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745" r:id="rId2"/>
    <p:sldId id="839" r:id="rId3"/>
    <p:sldId id="748" r:id="rId4"/>
    <p:sldId id="750" r:id="rId5"/>
    <p:sldId id="749" r:id="rId6"/>
    <p:sldId id="837" r:id="rId7"/>
    <p:sldId id="752" r:id="rId8"/>
    <p:sldId id="764" r:id="rId9"/>
    <p:sldId id="763" r:id="rId10"/>
    <p:sldId id="768" r:id="rId11"/>
    <p:sldId id="769" r:id="rId12"/>
    <p:sldId id="770" r:id="rId13"/>
    <p:sldId id="771" r:id="rId14"/>
    <p:sldId id="772" r:id="rId15"/>
    <p:sldId id="773" r:id="rId16"/>
    <p:sldId id="774" r:id="rId17"/>
    <p:sldId id="775" r:id="rId18"/>
    <p:sldId id="776" r:id="rId19"/>
    <p:sldId id="777" r:id="rId20"/>
    <p:sldId id="778" r:id="rId21"/>
    <p:sldId id="779" r:id="rId22"/>
    <p:sldId id="780" r:id="rId23"/>
    <p:sldId id="781" r:id="rId24"/>
    <p:sldId id="782" r:id="rId25"/>
    <p:sldId id="783" r:id="rId26"/>
    <p:sldId id="784" r:id="rId27"/>
    <p:sldId id="785" r:id="rId28"/>
    <p:sldId id="786" r:id="rId29"/>
    <p:sldId id="787" r:id="rId30"/>
    <p:sldId id="788" r:id="rId31"/>
    <p:sldId id="789" r:id="rId32"/>
    <p:sldId id="790" r:id="rId33"/>
    <p:sldId id="791" r:id="rId34"/>
    <p:sldId id="792" r:id="rId35"/>
    <p:sldId id="793" r:id="rId36"/>
    <p:sldId id="794" r:id="rId37"/>
    <p:sldId id="795" r:id="rId38"/>
    <p:sldId id="796" r:id="rId39"/>
    <p:sldId id="797" r:id="rId40"/>
    <p:sldId id="798" r:id="rId41"/>
    <p:sldId id="799" r:id="rId42"/>
    <p:sldId id="800" r:id="rId43"/>
    <p:sldId id="801" r:id="rId44"/>
    <p:sldId id="802" r:id="rId45"/>
    <p:sldId id="803" r:id="rId46"/>
    <p:sldId id="804" r:id="rId47"/>
    <p:sldId id="805" r:id="rId48"/>
    <p:sldId id="807" r:id="rId49"/>
    <p:sldId id="808" r:id="rId50"/>
    <p:sldId id="809" r:id="rId51"/>
    <p:sldId id="810" r:id="rId52"/>
    <p:sldId id="811" r:id="rId53"/>
    <p:sldId id="812" r:id="rId54"/>
    <p:sldId id="813" r:id="rId55"/>
    <p:sldId id="816" r:id="rId56"/>
    <p:sldId id="817" r:id="rId57"/>
    <p:sldId id="818" r:id="rId58"/>
    <p:sldId id="819" r:id="rId59"/>
    <p:sldId id="821" r:id="rId60"/>
    <p:sldId id="822" r:id="rId61"/>
    <p:sldId id="823" r:id="rId62"/>
    <p:sldId id="824" r:id="rId63"/>
    <p:sldId id="825" r:id="rId64"/>
    <p:sldId id="826" r:id="rId65"/>
    <p:sldId id="828" r:id="rId66"/>
    <p:sldId id="829" r:id="rId67"/>
    <p:sldId id="830" r:id="rId68"/>
    <p:sldId id="831" r:id="rId69"/>
    <p:sldId id="833" r:id="rId70"/>
    <p:sldId id="834" r:id="rId71"/>
    <p:sldId id="835" r:id="rId72"/>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07" autoAdjust="0"/>
  </p:normalViewPr>
  <p:slideViewPr>
    <p:cSldViewPr>
      <p:cViewPr>
        <p:scale>
          <a:sx n="50" d="100"/>
          <a:sy n="50" d="100"/>
        </p:scale>
        <p:origin x="-1253" y="-86"/>
      </p:cViewPr>
      <p:guideLst>
        <p:guide orient="horz" pos="2160"/>
        <p:guide pos="288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126" d="100"/>
        <a:sy n="126" d="100"/>
      </p:scale>
      <p:origin x="0" y="158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0800DAA-F54A-4E11-863F-1FA99F33BC90}" type="datetimeFigureOut">
              <a:rPr lang="tr-TR"/>
              <a:pPr>
                <a:defRPr/>
              </a:pPr>
              <a:t>10.5.2016</a:t>
            </a:fld>
            <a:endParaRPr lang="tr-T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tr-TR"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39F4B43-C0A2-4CBA-8F93-0EAB276BC3B8}" type="slidenum">
              <a:rPr lang="tr-TR"/>
              <a:pPr>
                <a:defRPr/>
              </a:pPr>
              <a:t>‹#›</a:t>
            </a:fld>
            <a:endParaRPr 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lvl1pPr>
              <a:defRPr/>
            </a:lvl1pPr>
          </a:lstStyle>
          <a:p>
            <a:pPr>
              <a:defRPr/>
            </a:pPr>
            <a:fld id="{D65FD828-AA1F-4C16-9677-8CE209441681}" type="datetimeFigureOut">
              <a:rPr lang="tr-TR"/>
              <a:pPr>
                <a:defRPr/>
              </a:pPr>
              <a:t>10.5.2016</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6134B1EA-21A1-447F-9B89-7761F7F6CA4E}" type="slidenum">
              <a:rPr lang="tr-TR"/>
              <a:pPr>
                <a:defRPr/>
              </a:pPr>
              <a:t>‹#›</a:t>
            </a:fld>
            <a:endParaRPr lang="tr-TR"/>
          </a:p>
        </p:txBody>
      </p:sp>
    </p:spTree>
  </p:cSld>
  <p:clrMapOvr>
    <a:masterClrMapping/>
  </p:clrMapOvr>
  <p:transition spd="med">
    <p:cover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pPr>
              <a:defRPr/>
            </a:pPr>
            <a:fld id="{B8666141-FE17-4157-8605-4159D9CDA914}" type="datetimeFigureOut">
              <a:rPr lang="tr-TR"/>
              <a:pPr>
                <a:defRPr/>
              </a:pPr>
              <a:t>10.5.2016</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992F7A65-1D77-4692-B14B-318BDE3833F9}" type="slidenum">
              <a:rPr lang="tr-TR"/>
              <a:pPr>
                <a:defRPr/>
              </a:pPr>
              <a:t>‹#›</a:t>
            </a:fld>
            <a:endParaRPr lang="tr-TR"/>
          </a:p>
        </p:txBody>
      </p:sp>
    </p:spTree>
  </p:cSld>
  <p:clrMapOvr>
    <a:masterClrMapping/>
  </p:clrMapOvr>
  <p:transition spd="med">
    <p:cover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pPr>
              <a:defRPr/>
            </a:pPr>
            <a:fld id="{50989715-315B-47DF-AE2D-FC1D332F018A}" type="datetimeFigureOut">
              <a:rPr lang="tr-TR"/>
              <a:pPr>
                <a:defRPr/>
              </a:pPr>
              <a:t>10.5.2016</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A363A071-56FD-4E47-A4EB-572B754530FC}" type="slidenum">
              <a:rPr lang="tr-TR"/>
              <a:pPr>
                <a:defRPr/>
              </a:pPr>
              <a:t>‹#›</a:t>
            </a:fld>
            <a:endParaRPr lang="tr-TR"/>
          </a:p>
        </p:txBody>
      </p:sp>
    </p:spTree>
  </p:cSld>
  <p:clrMapOvr>
    <a:masterClrMapping/>
  </p:clrMapOvr>
  <p:transition spd="med">
    <p:cover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aşlık Slaydı">
    <p:spTree>
      <p:nvGrpSpPr>
        <p:cNvPr id="1" name=""/>
        <p:cNvGrpSpPr/>
        <p:nvPr/>
      </p:nvGrpSpPr>
      <p:grpSpPr>
        <a:xfrm>
          <a:off x="0" y="0"/>
          <a:ext cx="0" cy="0"/>
          <a:chOff x="0" y="0"/>
          <a:chExt cx="0" cy="0"/>
        </a:xfrm>
      </p:grpSpPr>
      <p:pic>
        <p:nvPicPr>
          <p:cNvPr id="2" name="9 Resim" descr="sagliklogo.png"/>
          <p:cNvPicPr>
            <a:picLocks noChangeAspect="1"/>
          </p:cNvPicPr>
          <p:nvPr userDrawn="1"/>
        </p:nvPicPr>
        <p:blipFill>
          <a:blip r:embed="rId2" cstate="print"/>
          <a:srcRect/>
          <a:stretch>
            <a:fillRect/>
          </a:stretch>
        </p:blipFill>
        <p:spPr bwMode="auto">
          <a:xfrm>
            <a:off x="266700" y="146050"/>
            <a:ext cx="795338" cy="835025"/>
          </a:xfrm>
          <a:prstGeom prst="rect">
            <a:avLst/>
          </a:prstGeom>
          <a:noFill/>
          <a:ln w="9525">
            <a:noFill/>
            <a:miter lim="800000"/>
            <a:headEnd/>
            <a:tailEnd/>
          </a:ln>
        </p:spPr>
      </p:pic>
      <p:sp>
        <p:nvSpPr>
          <p:cNvPr id="3" name="10 Metin kutusu"/>
          <p:cNvSpPr txBox="1">
            <a:spLocks noChangeArrowheads="1"/>
          </p:cNvSpPr>
          <p:nvPr userDrawn="1"/>
        </p:nvSpPr>
        <p:spPr bwMode="auto">
          <a:xfrm>
            <a:off x="971550" y="188913"/>
            <a:ext cx="6264275" cy="646112"/>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tr-TR" smtClean="0"/>
              <a:t>T.C. Sağlık Bakanlığı</a:t>
            </a:r>
          </a:p>
          <a:p>
            <a:pPr>
              <a:defRPr/>
            </a:pPr>
            <a:r>
              <a:rPr lang="tr-TR" b="1" smtClean="0">
                <a:cs typeface="Arial" panose="020B0604020202020204" pitchFamily="34" charset="0"/>
              </a:rPr>
              <a:t>Türkiye Halk Sağlığı Kurumu</a:t>
            </a:r>
          </a:p>
        </p:txBody>
      </p:sp>
      <p:sp>
        <p:nvSpPr>
          <p:cNvPr id="4" name="12 Dikdörtgen"/>
          <p:cNvSpPr/>
          <p:nvPr userDrawn="1"/>
        </p:nvSpPr>
        <p:spPr>
          <a:xfrm>
            <a:off x="1116013" y="836613"/>
            <a:ext cx="7488237" cy="71437"/>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tr-TR"/>
          </a:p>
        </p:txBody>
      </p:sp>
      <p:sp>
        <p:nvSpPr>
          <p:cNvPr id="5" name="3 Veri Yer Tutucusu"/>
          <p:cNvSpPr>
            <a:spLocks noGrp="1"/>
          </p:cNvSpPr>
          <p:nvPr>
            <p:ph type="dt" sz="half" idx="10"/>
          </p:nvPr>
        </p:nvSpPr>
        <p:spPr>
          <a:xfrm>
            <a:off x="457200" y="6356350"/>
            <a:ext cx="2133600" cy="365125"/>
          </a:xfrm>
        </p:spPr>
        <p:txBody>
          <a:bodyPr/>
          <a:lstStyle>
            <a:lvl1pPr>
              <a:defRPr/>
            </a:lvl1pPr>
          </a:lstStyle>
          <a:p>
            <a:pPr>
              <a:defRPr/>
            </a:pPr>
            <a:fld id="{A08CEFE1-B5B3-42AD-98DF-0EC3E9389478}" type="datetime1">
              <a:rPr lang="tr-TR"/>
              <a:pPr>
                <a:defRPr/>
              </a:pPr>
              <a:t>10.5.2016</a:t>
            </a:fld>
            <a:endParaRPr lang="tr-TR"/>
          </a:p>
        </p:txBody>
      </p:sp>
      <p:sp>
        <p:nvSpPr>
          <p:cNvPr id="6" name="4 Altbilgi Yer Tutucusu"/>
          <p:cNvSpPr>
            <a:spLocks noGrp="1"/>
          </p:cNvSpPr>
          <p:nvPr>
            <p:ph type="ftr" sz="quarter" idx="11"/>
          </p:nvPr>
        </p:nvSpPr>
        <p:spPr>
          <a:xfrm>
            <a:off x="3124200" y="6356350"/>
            <a:ext cx="2895600" cy="365125"/>
          </a:xfrm>
        </p:spPr>
        <p:txBody>
          <a:bodyPr/>
          <a:lstStyle>
            <a:lvl1pPr>
              <a:defRPr/>
            </a:lvl1pPr>
          </a:lstStyle>
          <a:p>
            <a:pPr>
              <a:defRPr/>
            </a:pPr>
            <a:endParaRPr lang="tr-TR"/>
          </a:p>
        </p:txBody>
      </p:sp>
      <p:sp>
        <p:nvSpPr>
          <p:cNvPr id="7" name="5 Slayt Numarası Yer Tutucusu"/>
          <p:cNvSpPr>
            <a:spLocks noGrp="1"/>
          </p:cNvSpPr>
          <p:nvPr>
            <p:ph type="sldNum" sz="quarter" idx="12"/>
          </p:nvPr>
        </p:nvSpPr>
        <p:spPr>
          <a:xfrm>
            <a:off x="6553200" y="6356350"/>
            <a:ext cx="2133600" cy="365125"/>
          </a:xfrm>
        </p:spPr>
        <p:txBody>
          <a:bodyPr/>
          <a:lstStyle>
            <a:lvl1pPr>
              <a:defRPr/>
            </a:lvl1pPr>
          </a:lstStyle>
          <a:p>
            <a:pPr>
              <a:defRPr/>
            </a:pPr>
            <a:fld id="{7A2C679E-E8C2-483C-9551-7A68922487AE}" type="slidenum">
              <a:rPr lang="tr-TR" altLang="tr-TR"/>
              <a:pPr>
                <a:defRPr/>
              </a:pPr>
              <a:t>‹#›</a:t>
            </a:fld>
            <a:endParaRPr lang="tr-TR" altLang="tr-TR"/>
          </a:p>
        </p:txBody>
      </p:sp>
    </p:spTree>
  </p:cSld>
  <p:clrMapOvr>
    <a:masterClrMapping/>
  </p:clrMapOvr>
  <p:transition spd="med">
    <p:cover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pPr>
              <a:defRPr/>
            </a:pPr>
            <a:fld id="{55A689C1-7BC3-443E-9F7D-A692C49A1844}" type="datetimeFigureOut">
              <a:rPr lang="tr-TR"/>
              <a:pPr>
                <a:defRPr/>
              </a:pPr>
              <a:t>10.5.2016</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F0012876-1C77-4E26-809E-E67CD96356B1}" type="slidenum">
              <a:rPr lang="tr-TR"/>
              <a:pPr>
                <a:defRPr/>
              </a:pPr>
              <a:t>‹#›</a:t>
            </a:fld>
            <a:endParaRPr lang="tr-TR"/>
          </a:p>
        </p:txBody>
      </p:sp>
    </p:spTree>
  </p:cSld>
  <p:clrMapOvr>
    <a:masterClrMapping/>
  </p:clrMapOvr>
  <p:transition spd="med">
    <p:cover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383F33B-7B42-4B3E-8B54-80BDE9B1D352}" type="datetimeFigureOut">
              <a:rPr lang="tr-TR"/>
              <a:pPr>
                <a:defRPr/>
              </a:pPr>
              <a:t>10.5.2016</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0FCB65DE-A7D2-4746-8BE1-E25D4C92D3CE}" type="slidenum">
              <a:rPr lang="tr-TR"/>
              <a:pPr>
                <a:defRPr/>
              </a:pPr>
              <a:t>‹#›</a:t>
            </a:fld>
            <a:endParaRPr lang="tr-TR"/>
          </a:p>
        </p:txBody>
      </p:sp>
    </p:spTree>
  </p:cSld>
  <p:clrMapOvr>
    <a:masterClrMapping/>
  </p:clrMapOvr>
  <p:transition spd="med">
    <p:cover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3"/>
          <p:cNvSpPr>
            <a:spLocks noGrp="1"/>
          </p:cNvSpPr>
          <p:nvPr>
            <p:ph type="dt" sz="half" idx="10"/>
          </p:nvPr>
        </p:nvSpPr>
        <p:spPr/>
        <p:txBody>
          <a:bodyPr/>
          <a:lstStyle>
            <a:lvl1pPr>
              <a:defRPr/>
            </a:lvl1pPr>
          </a:lstStyle>
          <a:p>
            <a:pPr>
              <a:defRPr/>
            </a:pPr>
            <a:fld id="{3F5AFCFB-0405-4EFC-9BAB-41E79A282BB5}" type="datetimeFigureOut">
              <a:rPr lang="tr-TR"/>
              <a:pPr>
                <a:defRPr/>
              </a:pPr>
              <a:t>10.5.2016</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DCB2AB66-21C5-43E8-8A54-1FB409FDA662}" type="slidenum">
              <a:rPr lang="tr-TR"/>
              <a:pPr>
                <a:defRPr/>
              </a:pPr>
              <a:t>‹#›</a:t>
            </a:fld>
            <a:endParaRPr lang="tr-TR"/>
          </a:p>
        </p:txBody>
      </p:sp>
    </p:spTree>
  </p:cSld>
  <p:clrMapOvr>
    <a:masterClrMapping/>
  </p:clrMapOvr>
  <p:transition spd="med">
    <p:cover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3"/>
          <p:cNvSpPr>
            <a:spLocks noGrp="1"/>
          </p:cNvSpPr>
          <p:nvPr>
            <p:ph type="dt" sz="half" idx="10"/>
          </p:nvPr>
        </p:nvSpPr>
        <p:spPr/>
        <p:txBody>
          <a:bodyPr/>
          <a:lstStyle>
            <a:lvl1pPr>
              <a:defRPr/>
            </a:lvl1pPr>
          </a:lstStyle>
          <a:p>
            <a:pPr>
              <a:defRPr/>
            </a:pPr>
            <a:fld id="{CF5833B7-DD06-4AB7-8999-DCAE3DEBC99F}" type="datetimeFigureOut">
              <a:rPr lang="tr-TR"/>
              <a:pPr>
                <a:defRPr/>
              </a:pPr>
              <a:t>10.5.2016</a:t>
            </a:fld>
            <a:endParaRPr lang="tr-TR"/>
          </a:p>
        </p:txBody>
      </p:sp>
      <p:sp>
        <p:nvSpPr>
          <p:cNvPr id="8" name="Footer Placeholder 4"/>
          <p:cNvSpPr>
            <a:spLocks noGrp="1"/>
          </p:cNvSpPr>
          <p:nvPr>
            <p:ph type="ftr" sz="quarter" idx="11"/>
          </p:nvPr>
        </p:nvSpPr>
        <p:spPr/>
        <p:txBody>
          <a:bodyPr/>
          <a:lstStyle>
            <a:lvl1pPr>
              <a:defRPr/>
            </a:lvl1pPr>
          </a:lstStyle>
          <a:p>
            <a:pPr>
              <a:defRPr/>
            </a:pPr>
            <a:endParaRPr lang="tr-TR"/>
          </a:p>
        </p:txBody>
      </p:sp>
      <p:sp>
        <p:nvSpPr>
          <p:cNvPr id="9" name="Slide Number Placeholder 5"/>
          <p:cNvSpPr>
            <a:spLocks noGrp="1"/>
          </p:cNvSpPr>
          <p:nvPr>
            <p:ph type="sldNum" sz="quarter" idx="12"/>
          </p:nvPr>
        </p:nvSpPr>
        <p:spPr/>
        <p:txBody>
          <a:bodyPr/>
          <a:lstStyle>
            <a:lvl1pPr>
              <a:defRPr/>
            </a:lvl1pPr>
          </a:lstStyle>
          <a:p>
            <a:pPr>
              <a:defRPr/>
            </a:pPr>
            <a:fld id="{4DAA443A-0F70-40F3-8B60-6C72CD0445BC}" type="slidenum">
              <a:rPr lang="tr-TR"/>
              <a:pPr>
                <a:defRPr/>
              </a:pPr>
              <a:t>‹#›</a:t>
            </a:fld>
            <a:endParaRPr lang="tr-TR"/>
          </a:p>
        </p:txBody>
      </p:sp>
    </p:spTree>
  </p:cSld>
  <p:clrMapOvr>
    <a:masterClrMapping/>
  </p:clrMapOvr>
  <p:transition spd="med">
    <p:cover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3"/>
          <p:cNvSpPr>
            <a:spLocks noGrp="1"/>
          </p:cNvSpPr>
          <p:nvPr>
            <p:ph type="dt" sz="half" idx="10"/>
          </p:nvPr>
        </p:nvSpPr>
        <p:spPr/>
        <p:txBody>
          <a:bodyPr/>
          <a:lstStyle>
            <a:lvl1pPr>
              <a:defRPr/>
            </a:lvl1pPr>
          </a:lstStyle>
          <a:p>
            <a:pPr>
              <a:defRPr/>
            </a:pPr>
            <a:fld id="{B16F832B-83DF-42B4-B718-9A5058982238}" type="datetimeFigureOut">
              <a:rPr lang="tr-TR"/>
              <a:pPr>
                <a:defRPr/>
              </a:pPr>
              <a:t>10.5.2016</a:t>
            </a:fld>
            <a:endParaRPr lang="tr-TR"/>
          </a:p>
        </p:txBody>
      </p:sp>
      <p:sp>
        <p:nvSpPr>
          <p:cNvPr id="4" name="Footer Placeholder 4"/>
          <p:cNvSpPr>
            <a:spLocks noGrp="1"/>
          </p:cNvSpPr>
          <p:nvPr>
            <p:ph type="ftr" sz="quarter" idx="11"/>
          </p:nvPr>
        </p:nvSpPr>
        <p:spPr/>
        <p:txBody>
          <a:bodyPr/>
          <a:lstStyle>
            <a:lvl1pPr>
              <a:defRPr/>
            </a:lvl1pPr>
          </a:lstStyle>
          <a:p>
            <a:pPr>
              <a:defRPr/>
            </a:pPr>
            <a:endParaRPr lang="tr-TR"/>
          </a:p>
        </p:txBody>
      </p:sp>
      <p:sp>
        <p:nvSpPr>
          <p:cNvPr id="5" name="Slide Number Placeholder 5"/>
          <p:cNvSpPr>
            <a:spLocks noGrp="1"/>
          </p:cNvSpPr>
          <p:nvPr>
            <p:ph type="sldNum" sz="quarter" idx="12"/>
          </p:nvPr>
        </p:nvSpPr>
        <p:spPr/>
        <p:txBody>
          <a:bodyPr/>
          <a:lstStyle>
            <a:lvl1pPr>
              <a:defRPr/>
            </a:lvl1pPr>
          </a:lstStyle>
          <a:p>
            <a:pPr>
              <a:defRPr/>
            </a:pPr>
            <a:fld id="{2E50462A-5CD0-40ED-A1CA-999BC25847FD}" type="slidenum">
              <a:rPr lang="tr-TR"/>
              <a:pPr>
                <a:defRPr/>
              </a:pPr>
              <a:t>‹#›</a:t>
            </a:fld>
            <a:endParaRPr lang="tr-TR"/>
          </a:p>
        </p:txBody>
      </p:sp>
    </p:spTree>
  </p:cSld>
  <p:clrMapOvr>
    <a:masterClrMapping/>
  </p:clrMapOvr>
  <p:transition spd="med">
    <p:cover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E28C062-ED1D-419C-B147-8E5757090643}" type="datetimeFigureOut">
              <a:rPr lang="tr-TR"/>
              <a:pPr>
                <a:defRPr/>
              </a:pPr>
              <a:t>10.5.2016</a:t>
            </a:fld>
            <a:endParaRPr lang="tr-TR"/>
          </a:p>
        </p:txBody>
      </p:sp>
      <p:sp>
        <p:nvSpPr>
          <p:cNvPr id="3" name="Footer Placeholder 4"/>
          <p:cNvSpPr>
            <a:spLocks noGrp="1"/>
          </p:cNvSpPr>
          <p:nvPr>
            <p:ph type="ftr" sz="quarter" idx="11"/>
          </p:nvPr>
        </p:nvSpPr>
        <p:spPr/>
        <p:txBody>
          <a:bodyPr/>
          <a:lstStyle>
            <a:lvl1pPr>
              <a:defRPr/>
            </a:lvl1pPr>
          </a:lstStyle>
          <a:p>
            <a:pPr>
              <a:defRPr/>
            </a:pPr>
            <a:endParaRPr lang="tr-TR"/>
          </a:p>
        </p:txBody>
      </p:sp>
      <p:sp>
        <p:nvSpPr>
          <p:cNvPr id="4" name="Slide Number Placeholder 5"/>
          <p:cNvSpPr>
            <a:spLocks noGrp="1"/>
          </p:cNvSpPr>
          <p:nvPr>
            <p:ph type="sldNum" sz="quarter" idx="12"/>
          </p:nvPr>
        </p:nvSpPr>
        <p:spPr/>
        <p:txBody>
          <a:bodyPr/>
          <a:lstStyle>
            <a:lvl1pPr>
              <a:defRPr/>
            </a:lvl1pPr>
          </a:lstStyle>
          <a:p>
            <a:pPr>
              <a:defRPr/>
            </a:pPr>
            <a:fld id="{8A70A319-23CD-47DC-BC85-4AAF4D4C1079}" type="slidenum">
              <a:rPr lang="tr-TR"/>
              <a:pPr>
                <a:defRPr/>
              </a:pPr>
              <a:t>‹#›</a:t>
            </a:fld>
            <a:endParaRPr lang="tr-TR"/>
          </a:p>
        </p:txBody>
      </p:sp>
    </p:spTree>
  </p:cSld>
  <p:clrMapOvr>
    <a:masterClrMapping/>
  </p:clrMapOvr>
  <p:transition spd="med">
    <p:cover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624FBE4-E6B6-40C9-8B07-9102434A3DDF}" type="datetimeFigureOut">
              <a:rPr lang="tr-TR"/>
              <a:pPr>
                <a:defRPr/>
              </a:pPr>
              <a:t>10.5.2016</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E677CA23-B2B9-45D0-9424-4BC6DA9361D6}" type="slidenum">
              <a:rPr lang="tr-TR"/>
              <a:pPr>
                <a:defRPr/>
              </a:pPr>
              <a:t>‹#›</a:t>
            </a:fld>
            <a:endParaRPr lang="tr-TR"/>
          </a:p>
        </p:txBody>
      </p:sp>
    </p:spTree>
  </p:cSld>
  <p:clrMapOvr>
    <a:masterClrMapping/>
  </p:clrMapOvr>
  <p:transition spd="med">
    <p:cover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44891E0-C7E6-4C66-8896-0B049255F5C2}" type="datetimeFigureOut">
              <a:rPr lang="tr-TR"/>
              <a:pPr>
                <a:defRPr/>
              </a:pPr>
              <a:t>10.5.2016</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3733C5F6-32C9-40B4-9FDD-2B25ED10B442}" type="slidenum">
              <a:rPr lang="tr-TR"/>
              <a:pPr>
                <a:defRPr/>
              </a:pPr>
              <a:t>‹#›</a:t>
            </a:fld>
            <a:endParaRPr lang="tr-TR"/>
          </a:p>
        </p:txBody>
      </p:sp>
    </p:spTree>
  </p:cSld>
  <p:clrMapOvr>
    <a:masterClrMapping/>
  </p:clrMapOvr>
  <p:transition spd="med">
    <p:cover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tr-TR"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EFEF703-CE50-459C-B39E-723D8EBE7DFB}" type="datetimeFigureOut">
              <a:rPr lang="tr-TR"/>
              <a:pPr>
                <a:defRPr/>
              </a:pPr>
              <a:t>10.5.2016</a:t>
            </a:fld>
            <a:endParaRPr 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tr-T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6DB323A-7091-498B-B83E-F0DA2D9841D0}"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6" r:id="rId12"/>
  </p:sldLayoutIdLst>
  <p:transition spd="med">
    <p:cover dir="rd"/>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2.v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3.v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Office_Word_Belgesi1.docx"/><Relationship Id="rId2" Type="http://schemas.openxmlformats.org/officeDocument/2006/relationships/slideLayout" Target="../slideLayouts/slideLayout12.xml"/><Relationship Id="rId1" Type="http://schemas.openxmlformats.org/officeDocument/2006/relationships/vmlDrawing" Target="../drawings/vmlDrawing4.vml"/></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Office_Word_Belgesi2.docx"/><Relationship Id="rId2" Type="http://schemas.openxmlformats.org/officeDocument/2006/relationships/slideLayout" Target="../slideLayouts/slideLayout12.xml"/><Relationship Id="rId1" Type="http://schemas.openxmlformats.org/officeDocument/2006/relationships/vmlDrawing" Target="../drawings/vmlDrawing5.vml"/></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Office_Word_Belgesi3.docx"/><Relationship Id="rId2" Type="http://schemas.openxmlformats.org/officeDocument/2006/relationships/slideLayout" Target="../slideLayouts/slideLayout12.xml"/><Relationship Id="rId1" Type="http://schemas.openxmlformats.org/officeDocument/2006/relationships/vmlDrawing" Target="../drawings/vmlDrawing6.v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package" Target="../embeddings/Microsoft_Office_Word_Belgesi4.docx"/><Relationship Id="rId2" Type="http://schemas.openxmlformats.org/officeDocument/2006/relationships/slideLayout" Target="../slideLayouts/slideLayout12.xml"/><Relationship Id="rId1" Type="http://schemas.openxmlformats.org/officeDocument/2006/relationships/vmlDrawing" Target="../drawings/vmlDrawing7.v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Microsoft_Office_Excel_97-2003__al__ma_Sayfas_1.xls"/><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search.babylon.com/imageres.php?iu=http://www.buraistanbul.com/wp-content/uploads/2011/01/ist_meslek.jpg&amp;ir=http://www.buraistanbul.com/istanbul-meslek-hastaliklari-hastanesi.html&amp;ig=http://images.google.com/images?q=tbn:9AQHd6vMuC7hkM::www.buraistanbul.com/wp-content/uploads/2011/01/ist_meslek.jpg&amp;h=299&amp;w=400&amp;q=meslek%20hastal&#305;klar&#305;%20hastanesi,&amp;babsrc=home" TargetMode="External"/><Relationship Id="rId7" Type="http://schemas.openxmlformats.org/officeDocument/2006/relationships/image" Target="../media/image27.jpeg"/><Relationship Id="rId2" Type="http://schemas.openxmlformats.org/officeDocument/2006/relationships/image" Target="../media/image24.jpeg"/><Relationship Id="rId1" Type="http://schemas.openxmlformats.org/officeDocument/2006/relationships/slideLayout" Target="../slideLayouts/slideLayout12.xml"/><Relationship Id="rId6" Type="http://schemas.openxmlformats.org/officeDocument/2006/relationships/hyperlink" Target="http://www.gelsinler.net/wp-content/uploads/2010/06/adiyaman-kadin-dogum-ve-cocuk-hastaliklari-hastane.jpg" TargetMode="External"/><Relationship Id="rId5" Type="http://schemas.openxmlformats.org/officeDocument/2006/relationships/image" Target="../media/image26.jpeg"/><Relationship Id="rId4" Type="http://schemas.openxmlformats.org/officeDocument/2006/relationships/image" Target="../media/image2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47.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40.jpeg"/><Relationship Id="rId1" Type="http://schemas.openxmlformats.org/officeDocument/2006/relationships/slideLayout" Target="../slideLayouts/slideLayout1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2.xml"/><Relationship Id="rId4" Type="http://schemas.openxmlformats.org/officeDocument/2006/relationships/image" Target="../media/image4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12.xml"/><Relationship Id="rId5" Type="http://schemas.openxmlformats.org/officeDocument/2006/relationships/image" Target="../media/image55.jpeg"/><Relationship Id="rId4" Type="http://schemas.openxmlformats.org/officeDocument/2006/relationships/image" Target="../media/image54.jpeg"/></Relationships>
</file>

<file path=ppt/slides/_rels/slide5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64.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12.xml"/><Relationship Id="rId4" Type="http://schemas.openxmlformats.org/officeDocument/2006/relationships/image" Target="../media/image70.jpeg"/></Relationships>
</file>

<file path=ppt/slides/_rels/slide64.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95400" y="2057400"/>
            <a:ext cx="6629400" cy="2286000"/>
          </a:xfrm>
          <a:prstGeom prst="rect">
            <a:avLst/>
          </a:prstGeom>
        </p:spPr>
        <p:style>
          <a:lnRef idx="1">
            <a:schemeClr val="accent1"/>
          </a:lnRef>
          <a:fillRef idx="2">
            <a:schemeClr val="accent1"/>
          </a:fillRef>
          <a:effectRef idx="1">
            <a:schemeClr val="accent1"/>
          </a:effectRef>
          <a:fontRef idx="minor">
            <a:schemeClr val="dk1"/>
          </a:fontRef>
        </p:style>
        <p:txBody>
          <a:bodyPr rtlCol="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Meslek Hastalıkları </a:t>
            </a:r>
            <a:br>
              <a:rPr kumimoji="0" lang="tr-TR" sz="44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br>
            <a:r>
              <a:rPr kumimoji="0" lang="tr-TR" sz="44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Temel Kavramlar</a:t>
            </a:r>
            <a:endParaRPr kumimoji="0" lang="tr-TR" sz="4400" b="1" i="0" u="none" strike="noStrike" kern="1200" cap="none" spc="0" normalizeH="0" baseline="0" noProof="0" dirty="0">
              <a:ln>
                <a:noFill/>
              </a:ln>
              <a:solidFill>
                <a:srgbClr val="FF0000"/>
              </a:solidFill>
              <a:effectLst/>
              <a:uLnTx/>
              <a:uFillTx/>
              <a:latin typeface="Andalus" pitchFamily="18" charset="-78"/>
              <a:ea typeface="+mn-ea"/>
              <a:cs typeface="Andalus" pitchFamily="18" charset="-78"/>
            </a:endParaRPr>
          </a:p>
        </p:txBody>
      </p:sp>
      <p:pic>
        <p:nvPicPr>
          <p:cNvPr id="3" name="Picture 3" descr="psmixed2"/>
          <p:cNvPicPr>
            <a:picLocks noChangeAspect="1" noChangeArrowheads="1"/>
          </p:cNvPicPr>
          <p:nvPr/>
        </p:nvPicPr>
        <p:blipFill>
          <a:blip r:embed="rId2" cstate="print"/>
          <a:srcRect t="2916" r="2913"/>
          <a:stretch>
            <a:fillRect/>
          </a:stretch>
        </p:blipFill>
        <p:spPr bwMode="auto">
          <a:xfrm>
            <a:off x="500063" y="5557838"/>
            <a:ext cx="8137525" cy="1071562"/>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381000" y="1143000"/>
            <a:ext cx="9982200" cy="914400"/>
          </a:xfrm>
          <a:prstGeom prst="rect">
            <a:avLst/>
          </a:prstGeom>
          <a:noFill/>
          <a:ln w="9525">
            <a:noFill/>
            <a:miter lim="800000"/>
            <a:headEnd/>
            <a:tailEnd/>
          </a:ln>
        </p:spPr>
        <p:txBody>
          <a:bodyPr anchor="ctr"/>
          <a:lstStyle/>
          <a:p>
            <a:pPr algn="ctr">
              <a:defRPr/>
            </a:pPr>
            <a:r>
              <a:rPr lang="tr-TR" sz="3200" b="1" kern="0" dirty="0">
                <a:solidFill>
                  <a:srgbClr val="C00000"/>
                </a:solidFill>
                <a:latin typeface="+mj-lt"/>
                <a:ea typeface="+mj-ea"/>
                <a:cs typeface="+mj-cs"/>
              </a:rPr>
              <a:t>Zararlı Etkenlerin </a:t>
            </a:r>
            <a:r>
              <a:rPr lang="tr-TR" sz="3200" b="1" kern="0" dirty="0" smtClean="0">
                <a:solidFill>
                  <a:srgbClr val="C00000"/>
                </a:solidFill>
                <a:latin typeface="+mj-lt"/>
                <a:ea typeface="+mj-ea"/>
                <a:cs typeface="+mj-cs"/>
              </a:rPr>
              <a:t>Vücuda Giriş Yolları</a:t>
            </a:r>
            <a:endParaRPr lang="tr-TR" sz="3200" b="1" kern="0" dirty="0">
              <a:solidFill>
                <a:srgbClr val="C00000"/>
              </a:solidFill>
              <a:latin typeface="+mj-lt"/>
              <a:ea typeface="+mj-ea"/>
              <a:cs typeface="+mj-cs"/>
            </a:endParaRPr>
          </a:p>
        </p:txBody>
      </p:sp>
      <p:sp>
        <p:nvSpPr>
          <p:cNvPr id="3" name="Rectangle 2"/>
          <p:cNvSpPr txBox="1">
            <a:spLocks noChangeArrowheads="1"/>
          </p:cNvSpPr>
          <p:nvPr/>
        </p:nvSpPr>
        <p:spPr>
          <a:xfrm>
            <a:off x="1828800" y="2228850"/>
            <a:ext cx="5181600" cy="43815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3200" b="1" i="0" u="none" strike="noStrike" kern="1200" cap="none" spc="0" normalizeH="0" baseline="0" noProof="0" dirty="0" smtClean="0">
                <a:ln>
                  <a:noFill/>
                </a:ln>
                <a:solidFill>
                  <a:srgbClr val="C00000"/>
                </a:solidFill>
                <a:effectLst/>
                <a:uLnTx/>
                <a:uFillTx/>
                <a:latin typeface="+mj-lt"/>
                <a:ea typeface="+mj-ea"/>
                <a:cs typeface="+mj-cs"/>
              </a:rPr>
              <a:t>I.Solunum</a:t>
            </a:r>
            <a:endParaRPr kumimoji="0" lang="en-US" sz="3200" b="1" i="0" u="none" strike="noStrike" kern="1200" cap="none" spc="0" normalizeH="0" baseline="0" noProof="0" dirty="0" smtClean="0">
              <a:ln>
                <a:noFill/>
              </a:ln>
              <a:solidFill>
                <a:srgbClr val="C00000"/>
              </a:solidFill>
              <a:effectLst/>
              <a:uLnTx/>
              <a:uFillTx/>
              <a:latin typeface="+mj-lt"/>
              <a:ea typeface="+mj-ea"/>
              <a:cs typeface="+mj-cs"/>
            </a:endParaRPr>
          </a:p>
        </p:txBody>
      </p:sp>
      <p:pic>
        <p:nvPicPr>
          <p:cNvPr id="4" name="Picture 4" descr="4-4"/>
          <p:cNvPicPr>
            <a:picLocks noChangeAspect="1" noChangeArrowheads="1"/>
          </p:cNvPicPr>
          <p:nvPr/>
        </p:nvPicPr>
        <p:blipFill>
          <a:blip r:embed="rId2" cstate="print"/>
          <a:srcRect/>
          <a:stretch>
            <a:fillRect/>
          </a:stretch>
        </p:blipFill>
        <p:spPr bwMode="auto">
          <a:xfrm>
            <a:off x="76200" y="3276600"/>
            <a:ext cx="3144837" cy="3505200"/>
          </a:xfrm>
          <a:prstGeom prst="rect">
            <a:avLst/>
          </a:prstGeom>
          <a:noFill/>
          <a:ln w="9525">
            <a:noFill/>
            <a:miter lim="800000"/>
            <a:headEnd/>
            <a:tailEnd/>
          </a:ln>
        </p:spPr>
      </p:pic>
      <p:sp>
        <p:nvSpPr>
          <p:cNvPr id="5" name="Rectangle 6"/>
          <p:cNvSpPr>
            <a:spLocks noChangeArrowheads="1"/>
          </p:cNvSpPr>
          <p:nvPr/>
        </p:nvSpPr>
        <p:spPr bwMode="auto">
          <a:xfrm>
            <a:off x="2362200" y="4321314"/>
            <a:ext cx="3714750" cy="707886"/>
          </a:xfrm>
          <a:prstGeom prst="rect">
            <a:avLst/>
          </a:prstGeom>
          <a:noFill/>
          <a:ln w="9525">
            <a:noFill/>
            <a:miter lim="800000"/>
            <a:headEnd/>
            <a:tailEnd/>
          </a:ln>
        </p:spPr>
        <p:txBody>
          <a:bodyPr>
            <a:spAutoFit/>
          </a:bodyPr>
          <a:lstStyle/>
          <a:p>
            <a:pPr algn="ctr"/>
            <a:r>
              <a:rPr lang="tr-TR" sz="2000" dirty="0">
                <a:latin typeface="Calibri" pitchFamily="34" charset="0"/>
              </a:rPr>
              <a:t>Çoğu zararlı etken için </a:t>
            </a:r>
          </a:p>
          <a:p>
            <a:pPr algn="ctr"/>
            <a:r>
              <a:rPr lang="tr-TR" sz="2000" dirty="0">
                <a:latin typeface="Calibri" pitchFamily="34" charset="0"/>
              </a:rPr>
              <a:t>başlıca vücuda giriş yoludur..</a:t>
            </a:r>
            <a:endParaRPr lang="en-US" sz="2000" dirty="0">
              <a:latin typeface="Calibri" pitchFamily="34" charset="0"/>
            </a:endParaRPr>
          </a:p>
        </p:txBody>
      </p:sp>
      <p:sp>
        <p:nvSpPr>
          <p:cNvPr id="6" name="Rectangle 3" descr="DSCN4776"/>
          <p:cNvSpPr>
            <a:spLocks noGrp="1" noChangeAspect="1" noChangeArrowheads="1"/>
          </p:cNvSpPr>
          <p:nvPr/>
        </p:nvSpPr>
        <p:spPr bwMode="auto">
          <a:xfrm>
            <a:off x="6197600" y="3200401"/>
            <a:ext cx="2870200" cy="3581400"/>
          </a:xfrm>
          <a:prstGeom prst="rect">
            <a:avLst/>
          </a:prstGeom>
          <a:blipFill dpi="0" rotWithShape="1">
            <a:blip r:embed="rId3" cstate="print"/>
            <a:srcRect/>
            <a:stretch>
              <a:fillRect/>
            </a:stretch>
          </a:blipFill>
          <a:ln w="9525">
            <a:solidFill>
              <a:schemeClr val="tx1"/>
            </a:solidFill>
            <a:miter lim="800000"/>
            <a:headEnd/>
            <a:tailEnd/>
          </a:ln>
        </p:spPr>
        <p:txBody>
          <a:bodyPr/>
          <a:lstStyle/>
          <a:p>
            <a:endParaRPr lang="tr-TR">
              <a:latin typeface="Calibri" pitchFamily="34" charset="0"/>
            </a:endParaRPr>
          </a:p>
        </p:txBody>
      </p:sp>
    </p:spTree>
  </p:cSld>
  <p:clrMapOvr>
    <a:masterClrMapping/>
  </p:clrMapOvr>
  <p:transition spd="med">
    <p:cover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1066800"/>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3200" b="1" i="0" u="none" strike="noStrike" kern="1200" cap="none" spc="0" normalizeH="0" baseline="0" noProof="0" dirty="0" smtClean="0">
                <a:ln>
                  <a:noFill/>
                </a:ln>
                <a:solidFill>
                  <a:srgbClr val="C00000"/>
                </a:solidFill>
                <a:effectLst/>
                <a:uLnTx/>
                <a:uFillTx/>
                <a:latin typeface="+mj-lt"/>
                <a:ea typeface="+mj-ea"/>
                <a:cs typeface="+mj-cs"/>
              </a:rPr>
              <a:t>II.Ağızdan</a:t>
            </a:r>
            <a:endParaRPr kumimoji="0" lang="en-US" sz="3200" b="1" i="0" u="none" strike="noStrike" kern="1200" cap="none" spc="0" normalizeH="0" baseline="0" noProof="0" dirty="0" smtClean="0">
              <a:ln>
                <a:noFill/>
              </a:ln>
              <a:solidFill>
                <a:srgbClr val="C00000"/>
              </a:solidFill>
              <a:effectLst/>
              <a:uLnTx/>
              <a:uFillTx/>
              <a:latin typeface="+mj-lt"/>
              <a:ea typeface="+mj-ea"/>
              <a:cs typeface="+mj-cs"/>
            </a:endParaRPr>
          </a:p>
        </p:txBody>
      </p:sp>
      <p:sp>
        <p:nvSpPr>
          <p:cNvPr id="3" name="Rectangle 3"/>
          <p:cNvSpPr txBox="1">
            <a:spLocks noChangeArrowheads="1"/>
          </p:cNvSpPr>
          <p:nvPr/>
        </p:nvSpPr>
        <p:spPr>
          <a:xfrm>
            <a:off x="457200" y="1700213"/>
            <a:ext cx="8458200" cy="1219200"/>
          </a:xfrm>
          <a:prstGeom prst="rect">
            <a:avLst/>
          </a:prstGeom>
        </p:spPr>
        <p: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defRPr/>
            </a:pPr>
            <a:r>
              <a:rPr kumimoji="0" lang="tr-TR" sz="3200" b="0" i="0" u="none" strike="noStrike" kern="1200" cap="none" spc="0" normalizeH="0" baseline="0" noProof="0" dirty="0" smtClean="0">
                <a:ln>
                  <a:noFill/>
                </a:ln>
                <a:solidFill>
                  <a:schemeClr val="tx1"/>
                </a:solidFill>
                <a:effectLst/>
                <a:uLnTx/>
                <a:uFillTx/>
                <a:latin typeface="+mn-lt"/>
                <a:ea typeface="+mn-ea"/>
                <a:cs typeface="+mn-cs"/>
              </a:rPr>
              <a:t>Kimyasalların,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3200" b="0" i="0" u="none" strike="noStrike" kern="1200" cap="none" spc="0" normalizeH="0" baseline="0" noProof="0" dirty="0" smtClean="0">
                <a:ln>
                  <a:noFill/>
                </a:ln>
                <a:solidFill>
                  <a:schemeClr val="tx1"/>
                </a:solidFill>
                <a:effectLst/>
                <a:uLnTx/>
                <a:uFillTx/>
                <a:latin typeface="+mn-lt"/>
                <a:ea typeface="+mn-ea"/>
                <a:cs typeface="+mn-cs"/>
              </a:rPr>
              <a:t>çoğunlukla  kaza sonucu ağızdan vücuda girmesi mümkündür</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p>
        </p:txBody>
      </p:sp>
      <p:graphicFrame>
        <p:nvGraphicFramePr>
          <p:cNvPr id="871426" name="Object 2"/>
          <p:cNvGraphicFramePr>
            <a:graphicFrameLocks noChangeAspect="1"/>
          </p:cNvGraphicFramePr>
          <p:nvPr/>
        </p:nvGraphicFramePr>
        <p:xfrm>
          <a:off x="1752600" y="3213100"/>
          <a:ext cx="5562599" cy="3336925"/>
        </p:xfrm>
        <a:graphic>
          <a:graphicData uri="http://schemas.openxmlformats.org/presentationml/2006/ole">
            <p:oleObj spid="_x0000_s871426" name="Photo Editor Photo" r:id="rId3" imgW="4904762" imgH="3742857" progId="">
              <p:embed/>
            </p:oleObj>
          </a:graphicData>
        </a:graphic>
      </p:graphicFrame>
    </p:spTree>
  </p:cSld>
  <p:clrMapOvr>
    <a:masterClrMapping/>
  </p:clrMapOvr>
  <p:transition spd="med">
    <p:cover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1066800"/>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3200" b="1" i="0" u="none" strike="noStrike" kern="1200" cap="none" spc="0" normalizeH="0" baseline="0" noProof="0" dirty="0" smtClean="0">
                <a:ln>
                  <a:noFill/>
                </a:ln>
                <a:solidFill>
                  <a:srgbClr val="C00000"/>
                </a:solidFill>
                <a:effectLst/>
                <a:uLnTx/>
                <a:uFillTx/>
                <a:latin typeface="+mj-lt"/>
                <a:ea typeface="+mj-ea"/>
                <a:cs typeface="+mj-cs"/>
              </a:rPr>
              <a:t>III.Deri Teması</a:t>
            </a:r>
            <a:endParaRPr kumimoji="0" lang="en-US" sz="3200" b="1" i="0" u="none" strike="noStrike" kern="1200" cap="none" spc="0" normalizeH="0" baseline="0" noProof="0" dirty="0" smtClean="0">
              <a:ln>
                <a:noFill/>
              </a:ln>
              <a:solidFill>
                <a:srgbClr val="C00000"/>
              </a:solidFill>
              <a:effectLst/>
              <a:uLnTx/>
              <a:uFillTx/>
              <a:latin typeface="+mj-lt"/>
              <a:ea typeface="+mj-ea"/>
              <a:cs typeface="+mj-cs"/>
            </a:endParaRPr>
          </a:p>
        </p:txBody>
      </p:sp>
      <p:sp>
        <p:nvSpPr>
          <p:cNvPr id="3" name="Rectangle 3"/>
          <p:cNvSpPr txBox="1">
            <a:spLocks noChangeArrowheads="1"/>
          </p:cNvSpPr>
          <p:nvPr/>
        </p:nvSpPr>
        <p:spPr>
          <a:xfrm>
            <a:off x="304800" y="1489075"/>
            <a:ext cx="4800600" cy="5064125"/>
          </a:xfrm>
          <a:prstGeom prst="rect">
            <a:avLst/>
          </a:prstGeom>
        </p:spPr>
        <p:txBody>
          <a:bodyPr/>
          <a:lstStyle/>
          <a:p>
            <a:pPr marL="342900" marR="0" lvl="0" indent="-342900" algn="l" defTabSz="914400" rtl="0" eaLnBrk="1" fontAlgn="base" latinLnBrk="0" hangingPunct="1">
              <a:lnSpc>
                <a:spcPct val="115000"/>
              </a:lnSpc>
              <a:spcBef>
                <a:spcPct val="20000"/>
              </a:spcBef>
              <a:spcAft>
                <a:spcPct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2800" b="0" i="0" u="sng" strike="noStrike" kern="1200" cap="none" spc="0" normalizeH="0" baseline="0" noProof="0" dirty="0" smtClean="0">
                <a:ln>
                  <a:noFill/>
                </a:ln>
                <a:solidFill>
                  <a:srgbClr val="FF0000"/>
                </a:solidFill>
                <a:effectLst/>
                <a:uLnTx/>
                <a:uFillTx/>
                <a:latin typeface="+mn-lt"/>
                <a:ea typeface="+mn-ea"/>
                <a:cs typeface="+mn-cs"/>
              </a:rPr>
              <a:t>-Mekanik etkenler:</a:t>
            </a:r>
          </a:p>
          <a:p>
            <a:pPr marL="342900" marR="0" lvl="0" indent="-342900" algn="l" defTabSz="914400" rtl="0" eaLnBrk="1" fontAlgn="base" latinLnBrk="0" hangingPunct="1">
              <a:lnSpc>
                <a:spcPct val="115000"/>
              </a:lnSpc>
              <a:spcBef>
                <a:spcPct val="20000"/>
              </a:spcBef>
              <a:spcAft>
                <a:spcPct val="0"/>
              </a:spcAft>
              <a:buClrTx/>
              <a:buSzTx/>
              <a:buFontTx/>
              <a:buNone/>
              <a:tabLst/>
              <a:defRPr/>
            </a:pPr>
            <a:r>
              <a:rPr kumimoji="0" lang="tr-TR" sz="2800" b="0" i="0" u="none" strike="noStrike" kern="1200" cap="none" spc="0" normalizeH="0" baseline="0" noProof="0" dirty="0" smtClean="0">
                <a:ln>
                  <a:noFill/>
                </a:ln>
                <a:solidFill>
                  <a:schemeClr val="tx1"/>
                </a:solidFill>
                <a:effectLst/>
                <a:uLnTx/>
                <a:uFillTx/>
                <a:latin typeface="+mn-lt"/>
                <a:ea typeface="+mn-ea"/>
                <a:cs typeface="+mn-cs"/>
              </a:rPr>
              <a:t>     Sürtünme, basınç</a:t>
            </a:r>
          </a:p>
          <a:p>
            <a:pPr marL="342900" marR="0" lvl="0" indent="-342900" algn="l" defTabSz="914400" rtl="0" eaLnBrk="1" fontAlgn="base" latinLnBrk="0" hangingPunct="1">
              <a:lnSpc>
                <a:spcPct val="115000"/>
              </a:lnSpc>
              <a:spcBef>
                <a:spcPct val="20000"/>
              </a:spcBef>
              <a:spcAft>
                <a:spcPct val="0"/>
              </a:spcAft>
              <a:buClrTx/>
              <a:buSzTx/>
              <a:buFontTx/>
              <a:buNone/>
              <a:tabLst/>
              <a:defRPr/>
            </a:pPr>
            <a:r>
              <a:rPr kumimoji="0" lang="tr-TR" sz="28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2800" b="0" i="0" u="sng" strike="noStrike" kern="1200" cap="none" spc="0" normalizeH="0" baseline="0" noProof="0" dirty="0" smtClean="0">
                <a:ln>
                  <a:noFill/>
                </a:ln>
                <a:solidFill>
                  <a:srgbClr val="FF0000"/>
                </a:solidFill>
                <a:effectLst/>
                <a:uLnTx/>
                <a:uFillTx/>
                <a:latin typeface="+mn-lt"/>
                <a:ea typeface="+mn-ea"/>
                <a:cs typeface="+mn-cs"/>
              </a:rPr>
              <a:t>-Kimyasallar:</a:t>
            </a:r>
          </a:p>
          <a:p>
            <a:pPr marL="342900" marR="0" lvl="0" indent="-342900" algn="l" defTabSz="914400" rtl="0" eaLnBrk="1" fontAlgn="base" latinLnBrk="0" hangingPunct="1">
              <a:lnSpc>
                <a:spcPct val="115000"/>
              </a:lnSpc>
              <a:spcBef>
                <a:spcPct val="20000"/>
              </a:spcBef>
              <a:spcAft>
                <a:spcPct val="0"/>
              </a:spcAft>
              <a:buClrTx/>
              <a:buSzTx/>
              <a:buFontTx/>
              <a:buNone/>
              <a:tabLst/>
              <a:defRPr/>
            </a:pPr>
            <a:r>
              <a:rPr kumimoji="0" lang="tr-TR" sz="28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2800" b="0" i="0" u="none" strike="noStrike" kern="1200" cap="none" spc="0" normalizeH="0" baseline="0" noProof="0" dirty="0" err="1" smtClean="0">
                <a:ln>
                  <a:noFill/>
                </a:ln>
                <a:solidFill>
                  <a:schemeClr val="tx1"/>
                </a:solidFill>
                <a:effectLst/>
                <a:uLnTx/>
                <a:uFillTx/>
                <a:latin typeface="+mn-lt"/>
                <a:ea typeface="+mn-ea"/>
                <a:cs typeface="+mn-cs"/>
              </a:rPr>
              <a:t>Allerjik</a:t>
            </a:r>
            <a:r>
              <a:rPr kumimoji="0" lang="tr-TR" sz="28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2800" b="0" i="0" u="none" strike="noStrike" kern="1200" cap="none" spc="0" normalizeH="0" baseline="0" noProof="0" dirty="0" err="1" smtClean="0">
                <a:ln>
                  <a:noFill/>
                </a:ln>
                <a:solidFill>
                  <a:schemeClr val="tx1"/>
                </a:solidFill>
                <a:effectLst/>
                <a:uLnTx/>
                <a:uFillTx/>
                <a:latin typeface="+mn-lt"/>
                <a:ea typeface="+mn-ea"/>
                <a:cs typeface="+mn-cs"/>
              </a:rPr>
              <a:t>rek</a:t>
            </a:r>
            <a:r>
              <a:rPr kumimoji="0" lang="tr-TR" sz="2800" b="0" i="0" u="none" strike="noStrike" kern="1200" cap="none" spc="0" normalizeH="0" baseline="0" noProof="0" dirty="0" smtClean="0">
                <a:ln>
                  <a:noFill/>
                </a:ln>
                <a:solidFill>
                  <a:schemeClr val="tx1"/>
                </a:solidFill>
                <a:effectLst/>
                <a:uLnTx/>
                <a:uFillTx/>
                <a:latin typeface="+mn-lt"/>
                <a:ea typeface="+mn-ea"/>
                <a:cs typeface="+mn-cs"/>
              </a:rPr>
              <a:t>., tahriş</a:t>
            </a:r>
          </a:p>
          <a:p>
            <a:pPr marL="342900" marR="0" lvl="0" indent="-342900" algn="l" defTabSz="914400" rtl="0" eaLnBrk="1" fontAlgn="base" latinLnBrk="0" hangingPunct="1">
              <a:lnSpc>
                <a:spcPct val="115000"/>
              </a:lnSpc>
              <a:spcBef>
                <a:spcPct val="20000"/>
              </a:spcBef>
              <a:spcAft>
                <a:spcPct val="0"/>
              </a:spcAft>
              <a:buClrTx/>
              <a:buSzTx/>
              <a:buFontTx/>
              <a:buNone/>
              <a:tabLst/>
              <a:defRPr/>
            </a:pPr>
            <a:r>
              <a:rPr kumimoji="0" lang="tr-TR" sz="28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2800" b="0" i="0" u="sng" strike="noStrike" kern="1200" cap="none" spc="0" normalizeH="0" baseline="0" noProof="0" dirty="0" smtClean="0">
                <a:ln>
                  <a:noFill/>
                </a:ln>
                <a:solidFill>
                  <a:srgbClr val="FF0000"/>
                </a:solidFill>
                <a:effectLst/>
                <a:uLnTx/>
                <a:uFillTx/>
                <a:latin typeface="+mn-lt"/>
                <a:ea typeface="+mn-ea"/>
                <a:cs typeface="+mn-cs"/>
              </a:rPr>
              <a:t>-Fiziksel etkenler:</a:t>
            </a:r>
          </a:p>
          <a:p>
            <a:pPr marL="342900" marR="0" lvl="0" indent="-342900" algn="l" defTabSz="914400" rtl="0" eaLnBrk="1" fontAlgn="base" latinLnBrk="0" hangingPunct="1">
              <a:lnSpc>
                <a:spcPct val="115000"/>
              </a:lnSpc>
              <a:spcBef>
                <a:spcPct val="20000"/>
              </a:spcBef>
              <a:spcAft>
                <a:spcPct val="0"/>
              </a:spcAft>
              <a:buClrTx/>
              <a:buSzTx/>
              <a:buFontTx/>
              <a:buNone/>
              <a:tabLst/>
              <a:defRPr/>
            </a:pPr>
            <a:r>
              <a:rPr kumimoji="0" lang="tr-TR" sz="2800" b="0" i="0" u="none" strike="noStrike" kern="1200" cap="none" spc="0" normalizeH="0" baseline="0" noProof="0" dirty="0" smtClean="0">
                <a:ln>
                  <a:noFill/>
                </a:ln>
                <a:solidFill>
                  <a:schemeClr val="tx1"/>
                </a:solidFill>
                <a:effectLst/>
                <a:uLnTx/>
                <a:uFillTx/>
                <a:latin typeface="+mn-lt"/>
                <a:ea typeface="+mn-ea"/>
                <a:cs typeface="+mn-cs"/>
              </a:rPr>
              <a:t>     Sıcak, soğuk, güneş ışığı</a:t>
            </a:r>
          </a:p>
          <a:p>
            <a:pPr marL="342900" marR="0" lvl="0" indent="-342900" algn="l" defTabSz="914400" rtl="0" eaLnBrk="1" fontAlgn="base" latinLnBrk="0" hangingPunct="1">
              <a:lnSpc>
                <a:spcPct val="115000"/>
              </a:lnSpc>
              <a:spcBef>
                <a:spcPct val="20000"/>
              </a:spcBef>
              <a:spcAft>
                <a:spcPct val="0"/>
              </a:spcAft>
              <a:buClrTx/>
              <a:buSzTx/>
              <a:buFontTx/>
              <a:buNone/>
              <a:tabLst/>
              <a:defRPr/>
            </a:pPr>
            <a:r>
              <a:rPr kumimoji="0" lang="tr-TR" sz="28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2800" b="0" i="0" u="sng" strike="noStrike" kern="1200" cap="none" spc="0" normalizeH="0" baseline="0" noProof="0" dirty="0" smtClean="0">
                <a:ln>
                  <a:noFill/>
                </a:ln>
                <a:solidFill>
                  <a:srgbClr val="FF0000"/>
                </a:solidFill>
                <a:effectLst/>
                <a:uLnTx/>
                <a:uFillTx/>
                <a:latin typeface="+mn-lt"/>
                <a:ea typeface="+mn-ea"/>
                <a:cs typeface="+mn-cs"/>
              </a:rPr>
              <a:t>-Biyolojik etkenler:</a:t>
            </a:r>
            <a:r>
              <a:rPr kumimoji="0" lang="en-US" sz="2800" b="0" i="0" u="sng" strike="noStrike" kern="1200" cap="none" spc="0" normalizeH="0" baseline="0" noProof="0" dirty="0" smtClean="0">
                <a:ln>
                  <a:noFill/>
                </a:ln>
                <a:solidFill>
                  <a:srgbClr val="FF0000"/>
                </a:solidFill>
                <a:effectLst/>
                <a:uLnTx/>
                <a:uFillTx/>
                <a:latin typeface="+mn-lt"/>
                <a:ea typeface="+mn-ea"/>
                <a:cs typeface="+mn-cs"/>
              </a:rPr>
              <a:t> </a:t>
            </a:r>
            <a:endParaRPr kumimoji="0" lang="tr-TR" sz="2800" b="0" i="0" u="sng" strike="noStrike" kern="1200" cap="none" spc="0" normalizeH="0" baseline="0" noProof="0" dirty="0" smtClean="0">
              <a:ln>
                <a:noFill/>
              </a:ln>
              <a:solidFill>
                <a:srgbClr val="FF0000"/>
              </a:solidFill>
              <a:effectLst/>
              <a:uLnTx/>
              <a:uFillTx/>
              <a:latin typeface="+mn-lt"/>
              <a:ea typeface="+mn-ea"/>
              <a:cs typeface="+mn-cs"/>
            </a:endParaRPr>
          </a:p>
          <a:p>
            <a:pPr marL="342900" marR="0" lvl="0" indent="-342900" algn="l" defTabSz="914400" rtl="0" eaLnBrk="1" fontAlgn="base" latinLnBrk="0" hangingPunct="1">
              <a:lnSpc>
                <a:spcPct val="115000"/>
              </a:lnSpc>
              <a:spcBef>
                <a:spcPct val="20000"/>
              </a:spcBef>
              <a:spcAft>
                <a:spcPct val="0"/>
              </a:spcAft>
              <a:buClrTx/>
              <a:buSzTx/>
              <a:buFontTx/>
              <a:buNone/>
              <a:tabLst/>
              <a:defRPr/>
            </a:pPr>
            <a:r>
              <a:rPr kumimoji="0" lang="tr-TR" sz="2800" b="0" i="0" u="none" strike="noStrike" kern="1200" cap="none" spc="0" normalizeH="0" baseline="0" noProof="0" dirty="0" smtClean="0">
                <a:ln>
                  <a:noFill/>
                </a:ln>
                <a:solidFill>
                  <a:schemeClr val="tx1"/>
                </a:solidFill>
                <a:effectLst/>
                <a:uLnTx/>
                <a:uFillTx/>
                <a:latin typeface="+mn-lt"/>
                <a:ea typeface="+mn-ea"/>
                <a:cs typeface="+mn-cs"/>
              </a:rPr>
              <a:t>     Bakteri, mantar, parazit</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4" name="Picture 4" descr="4-12aa"/>
          <p:cNvPicPr>
            <a:picLocks noChangeAspect="1" noChangeArrowheads="1"/>
          </p:cNvPicPr>
          <p:nvPr/>
        </p:nvPicPr>
        <p:blipFill>
          <a:blip r:embed="rId2" cstate="print"/>
          <a:srcRect/>
          <a:stretch>
            <a:fillRect/>
          </a:stretch>
        </p:blipFill>
        <p:spPr bwMode="auto">
          <a:xfrm>
            <a:off x="4648200" y="1676400"/>
            <a:ext cx="4114800" cy="5029200"/>
          </a:xfrm>
          <a:prstGeom prst="rect">
            <a:avLst/>
          </a:prstGeom>
          <a:noFill/>
          <a:ln w="9525">
            <a:noFill/>
            <a:miter lim="800000"/>
            <a:headEnd/>
            <a:tailEnd/>
          </a:ln>
        </p:spPr>
      </p:pic>
    </p:spTree>
  </p:cSld>
  <p:clrMapOvr>
    <a:masterClrMapping/>
  </p:clrMapOvr>
  <p:transition spd="med">
    <p:cover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1066800"/>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3200" b="1" i="0" u="none" strike="noStrike" kern="1200" cap="none" spc="0" normalizeH="0" baseline="0" noProof="0" smtClean="0">
                <a:ln>
                  <a:noFill/>
                </a:ln>
                <a:solidFill>
                  <a:srgbClr val="C00000"/>
                </a:solidFill>
                <a:effectLst/>
                <a:uLnTx/>
                <a:uFillTx/>
                <a:latin typeface="+mj-lt"/>
                <a:ea typeface="+mj-ea"/>
                <a:cs typeface="+mj-cs"/>
              </a:rPr>
              <a:t>Akut-Kronik Etkilenme</a:t>
            </a:r>
            <a:endParaRPr kumimoji="0" lang="en-US" sz="3200" b="1" i="0" u="none" strike="noStrike" kern="1200" cap="none" spc="0" normalizeH="0" baseline="0" noProof="0" dirty="0" smtClean="0">
              <a:ln>
                <a:noFill/>
              </a:ln>
              <a:solidFill>
                <a:srgbClr val="C00000"/>
              </a:solidFill>
              <a:effectLst/>
              <a:uLnTx/>
              <a:uFillTx/>
              <a:latin typeface="+mj-lt"/>
              <a:ea typeface="+mj-ea"/>
              <a:cs typeface="+mj-cs"/>
            </a:endParaRPr>
          </a:p>
        </p:txBody>
      </p:sp>
      <p:sp>
        <p:nvSpPr>
          <p:cNvPr id="3" name="Rectangle 3"/>
          <p:cNvSpPr txBox="1">
            <a:spLocks noChangeArrowheads="1"/>
          </p:cNvSpPr>
          <p:nvPr/>
        </p:nvSpPr>
        <p:spPr>
          <a:xfrm>
            <a:off x="609600" y="1905000"/>
            <a:ext cx="8229600" cy="4525962"/>
          </a:xfrm>
          <a:prstGeom prst="rect">
            <a:avLst/>
          </a:prstGeom>
        </p:spPr>
        <p:txBody>
          <a:bodyPr/>
          <a:lstStyle/>
          <a:p>
            <a:pPr marL="609600" marR="0" lvl="0" indent="-609600" algn="l" defTabSz="914400" rtl="0" eaLnBrk="1" fontAlgn="base" latinLnBrk="0" hangingPunct="1">
              <a:lnSpc>
                <a:spcPct val="150000"/>
              </a:lnSpc>
              <a:spcBef>
                <a:spcPct val="20000"/>
              </a:spcBef>
              <a:spcAft>
                <a:spcPct val="0"/>
              </a:spcAft>
              <a:buClrTx/>
              <a:buSzTx/>
              <a:buFontTx/>
              <a:buNone/>
              <a:tabLst/>
              <a:defRPr/>
            </a:pPr>
            <a:r>
              <a:rPr kumimoji="0" lang="tr-TR" sz="3200" b="0" i="0" u="none" strike="noStrike" kern="1200" cap="none" spc="0" normalizeH="0" baseline="0" noProof="0" dirty="0" smtClean="0">
                <a:ln>
                  <a:noFill/>
                </a:ln>
                <a:solidFill>
                  <a:schemeClr val="tx1"/>
                </a:solidFill>
                <a:effectLst/>
                <a:uLnTx/>
                <a:uFillTx/>
                <a:latin typeface="+mn-lt"/>
                <a:ea typeface="+mn-ea"/>
                <a:cs typeface="+mn-cs"/>
              </a:rPr>
              <a:t>Meslek Hastalıkları İki Şekilde Ortaya Çıkabilir:</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609600" marR="0" lvl="0" indent="-609600" algn="l" defTabSz="914400" rtl="0" eaLnBrk="1" fontAlgn="base" latinLnBrk="0" hangingPunct="1">
              <a:lnSpc>
                <a:spcPct val="150000"/>
              </a:lnSpc>
              <a:spcBef>
                <a:spcPct val="20000"/>
              </a:spcBef>
              <a:spcAft>
                <a:spcPct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1.	A</a:t>
            </a:r>
            <a:r>
              <a:rPr kumimoji="0" lang="tr-TR" sz="3200" b="0" i="0" u="none" strike="noStrike" kern="1200" cap="none" spc="0" normalizeH="0" baseline="0" noProof="0" dirty="0" smtClean="0">
                <a:ln>
                  <a:noFill/>
                </a:ln>
                <a:solidFill>
                  <a:schemeClr val="tx1"/>
                </a:solidFill>
                <a:effectLst/>
                <a:uLnTx/>
                <a:uFillTx/>
                <a:latin typeface="+mn-lt"/>
                <a:ea typeface="+mn-ea"/>
                <a:cs typeface="+mn-cs"/>
              </a:rPr>
              <a:t>kut</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609600" marR="0" lvl="0" indent="-609600" algn="l" defTabSz="914400" rtl="0" eaLnBrk="1" fontAlgn="base" latinLnBrk="0" hangingPunct="1">
              <a:lnSpc>
                <a:spcPct val="150000"/>
              </a:lnSpc>
              <a:spcBef>
                <a:spcPct val="20000"/>
              </a:spcBef>
              <a:spcAft>
                <a:spcPct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2.	</a:t>
            </a:r>
            <a:r>
              <a:rPr kumimoji="0" lang="tr-TR" sz="3200" b="0" i="0" u="none" strike="noStrike" kern="1200" cap="none" spc="0" normalizeH="0" baseline="0" noProof="0" dirty="0" smtClean="0">
                <a:ln>
                  <a:noFill/>
                </a:ln>
                <a:solidFill>
                  <a:schemeClr val="tx1"/>
                </a:solidFill>
                <a:effectLst/>
                <a:uLnTx/>
                <a:uFillTx/>
                <a:latin typeface="+mn-lt"/>
                <a:ea typeface="+mn-ea"/>
                <a:cs typeface="+mn-cs"/>
              </a:rPr>
              <a:t>Kronik</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6" name="5 Resim" descr="ÜRT.jpg"/>
          <p:cNvPicPr>
            <a:picLocks noChangeAspect="1"/>
          </p:cNvPicPr>
          <p:nvPr/>
        </p:nvPicPr>
        <p:blipFill>
          <a:blip r:embed="rId2" cstate="print"/>
          <a:stretch>
            <a:fillRect/>
          </a:stretch>
        </p:blipFill>
        <p:spPr>
          <a:xfrm>
            <a:off x="123825" y="2971800"/>
            <a:ext cx="3076575" cy="3581400"/>
          </a:xfrm>
          <a:prstGeom prst="rect">
            <a:avLst/>
          </a:prstGeom>
        </p:spPr>
      </p:pic>
      <p:pic>
        <p:nvPicPr>
          <p:cNvPr id="7" name="6 Resim" descr="sil.jpg"/>
          <p:cNvPicPr>
            <a:picLocks noChangeAspect="1"/>
          </p:cNvPicPr>
          <p:nvPr/>
        </p:nvPicPr>
        <p:blipFill>
          <a:blip r:embed="rId3" cstate="print"/>
          <a:stretch>
            <a:fillRect/>
          </a:stretch>
        </p:blipFill>
        <p:spPr>
          <a:xfrm>
            <a:off x="5715000" y="2819400"/>
            <a:ext cx="3048000" cy="3733800"/>
          </a:xfrm>
          <a:prstGeom prst="rect">
            <a:avLst/>
          </a:prstGeom>
        </p:spPr>
      </p:pic>
    </p:spTree>
  </p:cSld>
  <p:clrMapOvr>
    <a:masterClrMapping/>
  </p:clrMapOvr>
  <p:transition spd="med">
    <p:cover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76200" y="1257300"/>
            <a:ext cx="5486400" cy="6286500"/>
          </a:xfrm>
          <a:prstGeom prst="rect">
            <a:avLst/>
          </a:prstGeom>
          <a:noFill/>
          <a:ln w="9525">
            <a:noFill/>
            <a:miter lim="800000"/>
            <a:headEnd/>
            <a:tailEnd/>
          </a:ln>
        </p:spPr>
        <p:txBody>
          <a:bodyPr/>
          <a:lstStyle/>
          <a:p>
            <a:pPr marL="457200" indent="-457200">
              <a:lnSpc>
                <a:spcPct val="90000"/>
              </a:lnSpc>
              <a:spcBef>
                <a:spcPct val="20000"/>
              </a:spcBef>
              <a:buClr>
                <a:srgbClr val="A50021"/>
              </a:buClr>
              <a:buSzPct val="75000"/>
              <a:buFont typeface="Wingdings" pitchFamily="2" charset="2"/>
              <a:buNone/>
            </a:pPr>
            <a:r>
              <a:rPr lang="tr-TR" sz="3000" b="1" dirty="0">
                <a:solidFill>
                  <a:srgbClr val="C00000"/>
                </a:solidFill>
                <a:latin typeface="Calibri" pitchFamily="34" charset="0"/>
              </a:rPr>
              <a:t>Lokal ya da Sistemik Etkilenme</a:t>
            </a:r>
          </a:p>
          <a:p>
            <a:pPr marL="457200" indent="-457200">
              <a:lnSpc>
                <a:spcPct val="90000"/>
              </a:lnSpc>
              <a:spcBef>
                <a:spcPct val="20000"/>
              </a:spcBef>
              <a:buClr>
                <a:srgbClr val="A50021"/>
              </a:buClr>
              <a:buSzPct val="75000"/>
              <a:buFont typeface="Wingdings" pitchFamily="2" charset="2"/>
              <a:buNone/>
            </a:pPr>
            <a:endParaRPr lang="tr-TR" sz="2800" dirty="0">
              <a:latin typeface="Calibri" pitchFamily="34" charset="0"/>
            </a:endParaRPr>
          </a:p>
          <a:p>
            <a:pPr marL="457200" indent="-457200">
              <a:lnSpc>
                <a:spcPct val="90000"/>
              </a:lnSpc>
              <a:spcBef>
                <a:spcPct val="20000"/>
              </a:spcBef>
              <a:buClr>
                <a:srgbClr val="A50021"/>
              </a:buClr>
              <a:buSzPct val="75000"/>
              <a:buFont typeface="Wingdings" pitchFamily="2" charset="2"/>
              <a:buNone/>
            </a:pPr>
            <a:r>
              <a:rPr lang="tr-TR" sz="2400" u="sng" dirty="0">
                <a:solidFill>
                  <a:srgbClr val="FF0000"/>
                </a:solidFill>
                <a:latin typeface="Calibri" pitchFamily="34" charset="0"/>
                <a:cs typeface="Times New Roman" pitchFamily="18" charset="0"/>
              </a:rPr>
              <a:t>1.Lokal etkiler</a:t>
            </a:r>
            <a:r>
              <a:rPr lang="tr-TR" sz="2400" u="sng" dirty="0">
                <a:latin typeface="Calibri" pitchFamily="34" charset="0"/>
                <a:cs typeface="Times New Roman" pitchFamily="18" charset="0"/>
              </a:rPr>
              <a:t>: </a:t>
            </a:r>
            <a:endParaRPr lang="tr-TR" sz="2400" u="sng" dirty="0" smtClean="0">
              <a:latin typeface="Calibri" pitchFamily="34" charset="0"/>
              <a:cs typeface="Times New Roman" pitchFamily="18" charset="0"/>
            </a:endParaRPr>
          </a:p>
          <a:p>
            <a:pPr marL="457200" indent="-457200">
              <a:lnSpc>
                <a:spcPct val="90000"/>
              </a:lnSpc>
              <a:spcBef>
                <a:spcPct val="20000"/>
              </a:spcBef>
              <a:buClr>
                <a:srgbClr val="A50021"/>
              </a:buClr>
              <a:buSzPct val="75000"/>
              <a:buFont typeface="Wingdings" pitchFamily="2" charset="2"/>
              <a:buNone/>
            </a:pPr>
            <a:r>
              <a:rPr lang="tr-TR" sz="2400" dirty="0" smtClean="0">
                <a:latin typeface="Calibri" pitchFamily="34" charset="0"/>
                <a:cs typeface="Times New Roman" pitchFamily="18" charset="0"/>
              </a:rPr>
              <a:t>Zararlı </a:t>
            </a:r>
            <a:r>
              <a:rPr lang="tr-TR" sz="2400" dirty="0">
                <a:latin typeface="Calibri" pitchFamily="34" charset="0"/>
                <a:cs typeface="Times New Roman" pitchFamily="18" charset="0"/>
              </a:rPr>
              <a:t>maddelerin etkisini vücutla temas </a:t>
            </a:r>
            <a:endParaRPr lang="tr-TR" sz="2400" dirty="0" smtClean="0">
              <a:latin typeface="Calibri" pitchFamily="34" charset="0"/>
              <a:cs typeface="Times New Roman" pitchFamily="18" charset="0"/>
            </a:endParaRPr>
          </a:p>
          <a:p>
            <a:pPr marL="457200" indent="-457200">
              <a:lnSpc>
                <a:spcPct val="90000"/>
              </a:lnSpc>
              <a:spcBef>
                <a:spcPct val="20000"/>
              </a:spcBef>
              <a:buClr>
                <a:srgbClr val="A50021"/>
              </a:buClr>
              <a:buSzPct val="75000"/>
              <a:buFont typeface="Wingdings" pitchFamily="2" charset="2"/>
              <a:buNone/>
            </a:pPr>
            <a:r>
              <a:rPr lang="tr-TR" sz="2400" dirty="0" smtClean="0">
                <a:latin typeface="Calibri" pitchFamily="34" charset="0"/>
                <a:cs typeface="Times New Roman" pitchFamily="18" charset="0"/>
              </a:rPr>
              <a:t>ettiği </a:t>
            </a:r>
            <a:r>
              <a:rPr lang="tr-TR" sz="2400" dirty="0">
                <a:latin typeface="Calibri" pitchFamily="34" charset="0"/>
                <a:cs typeface="Times New Roman" pitchFamily="18" charset="0"/>
              </a:rPr>
              <a:t>ya da vücuda girdiği yerde </a:t>
            </a:r>
            <a:endParaRPr lang="tr-TR" sz="2400" dirty="0" smtClean="0">
              <a:latin typeface="Calibri" pitchFamily="34" charset="0"/>
              <a:cs typeface="Times New Roman" pitchFamily="18" charset="0"/>
            </a:endParaRPr>
          </a:p>
          <a:p>
            <a:pPr marL="457200" indent="-457200">
              <a:lnSpc>
                <a:spcPct val="90000"/>
              </a:lnSpc>
              <a:spcBef>
                <a:spcPct val="20000"/>
              </a:spcBef>
              <a:buClr>
                <a:srgbClr val="A50021"/>
              </a:buClr>
              <a:buSzPct val="75000"/>
              <a:buFont typeface="Wingdings" pitchFamily="2" charset="2"/>
              <a:buNone/>
            </a:pPr>
            <a:r>
              <a:rPr lang="tr-TR" sz="2400" dirty="0" smtClean="0">
                <a:latin typeface="Calibri" pitchFamily="34" charset="0"/>
                <a:cs typeface="Times New Roman" pitchFamily="18" charset="0"/>
              </a:rPr>
              <a:t>göstermesidir</a:t>
            </a:r>
            <a:r>
              <a:rPr lang="tr-TR" sz="2400" dirty="0">
                <a:latin typeface="Calibri" pitchFamily="34" charset="0"/>
                <a:cs typeface="Times New Roman" pitchFamily="18" charset="0"/>
              </a:rPr>
              <a:t>.</a:t>
            </a:r>
          </a:p>
          <a:p>
            <a:pPr marL="457200" indent="-457200">
              <a:lnSpc>
                <a:spcPct val="90000"/>
              </a:lnSpc>
              <a:spcBef>
                <a:spcPct val="20000"/>
              </a:spcBef>
              <a:buClr>
                <a:srgbClr val="A50021"/>
              </a:buClr>
              <a:buSzPct val="75000"/>
              <a:buFont typeface="Wingdings" pitchFamily="2" charset="2"/>
              <a:buNone/>
            </a:pPr>
            <a:endParaRPr lang="tr-TR" sz="2400" dirty="0">
              <a:latin typeface="Calibri" pitchFamily="34" charset="0"/>
              <a:cs typeface="Times New Roman" pitchFamily="18" charset="0"/>
            </a:endParaRPr>
          </a:p>
          <a:p>
            <a:pPr marL="457200" indent="-457200">
              <a:lnSpc>
                <a:spcPct val="90000"/>
              </a:lnSpc>
              <a:spcBef>
                <a:spcPct val="20000"/>
              </a:spcBef>
              <a:buClr>
                <a:srgbClr val="A50021"/>
              </a:buClr>
              <a:buSzPct val="75000"/>
              <a:buFont typeface="Wingdings" pitchFamily="2" charset="2"/>
              <a:buNone/>
            </a:pPr>
            <a:r>
              <a:rPr lang="tr-TR" sz="2400" u="sng" dirty="0">
                <a:solidFill>
                  <a:srgbClr val="FF0000"/>
                </a:solidFill>
                <a:latin typeface="Calibri" pitchFamily="34" charset="0"/>
                <a:cs typeface="Times New Roman" pitchFamily="18" charset="0"/>
              </a:rPr>
              <a:t>2.Sistemik etkiler: </a:t>
            </a:r>
            <a:endParaRPr lang="tr-TR" sz="2400" u="sng" dirty="0" smtClean="0">
              <a:solidFill>
                <a:srgbClr val="FF0000"/>
              </a:solidFill>
              <a:latin typeface="Calibri" pitchFamily="34" charset="0"/>
              <a:cs typeface="Times New Roman" pitchFamily="18" charset="0"/>
            </a:endParaRPr>
          </a:p>
          <a:p>
            <a:pPr marL="457200" indent="-457200">
              <a:lnSpc>
                <a:spcPct val="90000"/>
              </a:lnSpc>
              <a:spcBef>
                <a:spcPct val="20000"/>
              </a:spcBef>
              <a:buClr>
                <a:srgbClr val="A50021"/>
              </a:buClr>
              <a:buSzPct val="75000"/>
              <a:buFont typeface="Wingdings" pitchFamily="2" charset="2"/>
              <a:buNone/>
            </a:pPr>
            <a:r>
              <a:rPr lang="tr-TR" sz="2400" dirty="0" smtClean="0">
                <a:latin typeface="Calibri" pitchFamily="34" charset="0"/>
                <a:cs typeface="Times New Roman" pitchFamily="18" charset="0"/>
              </a:rPr>
              <a:t>Vücuda </a:t>
            </a:r>
            <a:r>
              <a:rPr lang="tr-TR" sz="2400" dirty="0">
                <a:latin typeface="Calibri" pitchFamily="34" charset="0"/>
                <a:cs typeface="Times New Roman" pitchFamily="18" charset="0"/>
              </a:rPr>
              <a:t>giren tehlikeli bir etmenin vücutta </a:t>
            </a:r>
            <a:endParaRPr lang="tr-TR" sz="2400" dirty="0" smtClean="0">
              <a:latin typeface="Calibri" pitchFamily="34" charset="0"/>
              <a:cs typeface="Times New Roman" pitchFamily="18" charset="0"/>
            </a:endParaRPr>
          </a:p>
          <a:p>
            <a:pPr marL="457200" indent="-457200">
              <a:lnSpc>
                <a:spcPct val="90000"/>
              </a:lnSpc>
              <a:spcBef>
                <a:spcPct val="20000"/>
              </a:spcBef>
              <a:buClr>
                <a:srgbClr val="A50021"/>
              </a:buClr>
              <a:buSzPct val="75000"/>
              <a:buFont typeface="Wingdings" pitchFamily="2" charset="2"/>
              <a:buNone/>
            </a:pPr>
            <a:r>
              <a:rPr lang="tr-TR" sz="2400" dirty="0" smtClean="0">
                <a:latin typeface="Calibri" pitchFamily="34" charset="0"/>
                <a:cs typeface="Times New Roman" pitchFamily="18" charset="0"/>
              </a:rPr>
              <a:t>değişik </a:t>
            </a:r>
            <a:r>
              <a:rPr lang="tr-TR" sz="2400" dirty="0">
                <a:latin typeface="Calibri" pitchFamily="34" charset="0"/>
                <a:cs typeface="Times New Roman" pitchFamily="18" charset="0"/>
              </a:rPr>
              <a:t>organ ve sistemlerde etki </a:t>
            </a:r>
            <a:endParaRPr lang="tr-TR" sz="2400" dirty="0" smtClean="0">
              <a:latin typeface="Calibri" pitchFamily="34" charset="0"/>
              <a:cs typeface="Times New Roman" pitchFamily="18" charset="0"/>
            </a:endParaRPr>
          </a:p>
          <a:p>
            <a:pPr marL="457200" indent="-457200">
              <a:lnSpc>
                <a:spcPct val="90000"/>
              </a:lnSpc>
              <a:spcBef>
                <a:spcPct val="20000"/>
              </a:spcBef>
              <a:buClr>
                <a:srgbClr val="A50021"/>
              </a:buClr>
              <a:buSzPct val="75000"/>
              <a:buFont typeface="Wingdings" pitchFamily="2" charset="2"/>
              <a:buNone/>
            </a:pPr>
            <a:r>
              <a:rPr lang="tr-TR" sz="2400" dirty="0" smtClean="0">
                <a:latin typeface="Calibri" pitchFamily="34" charset="0"/>
                <a:cs typeface="Times New Roman" pitchFamily="18" charset="0"/>
              </a:rPr>
              <a:t>göstermesidir</a:t>
            </a:r>
            <a:r>
              <a:rPr lang="tr-TR" sz="2400" dirty="0">
                <a:latin typeface="Calibri" pitchFamily="34" charset="0"/>
                <a:cs typeface="Times New Roman" pitchFamily="18" charset="0"/>
              </a:rPr>
              <a:t>.</a:t>
            </a:r>
          </a:p>
          <a:p>
            <a:pPr marL="457200" indent="-457200">
              <a:lnSpc>
                <a:spcPct val="90000"/>
              </a:lnSpc>
              <a:spcBef>
                <a:spcPct val="20000"/>
              </a:spcBef>
              <a:buClr>
                <a:srgbClr val="A50021"/>
              </a:buClr>
              <a:buSzPct val="75000"/>
              <a:buFont typeface="Wingdings" pitchFamily="2" charset="2"/>
              <a:buNone/>
            </a:pPr>
            <a:endParaRPr lang="tr-TR" sz="2800" dirty="0">
              <a:latin typeface="Calibri" pitchFamily="34" charset="0"/>
            </a:endParaRPr>
          </a:p>
          <a:p>
            <a:pPr marL="457200" indent="-457200">
              <a:lnSpc>
                <a:spcPct val="90000"/>
              </a:lnSpc>
              <a:spcBef>
                <a:spcPct val="20000"/>
              </a:spcBef>
              <a:buClr>
                <a:srgbClr val="A50021"/>
              </a:buClr>
              <a:buSzPct val="75000"/>
              <a:buFont typeface="Wingdings" pitchFamily="2" charset="2"/>
              <a:buNone/>
            </a:pPr>
            <a:endParaRPr lang="en-US" sz="2800" dirty="0">
              <a:latin typeface="Calibri" pitchFamily="34" charset="0"/>
            </a:endParaRPr>
          </a:p>
        </p:txBody>
      </p:sp>
      <p:graphicFrame>
        <p:nvGraphicFramePr>
          <p:cNvPr id="872450" name="Object 2"/>
          <p:cNvGraphicFramePr>
            <a:graphicFrameLocks noChangeAspect="1"/>
          </p:cNvGraphicFramePr>
          <p:nvPr/>
        </p:nvGraphicFramePr>
        <p:xfrm>
          <a:off x="5410200" y="1143000"/>
          <a:ext cx="3581400" cy="5486400"/>
        </p:xfrm>
        <a:graphic>
          <a:graphicData uri="http://schemas.openxmlformats.org/presentationml/2006/ole">
            <p:oleObj spid="_x0000_s872450" name="Photo Editor Photo" r:id="rId3" imgW="5009524" imgH="5982535" progId="">
              <p:embed/>
            </p:oleObj>
          </a:graphicData>
        </a:graphic>
      </p:graphicFrame>
    </p:spTree>
  </p:cSld>
  <p:clrMapOvr>
    <a:masterClrMapping/>
  </p:clrMapOvr>
  <p:transition spd="med">
    <p:cover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838200" y="1066800"/>
            <a:ext cx="7772400" cy="6858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3000" b="1" i="0" u="none" strike="noStrike" kern="1200" cap="none" spc="0" normalizeH="0" baseline="0" noProof="0" dirty="0" smtClean="0">
                <a:ln>
                  <a:noFill/>
                </a:ln>
                <a:solidFill>
                  <a:srgbClr val="C00000"/>
                </a:solidFill>
                <a:effectLst/>
                <a:uLnTx/>
                <a:uFillTx/>
                <a:latin typeface="+mj-lt"/>
                <a:ea typeface="+mj-ea"/>
                <a:cs typeface="+mj-cs"/>
              </a:rPr>
              <a:t>MESLEK HASTALIKLARI SINIFLANDIRMA</a:t>
            </a:r>
            <a:endParaRPr kumimoji="0" lang="en-US" sz="3000" b="1" i="0" u="none" strike="noStrike" kern="1200" cap="none" spc="0" normalizeH="0" baseline="0" noProof="0" dirty="0" smtClean="0">
              <a:ln>
                <a:noFill/>
              </a:ln>
              <a:solidFill>
                <a:srgbClr val="C00000"/>
              </a:solidFill>
              <a:effectLst/>
              <a:uLnTx/>
              <a:uFillTx/>
              <a:latin typeface="+mj-lt"/>
              <a:ea typeface="+mj-ea"/>
              <a:cs typeface="+mj-cs"/>
            </a:endParaRPr>
          </a:p>
        </p:txBody>
      </p:sp>
      <p:sp>
        <p:nvSpPr>
          <p:cNvPr id="3" name="Rectangle 3"/>
          <p:cNvSpPr txBox="1">
            <a:spLocks noChangeArrowheads="1"/>
          </p:cNvSpPr>
          <p:nvPr/>
        </p:nvSpPr>
        <p:spPr>
          <a:xfrm>
            <a:off x="228600" y="1828800"/>
            <a:ext cx="7772400" cy="396240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tr-TR" sz="3600" b="1" i="0" u="none" strike="noStrike" kern="1200" cap="none" spc="0" normalizeH="0" baseline="0" noProof="0" dirty="0" smtClean="0">
                <a:ln>
                  <a:noFill/>
                </a:ln>
                <a:solidFill>
                  <a:srgbClr val="FF0000"/>
                </a:solidFill>
                <a:effectLst/>
                <a:uLnTx/>
                <a:uFillTx/>
                <a:latin typeface="+mn-lt"/>
                <a:ea typeface="+mn-ea"/>
                <a:cs typeface="+mn-cs"/>
              </a:rPr>
              <a:t>Etkene göre</a:t>
            </a:r>
            <a:r>
              <a:rPr kumimoji="0" lang="tr-TR" sz="3600" b="1"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tr-TR" sz="36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3200" b="0" i="1" u="none" strike="noStrike" kern="1200" cap="none" spc="0" normalizeH="0" baseline="0" noProof="0" dirty="0" smtClean="0">
                <a:ln>
                  <a:noFill/>
                </a:ln>
                <a:solidFill>
                  <a:schemeClr val="tx1"/>
                </a:solidFill>
                <a:effectLst/>
                <a:uLnTx/>
                <a:uFillTx/>
                <a:latin typeface="+mn-lt"/>
                <a:ea typeface="+mn-ea"/>
                <a:cs typeface="+mn-cs"/>
              </a:rPr>
              <a:t>- </a:t>
            </a:r>
            <a:r>
              <a:rPr kumimoji="0" lang="tr-TR" sz="3200" b="1" i="1" u="none" strike="noStrike" kern="1200" cap="none" spc="0" normalizeH="0" baseline="0" noProof="0" dirty="0" smtClean="0">
                <a:ln>
                  <a:noFill/>
                </a:ln>
                <a:effectLst/>
                <a:uLnTx/>
                <a:uFillTx/>
                <a:latin typeface="+mn-lt"/>
                <a:ea typeface="+mn-ea"/>
                <a:cs typeface="+mn-cs"/>
              </a:rPr>
              <a:t>Fizik nedenlerle </a:t>
            </a:r>
            <a:r>
              <a:rPr kumimoji="0" lang="tr-TR" sz="3200" b="0" i="1" u="none" strike="noStrike" kern="1200" cap="none" spc="0" normalizeH="0" baseline="0" noProof="0" dirty="0" smtClean="0">
                <a:ln>
                  <a:noFill/>
                </a:ln>
                <a:solidFill>
                  <a:schemeClr val="tx1"/>
                </a:solidFill>
                <a:effectLst/>
                <a:uLnTx/>
                <a:uFillTx/>
                <a:latin typeface="+mn-lt"/>
                <a:ea typeface="+mn-ea"/>
                <a:cs typeface="+mn-cs"/>
              </a:rPr>
              <a:t>olan </a:t>
            </a:r>
            <a:r>
              <a:rPr kumimoji="0" lang="tr-TR" sz="3200" b="0" i="1" u="none" strike="noStrike" kern="1200" cap="none" spc="0" normalizeH="0" baseline="0" noProof="0" dirty="0" err="1" smtClean="0">
                <a:ln>
                  <a:noFill/>
                </a:ln>
                <a:solidFill>
                  <a:schemeClr val="tx1"/>
                </a:solidFill>
                <a:effectLst/>
                <a:uLnTx/>
                <a:uFillTx/>
                <a:latin typeface="+mn-lt"/>
                <a:ea typeface="+mn-ea"/>
                <a:cs typeface="+mn-cs"/>
              </a:rPr>
              <a:t>m.h</a:t>
            </a:r>
            <a:r>
              <a:rPr kumimoji="0" lang="tr-TR" sz="3200" b="0" i="1"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tr-TR" sz="3200" b="0" i="1" u="none" strike="noStrike" kern="1200" cap="none" spc="0" normalizeH="0" baseline="0" noProof="0" dirty="0" smtClean="0">
                <a:ln>
                  <a:noFill/>
                </a:ln>
                <a:solidFill>
                  <a:schemeClr val="tx1"/>
                </a:solidFill>
                <a:effectLst/>
                <a:uLnTx/>
                <a:uFillTx/>
                <a:latin typeface="+mn-lt"/>
                <a:ea typeface="+mn-ea"/>
                <a:cs typeface="+mn-cs"/>
              </a:rPr>
              <a:t>	- </a:t>
            </a:r>
            <a:r>
              <a:rPr kumimoji="0" lang="tr-TR" sz="3200" b="1" i="1" u="none" strike="noStrike" kern="1200" cap="none" spc="0" normalizeH="0" baseline="0" noProof="0" dirty="0" smtClean="0">
                <a:ln>
                  <a:noFill/>
                </a:ln>
                <a:solidFill>
                  <a:schemeClr val="tx1"/>
                </a:solidFill>
                <a:effectLst/>
                <a:uLnTx/>
                <a:uFillTx/>
                <a:latin typeface="+mn-lt"/>
                <a:ea typeface="+mn-ea"/>
                <a:cs typeface="+mn-cs"/>
              </a:rPr>
              <a:t>Kimyasal nedenlerle </a:t>
            </a:r>
            <a:r>
              <a:rPr kumimoji="0" lang="tr-TR" sz="3200" b="0" i="1" u="none" strike="noStrike" kern="1200" cap="none" spc="0" normalizeH="0" baseline="0" noProof="0" dirty="0" smtClean="0">
                <a:ln>
                  <a:noFill/>
                </a:ln>
                <a:solidFill>
                  <a:schemeClr val="tx1"/>
                </a:solidFill>
                <a:effectLst/>
                <a:uLnTx/>
                <a:uFillTx/>
                <a:latin typeface="+mn-lt"/>
                <a:ea typeface="+mn-ea"/>
                <a:cs typeface="+mn-cs"/>
              </a:rPr>
              <a:t>olan </a:t>
            </a:r>
            <a:r>
              <a:rPr kumimoji="0" lang="tr-TR" sz="3200" b="0" i="1" u="none" strike="noStrike" kern="1200" cap="none" spc="0" normalizeH="0" baseline="0" noProof="0" dirty="0" err="1" smtClean="0">
                <a:ln>
                  <a:noFill/>
                </a:ln>
                <a:solidFill>
                  <a:schemeClr val="tx1"/>
                </a:solidFill>
                <a:effectLst/>
                <a:uLnTx/>
                <a:uFillTx/>
                <a:latin typeface="+mn-lt"/>
                <a:ea typeface="+mn-ea"/>
                <a:cs typeface="+mn-cs"/>
              </a:rPr>
              <a:t>m.h</a:t>
            </a:r>
            <a:r>
              <a:rPr kumimoji="0" lang="tr-TR" sz="3200" b="0" i="1"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tr-TR" sz="3200" b="0" i="1" u="none" strike="noStrike" kern="1200" cap="none" spc="0" normalizeH="0" baseline="0" noProof="0" dirty="0" smtClean="0">
                <a:ln>
                  <a:noFill/>
                </a:ln>
                <a:solidFill>
                  <a:schemeClr val="tx1"/>
                </a:solidFill>
                <a:effectLst/>
                <a:uLnTx/>
                <a:uFillTx/>
                <a:latin typeface="+mn-lt"/>
                <a:ea typeface="+mn-ea"/>
                <a:cs typeface="+mn-cs"/>
              </a:rPr>
              <a:t>	-</a:t>
            </a:r>
            <a:r>
              <a:rPr kumimoji="0" lang="tr-TR" sz="3200" b="1" i="1" u="none" strike="noStrike" kern="1200" cap="none" spc="0" normalizeH="0" baseline="0" noProof="0" dirty="0" smtClean="0">
                <a:ln>
                  <a:noFill/>
                </a:ln>
                <a:solidFill>
                  <a:schemeClr val="tx1"/>
                </a:solidFill>
                <a:effectLst/>
                <a:uLnTx/>
                <a:uFillTx/>
                <a:latin typeface="+mn-lt"/>
                <a:ea typeface="+mn-ea"/>
                <a:cs typeface="+mn-cs"/>
              </a:rPr>
              <a:t> Tozlarla </a:t>
            </a:r>
            <a:r>
              <a:rPr kumimoji="0" lang="tr-TR" sz="3200" b="0" i="1" u="none" strike="noStrike" kern="1200" cap="none" spc="0" normalizeH="0" baseline="0" noProof="0" dirty="0" smtClean="0">
                <a:ln>
                  <a:noFill/>
                </a:ln>
                <a:solidFill>
                  <a:schemeClr val="tx1"/>
                </a:solidFill>
                <a:effectLst/>
                <a:uLnTx/>
                <a:uFillTx/>
                <a:latin typeface="+mn-lt"/>
                <a:ea typeface="+mn-ea"/>
                <a:cs typeface="+mn-cs"/>
              </a:rPr>
              <a:t>olan </a:t>
            </a:r>
            <a:r>
              <a:rPr kumimoji="0" lang="tr-TR" sz="3200" b="0" i="1" u="none" strike="noStrike" kern="1200" cap="none" spc="0" normalizeH="0" baseline="0" noProof="0" dirty="0" err="1" smtClean="0">
                <a:ln>
                  <a:noFill/>
                </a:ln>
                <a:solidFill>
                  <a:schemeClr val="tx1"/>
                </a:solidFill>
                <a:effectLst/>
                <a:uLnTx/>
                <a:uFillTx/>
                <a:latin typeface="+mn-lt"/>
                <a:ea typeface="+mn-ea"/>
                <a:cs typeface="+mn-cs"/>
              </a:rPr>
              <a:t>m.h</a:t>
            </a:r>
            <a:r>
              <a:rPr kumimoji="0" lang="tr-TR" sz="3200" b="0" i="1"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tr-TR" sz="3200" b="0" i="1" u="none" strike="noStrike" kern="1200" cap="none" spc="0" normalizeH="0" baseline="0" noProof="0" dirty="0" smtClean="0">
                <a:ln>
                  <a:noFill/>
                </a:ln>
                <a:solidFill>
                  <a:schemeClr val="tx1"/>
                </a:solidFill>
                <a:effectLst/>
                <a:uLnTx/>
                <a:uFillTx/>
                <a:latin typeface="+mn-lt"/>
                <a:ea typeface="+mn-ea"/>
                <a:cs typeface="+mn-cs"/>
              </a:rPr>
              <a:t>	- </a:t>
            </a:r>
            <a:r>
              <a:rPr kumimoji="0" lang="tr-TR" sz="3200" b="1" i="1" u="none" strike="noStrike" kern="1200" cap="none" spc="0" normalizeH="0" baseline="0" noProof="0" dirty="0" smtClean="0">
                <a:ln>
                  <a:noFill/>
                </a:ln>
                <a:solidFill>
                  <a:schemeClr val="tx1"/>
                </a:solidFill>
                <a:effectLst/>
                <a:uLnTx/>
                <a:uFillTx/>
                <a:latin typeface="+mn-lt"/>
                <a:ea typeface="+mn-ea"/>
                <a:cs typeface="+mn-cs"/>
              </a:rPr>
              <a:t>Biyolojik nedenlerle </a:t>
            </a:r>
            <a:r>
              <a:rPr kumimoji="0" lang="tr-TR" sz="3200" b="0" i="1" u="none" strike="noStrike" kern="1200" cap="none" spc="0" normalizeH="0" baseline="0" noProof="0" dirty="0" smtClean="0">
                <a:ln>
                  <a:noFill/>
                </a:ln>
                <a:solidFill>
                  <a:schemeClr val="tx1"/>
                </a:solidFill>
                <a:effectLst/>
                <a:uLnTx/>
                <a:uFillTx/>
                <a:latin typeface="+mn-lt"/>
                <a:ea typeface="+mn-ea"/>
                <a:cs typeface="+mn-cs"/>
              </a:rPr>
              <a:t>olan </a:t>
            </a:r>
            <a:r>
              <a:rPr kumimoji="0" lang="tr-TR" sz="3200" b="0" i="1" u="none" strike="noStrike" kern="1200" cap="none" spc="0" normalizeH="0" baseline="0" noProof="0" dirty="0" err="1" smtClean="0">
                <a:ln>
                  <a:noFill/>
                </a:ln>
                <a:solidFill>
                  <a:schemeClr val="tx1"/>
                </a:solidFill>
                <a:effectLst/>
                <a:uLnTx/>
                <a:uFillTx/>
                <a:latin typeface="+mn-lt"/>
                <a:ea typeface="+mn-ea"/>
                <a:cs typeface="+mn-cs"/>
              </a:rPr>
              <a:t>m.h</a:t>
            </a:r>
            <a:r>
              <a:rPr kumimoji="0" lang="tr-TR" sz="3200" b="0" i="1" u="none" strike="noStrike" kern="1200" cap="none" spc="0" normalizeH="0" baseline="0" noProof="0" dirty="0" smtClean="0">
                <a:ln>
                  <a:noFill/>
                </a:ln>
                <a:solidFill>
                  <a:schemeClr val="tx1"/>
                </a:solidFill>
                <a:effectLst/>
                <a:uLnTx/>
                <a:uFillTx/>
                <a:latin typeface="+mn-lt"/>
                <a:ea typeface="+mn-ea"/>
                <a:cs typeface="+mn-cs"/>
              </a:rPr>
              <a:t>.</a:t>
            </a:r>
            <a:endParaRPr kumimoji="0" lang="en-US" sz="36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4" name="3 Resim" descr="hast et.jpg"/>
          <p:cNvPicPr>
            <a:picLocks noChangeAspect="1"/>
          </p:cNvPicPr>
          <p:nvPr/>
        </p:nvPicPr>
        <p:blipFill>
          <a:blip r:embed="rId2" cstate="print"/>
          <a:stretch>
            <a:fillRect/>
          </a:stretch>
        </p:blipFill>
        <p:spPr>
          <a:xfrm>
            <a:off x="5943600" y="2085975"/>
            <a:ext cx="2924175" cy="4086225"/>
          </a:xfrm>
          <a:prstGeom prst="rect">
            <a:avLst/>
          </a:prstGeom>
        </p:spPr>
      </p:pic>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1143000"/>
            <a:ext cx="8915400" cy="6019799"/>
          </a:xfrm>
          <a:prstGeom prst="rect">
            <a:avLst/>
          </a:prstGeom>
        </p:spPr>
        <p:txBody>
          <a:bodyPr/>
          <a:lstStyle/>
          <a:p>
            <a:pPr marL="342900" marR="0" lvl="0" indent="-342900" algn="l" defTabSz="914400" rtl="0" eaLnBrk="1" fontAlgn="base" latinLnBrk="0" hangingPunct="1">
              <a:lnSpc>
                <a:spcPct val="80000"/>
              </a:lnSpc>
              <a:spcBef>
                <a:spcPct val="20000"/>
              </a:spcBef>
              <a:spcAft>
                <a:spcPct val="0"/>
              </a:spcAft>
              <a:buClrTx/>
              <a:buSzTx/>
              <a:buFontTx/>
              <a:buNone/>
              <a:tabLst/>
              <a:defRPr/>
            </a:pPr>
            <a:r>
              <a:rPr kumimoji="0" lang="tr-TR" sz="1000" b="0" i="0" u="sng" strike="noStrike" kern="1200" cap="none" spc="0" normalizeH="0" baseline="0" noProof="0" dirty="0" smtClean="0">
                <a:ln>
                  <a:noFill/>
                </a:ln>
                <a:solidFill>
                  <a:schemeClr val="tx1"/>
                </a:solidFill>
                <a:effectLst/>
                <a:uLnTx/>
                <a:uFillTx/>
                <a:latin typeface="+mn-lt"/>
                <a:ea typeface="+mn-ea"/>
                <a:cs typeface="+mn-cs"/>
              </a:rPr>
              <a:t>S.S. Sağlık İşlemleri Tüzüğü</a:t>
            </a:r>
          </a:p>
          <a:p>
            <a:pPr marL="342900" marR="0" lvl="0" indent="-342900" algn="l" defTabSz="914400" rtl="0" eaLnBrk="1" fontAlgn="base" latinLnBrk="0" hangingPunct="1">
              <a:lnSpc>
                <a:spcPct val="80000"/>
              </a:lnSpc>
              <a:spcBef>
                <a:spcPct val="20000"/>
              </a:spcBef>
              <a:spcAft>
                <a:spcPct val="0"/>
              </a:spcAft>
              <a:buClrTx/>
              <a:buSzTx/>
              <a:buFont typeface="Arial" charset="0"/>
              <a:buNone/>
              <a:tabLst/>
              <a:defRPr/>
            </a:pPr>
            <a:r>
              <a:rPr kumimoji="0" lang="tr-TR" sz="1000" b="0" i="0" u="none" strike="noStrike" kern="1200" cap="none" spc="0" normalizeH="0" baseline="0" noProof="0" dirty="0" smtClean="0">
                <a:ln>
                  <a:noFill/>
                </a:ln>
                <a:solidFill>
                  <a:schemeClr val="tx1"/>
                </a:solidFill>
                <a:effectLst/>
                <a:uLnTx/>
                <a:uFillTx/>
                <a:latin typeface="+mn-lt"/>
                <a:ea typeface="+mn-ea"/>
                <a:cs typeface="+mn-cs"/>
              </a:rPr>
              <a:t>1965-1972-1979-</a:t>
            </a:r>
            <a:r>
              <a:rPr kumimoji="0" lang="tr-TR" sz="1000" b="0" i="0" u="none" strike="noStrike" kern="1200" cap="none" spc="0" normalizeH="0" baseline="0" noProof="0" dirty="0" smtClean="0">
                <a:ln>
                  <a:noFill/>
                </a:ln>
                <a:solidFill>
                  <a:srgbClr val="FF0000"/>
                </a:solidFill>
                <a:effectLst/>
                <a:uLnTx/>
                <a:uFillTx/>
                <a:latin typeface="+mn-lt"/>
                <a:ea typeface="+mn-ea"/>
                <a:cs typeface="+mn-cs"/>
              </a:rPr>
              <a:t> </a:t>
            </a:r>
            <a:r>
              <a:rPr kumimoji="0" lang="tr-TR" sz="1000" b="0" i="0" u="none" strike="noStrike" kern="1200" cap="none" spc="0" normalizeH="0" baseline="0" noProof="0" dirty="0" smtClean="0">
                <a:ln>
                  <a:noFill/>
                </a:ln>
                <a:solidFill>
                  <a:schemeClr val="tx1"/>
                </a:solidFill>
                <a:effectLst/>
                <a:uLnTx/>
                <a:uFillTx/>
                <a:latin typeface="+mn-lt"/>
                <a:ea typeface="+mn-ea"/>
                <a:cs typeface="+mn-cs"/>
              </a:rPr>
              <a:t> AT ve ILO 121 in </a:t>
            </a:r>
            <a:r>
              <a:rPr kumimoji="0" lang="tr-TR" sz="1000" b="0" i="0" u="none" strike="noStrike" kern="1200" cap="none" spc="0" normalizeH="0" baseline="0" noProof="0" dirty="0" err="1" smtClean="0">
                <a:ln>
                  <a:noFill/>
                </a:ln>
                <a:solidFill>
                  <a:schemeClr val="tx1"/>
                </a:solidFill>
                <a:effectLst/>
                <a:uLnTx/>
                <a:uFillTx/>
                <a:latin typeface="+mn-lt"/>
                <a:ea typeface="+mn-ea"/>
                <a:cs typeface="+mn-cs"/>
              </a:rPr>
              <a:t>modifiye</a:t>
            </a:r>
            <a:r>
              <a:rPr kumimoji="0" lang="tr-TR" sz="1000" b="0" i="0" u="none" strike="noStrike" kern="1200" cap="none" spc="0" normalizeH="0" baseline="0" noProof="0" dirty="0" smtClean="0">
                <a:ln>
                  <a:noFill/>
                </a:ln>
                <a:solidFill>
                  <a:schemeClr val="tx1"/>
                </a:solidFill>
                <a:effectLst/>
                <a:uLnTx/>
                <a:uFillTx/>
                <a:latin typeface="+mn-lt"/>
                <a:ea typeface="+mn-ea"/>
                <a:cs typeface="+mn-cs"/>
              </a:rPr>
              <a:t> şekli, 1985-......</a:t>
            </a:r>
          </a:p>
          <a:p>
            <a:pPr marL="342900" marR="0" lvl="0" indent="-342900" algn="l" defTabSz="914400" rtl="0" eaLnBrk="1" fontAlgn="base" latinLnBrk="0" hangingPunct="1">
              <a:lnSpc>
                <a:spcPct val="80000"/>
              </a:lnSpc>
              <a:spcBef>
                <a:spcPct val="20000"/>
              </a:spcBef>
              <a:spcAft>
                <a:spcPct val="0"/>
              </a:spcAft>
              <a:buClrTx/>
              <a:buSzTx/>
              <a:buFont typeface="Arial" charset="0"/>
              <a:buNone/>
              <a:tabLst/>
              <a:defRPr/>
            </a:pPr>
            <a:r>
              <a:rPr kumimoji="0" lang="tr-TR" sz="2800" b="1" i="0" u="none" strike="noStrike" kern="1200" cap="none" spc="0" normalizeH="0" baseline="0" noProof="0" dirty="0" smtClean="0">
                <a:ln>
                  <a:noFill/>
                </a:ln>
                <a:solidFill>
                  <a:srgbClr val="FF0000"/>
                </a:solidFill>
                <a:effectLst/>
                <a:uLnTx/>
                <a:uFillTx/>
                <a:latin typeface="+mn-lt"/>
                <a:ea typeface="+mn-ea"/>
                <a:cs typeface="+mn-cs"/>
              </a:rPr>
              <a:t>Çal</a:t>
            </a:r>
            <a:r>
              <a:rPr kumimoji="0" lang="tr-TR" sz="3200" b="1" i="0" u="none" strike="noStrike" kern="1200" cap="none" spc="0" normalizeH="0" baseline="0" noProof="0" dirty="0" smtClean="0">
                <a:ln>
                  <a:noFill/>
                </a:ln>
                <a:solidFill>
                  <a:srgbClr val="FF0000"/>
                </a:solidFill>
                <a:effectLst/>
                <a:uLnTx/>
                <a:uFillTx/>
                <a:latin typeface="+mn-lt"/>
                <a:ea typeface="+mn-ea"/>
                <a:cs typeface="+mn-cs"/>
              </a:rPr>
              <a:t>ışma Gücü ve Meslekte Kazanma Gücü Kaybı Oranı Tespit İşlemleri </a:t>
            </a:r>
            <a:r>
              <a:rPr kumimoji="0" lang="tr-TR" sz="3200" b="1" i="0" u="none" strike="noStrike" kern="1200" cap="none" spc="0" normalizeH="0" baseline="0" noProof="0" dirty="0" smtClean="0">
                <a:ln>
                  <a:noFill/>
                </a:ln>
                <a:solidFill>
                  <a:srgbClr val="FF0000"/>
                </a:solidFill>
                <a:effectLst/>
                <a:uLnTx/>
                <a:uFillTx/>
                <a:latin typeface="+mn-lt"/>
                <a:ea typeface="+mn-ea"/>
                <a:cs typeface="+mn-cs"/>
              </a:rPr>
              <a:t>Yönetmeliğine göre </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11</a:t>
            </a:r>
            <a:r>
              <a:rPr kumimoji="0" lang="tr-TR" sz="2800" b="0" i="0" u="none" strike="noStrike" kern="1200" cap="none" spc="0" normalizeH="0" baseline="0" noProof="0" dirty="0" smtClean="0">
                <a:ln>
                  <a:noFill/>
                </a:ln>
                <a:solidFill>
                  <a:schemeClr val="tx1"/>
                </a:solidFill>
                <a:effectLst/>
                <a:uLnTx/>
                <a:uFillTx/>
                <a:latin typeface="+mn-lt"/>
                <a:ea typeface="+mn-ea"/>
                <a:cs typeface="+mn-cs"/>
              </a:rPr>
              <a:t>.10.</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2008</a:t>
            </a:r>
            <a:endParaRPr kumimoji="0" lang="tr-TR"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 typeface="Arial" charset="0"/>
              <a:buNone/>
              <a:tabLst/>
              <a:defRPr/>
            </a:pPr>
            <a:r>
              <a:rPr kumimoji="0" lang="tr-TR" sz="2800" b="1" i="0" u="none" strike="noStrike" kern="1200" cap="none" spc="0" normalizeH="0" baseline="0" noProof="0" dirty="0" smtClean="0">
                <a:ln>
                  <a:noFill/>
                </a:ln>
                <a:solidFill>
                  <a:schemeClr val="tx1"/>
                </a:solidFill>
                <a:effectLst/>
                <a:uLnTx/>
                <a:uFillTx/>
                <a:latin typeface="+mn-lt"/>
                <a:ea typeface="+mn-ea"/>
                <a:cs typeface="+mn-cs"/>
              </a:rPr>
              <a:t> Meslek </a:t>
            </a:r>
            <a:r>
              <a:rPr kumimoji="0" lang="tr-TR" sz="2800" b="1" i="0" u="none" strike="noStrike" kern="1200" cap="none" spc="0" normalizeH="0" baseline="0" noProof="0" dirty="0" smtClean="0">
                <a:ln>
                  <a:noFill/>
                </a:ln>
                <a:solidFill>
                  <a:schemeClr val="tx1"/>
                </a:solidFill>
                <a:effectLst/>
                <a:uLnTx/>
                <a:uFillTx/>
                <a:latin typeface="+mn-lt"/>
                <a:ea typeface="+mn-ea"/>
                <a:cs typeface="+mn-cs"/>
              </a:rPr>
              <a:t>hastalıkları listesi</a:t>
            </a:r>
          </a:p>
          <a:p>
            <a:pPr marL="342900" marR="0" lvl="0" indent="-342900" algn="l" defTabSz="914400" rtl="0" eaLnBrk="1" fontAlgn="base" latinLnBrk="0" hangingPunct="1">
              <a:lnSpc>
                <a:spcPct val="80000"/>
              </a:lnSpc>
              <a:spcBef>
                <a:spcPct val="20000"/>
              </a:spcBef>
              <a:spcAft>
                <a:spcPct val="0"/>
              </a:spcAft>
              <a:buClrTx/>
              <a:buSzTx/>
              <a:buFont typeface="Arial" charset="0"/>
              <a:buNone/>
              <a:tabLst/>
              <a:defRPr/>
            </a:pPr>
            <a:endParaRPr kumimoji="0" lang="tr-TR"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 typeface="Arial" charset="0"/>
              <a:buNone/>
              <a:tabLst/>
              <a:defRPr/>
            </a:pPr>
            <a:r>
              <a:rPr kumimoji="0" lang="tr-TR" sz="2200" b="1" i="0" u="none" strike="noStrike" kern="1200" cap="none" spc="0" normalizeH="0" baseline="0" noProof="0" dirty="0" smtClean="0">
                <a:ln>
                  <a:noFill/>
                </a:ln>
                <a:solidFill>
                  <a:schemeClr val="tx1"/>
                </a:solidFill>
                <a:effectLst/>
                <a:uLnTx/>
                <a:uFillTx/>
                <a:latin typeface="+mn-lt"/>
                <a:ea typeface="+mn-ea"/>
                <a:cs typeface="+mn-cs"/>
              </a:rPr>
              <a:t>A Grubu</a:t>
            </a:r>
            <a:r>
              <a:rPr kumimoji="0" lang="tr-TR" sz="2200" b="0" i="0" u="none" strike="noStrike" kern="1200" cap="none" spc="0" normalizeH="0" baseline="0" noProof="0" dirty="0" smtClean="0">
                <a:ln>
                  <a:noFill/>
                </a:ln>
                <a:solidFill>
                  <a:srgbClr val="FF0000"/>
                </a:solidFill>
                <a:effectLst/>
                <a:uLnTx/>
                <a:uFillTx/>
                <a:latin typeface="+mn-lt"/>
                <a:ea typeface="+mn-ea"/>
                <a:cs typeface="+mn-cs"/>
              </a:rPr>
              <a:t>: </a:t>
            </a:r>
            <a:r>
              <a:rPr kumimoji="0" lang="tr-TR" sz="2200" b="1" i="0" u="sng" strike="noStrike" kern="1200" cap="none" spc="0" normalizeH="0" baseline="0" noProof="0" dirty="0" smtClean="0">
                <a:ln>
                  <a:noFill/>
                </a:ln>
                <a:solidFill>
                  <a:srgbClr val="FF0000"/>
                </a:solidFill>
                <a:effectLst/>
                <a:uLnTx/>
                <a:uFillTx/>
                <a:latin typeface="+mn-lt"/>
                <a:ea typeface="+mn-ea"/>
                <a:cs typeface="+mn-cs"/>
              </a:rPr>
              <a:t>Kimyasal maddelerle</a:t>
            </a:r>
            <a:r>
              <a:rPr kumimoji="0" lang="tr-TR" sz="2200" b="1" i="0" u="none" strike="noStrike" kern="1200" cap="none" spc="0" normalizeH="0" baseline="0" noProof="0" dirty="0" smtClean="0">
                <a:ln>
                  <a:noFill/>
                </a:ln>
                <a:solidFill>
                  <a:srgbClr val="FF0000"/>
                </a:solidFill>
                <a:effectLst/>
                <a:uLnTx/>
                <a:uFillTx/>
                <a:latin typeface="+mn-lt"/>
                <a:ea typeface="+mn-ea"/>
                <a:cs typeface="+mn-cs"/>
              </a:rPr>
              <a:t> </a:t>
            </a:r>
            <a:r>
              <a:rPr kumimoji="0" lang="tr-TR" sz="2200" b="0" i="0" u="none" strike="noStrike" kern="1200" cap="none" spc="0" normalizeH="0" baseline="0" noProof="0" dirty="0" smtClean="0">
                <a:ln>
                  <a:noFill/>
                </a:ln>
                <a:solidFill>
                  <a:srgbClr val="FF0000"/>
                </a:solidFill>
                <a:effectLst/>
                <a:uLnTx/>
                <a:uFillTx/>
                <a:latin typeface="+mn-lt"/>
                <a:ea typeface="+mn-ea"/>
                <a:cs typeface="+mn-cs"/>
              </a:rPr>
              <a:t>olan meslek hastalıkları</a:t>
            </a:r>
            <a:r>
              <a:rPr kumimoji="0" lang="tr-TR" sz="2200" b="0" i="0" u="none" strike="noStrike" kern="1200" cap="none" spc="0" normalizeH="0" baseline="0" noProof="0" dirty="0" smtClean="0">
                <a:ln>
                  <a:noFill/>
                </a:ln>
                <a:solidFill>
                  <a:schemeClr val="tx1"/>
                </a:solidFill>
                <a:effectLst/>
                <a:uLnTx/>
                <a:uFillTx/>
                <a:latin typeface="+mn-lt"/>
                <a:ea typeface="+mn-ea"/>
                <a:cs typeface="+mn-cs"/>
              </a:rPr>
              <a:t>,(</a:t>
            </a:r>
            <a:r>
              <a:rPr kumimoji="0" lang="tr-TR" sz="2200" b="0" i="0" u="none" strike="noStrike" kern="1200" cap="none" spc="0" normalizeH="0" baseline="0" noProof="0" dirty="0" err="1" smtClean="0">
                <a:ln>
                  <a:noFill/>
                </a:ln>
                <a:solidFill>
                  <a:schemeClr val="tx1"/>
                </a:solidFill>
                <a:effectLst/>
                <a:uLnTx/>
                <a:uFillTx/>
                <a:latin typeface="+mn-lt"/>
                <a:ea typeface="+mn-ea"/>
                <a:cs typeface="+mn-cs"/>
              </a:rPr>
              <a:t>co</a:t>
            </a:r>
            <a:r>
              <a:rPr kumimoji="0" lang="tr-TR" sz="2200" b="0" i="0" u="none" strike="noStrike" kern="1200" cap="none" spc="0" normalizeH="0" baseline="0" noProof="0" dirty="0" smtClean="0">
                <a:ln>
                  <a:noFill/>
                </a:ln>
                <a:solidFill>
                  <a:schemeClr val="tx1"/>
                </a:solidFill>
                <a:effectLst/>
                <a:uLnTx/>
                <a:uFillTx/>
                <a:latin typeface="+mn-lt"/>
                <a:ea typeface="+mn-ea"/>
                <a:cs typeface="+mn-cs"/>
              </a:rPr>
              <a:t>,</a:t>
            </a:r>
            <a:r>
              <a:rPr kumimoji="0" lang="tr-TR" sz="2200" b="0" i="0" u="none" strike="noStrike" kern="1200" cap="none" spc="0" normalizeH="0" baseline="0" noProof="0" dirty="0" err="1" smtClean="0">
                <a:ln>
                  <a:noFill/>
                </a:ln>
                <a:solidFill>
                  <a:schemeClr val="tx1"/>
                </a:solidFill>
                <a:effectLst/>
                <a:uLnTx/>
                <a:uFillTx/>
                <a:latin typeface="+mn-lt"/>
                <a:ea typeface="+mn-ea"/>
                <a:cs typeface="+mn-cs"/>
              </a:rPr>
              <a:t>pb</a:t>
            </a:r>
            <a:r>
              <a:rPr kumimoji="0" lang="tr-TR" sz="2200" b="0" i="0" u="none" strike="noStrike" kern="1200" cap="none" spc="0" normalizeH="0" baseline="0" noProof="0" dirty="0" smtClean="0">
                <a:ln>
                  <a:noFill/>
                </a:ln>
                <a:solidFill>
                  <a:schemeClr val="tx1"/>
                </a:solidFill>
                <a:effectLst/>
                <a:uLnTx/>
                <a:uFillTx/>
                <a:latin typeface="+mn-lt"/>
                <a:ea typeface="+mn-ea"/>
                <a:cs typeface="+mn-cs"/>
              </a:rPr>
              <a:t>,</a:t>
            </a:r>
            <a:r>
              <a:rPr kumimoji="0" lang="tr-TR" sz="2200" b="0" i="0" u="none" strike="noStrike" kern="1200" cap="none" spc="0" normalizeH="0" baseline="0" noProof="0" dirty="0" err="1" smtClean="0">
                <a:ln>
                  <a:noFill/>
                </a:ln>
                <a:solidFill>
                  <a:schemeClr val="tx1"/>
                </a:solidFill>
                <a:effectLst/>
                <a:uLnTx/>
                <a:uFillTx/>
                <a:latin typeface="+mn-lt"/>
                <a:ea typeface="+mn-ea"/>
                <a:cs typeface="+mn-cs"/>
              </a:rPr>
              <a:t>civa</a:t>
            </a:r>
            <a:r>
              <a:rPr kumimoji="0" lang="tr-TR" sz="2200" b="0" i="0" u="none" strike="noStrike" kern="1200" cap="none" spc="0" normalizeH="0" baseline="0" noProof="0" dirty="0" smtClean="0">
                <a:ln>
                  <a:noFill/>
                </a:ln>
                <a:solidFill>
                  <a:schemeClr val="tx1"/>
                </a:solidFill>
                <a:effectLst/>
                <a:uLnTx/>
                <a:uFillTx/>
                <a:latin typeface="+mn-lt"/>
                <a:ea typeface="+mn-ea"/>
                <a:cs typeface="+mn-cs"/>
              </a:rPr>
              <a:t>,krom)</a:t>
            </a:r>
            <a:r>
              <a:rPr kumimoji="0" lang="en-US" sz="2200" b="0" i="1" u="none" strike="noStrike" kern="1200" cap="none" spc="0" normalizeH="0" baseline="0" noProof="0" dirty="0" smtClean="0">
                <a:ln>
                  <a:noFill/>
                </a:ln>
                <a:solidFill>
                  <a:schemeClr val="tx1"/>
                </a:solidFill>
                <a:effectLst/>
                <a:uLnTx/>
                <a:uFillTx/>
                <a:latin typeface="+mn-lt"/>
                <a:ea typeface="+mn-ea"/>
                <a:cs typeface="+mn-cs"/>
              </a:rPr>
              <a:t> </a:t>
            </a:r>
            <a:endParaRPr kumimoji="0" lang="tr-TR" sz="22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 typeface="Arial" charset="0"/>
              <a:buNone/>
              <a:tabLst/>
              <a:defRPr/>
            </a:pPr>
            <a:endParaRPr kumimoji="0" lang="tr-TR"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 typeface="Arial" charset="0"/>
              <a:buNone/>
              <a:tabLst/>
              <a:defRPr/>
            </a:pPr>
            <a:r>
              <a:rPr kumimoji="0" lang="tr-TR" sz="2200" b="1" i="0" u="none" strike="noStrike" kern="1200" cap="none" spc="0" normalizeH="0" baseline="0" noProof="0" dirty="0" smtClean="0">
                <a:ln>
                  <a:noFill/>
                </a:ln>
                <a:solidFill>
                  <a:schemeClr val="tx1"/>
                </a:solidFill>
                <a:effectLst/>
                <a:uLnTx/>
                <a:uFillTx/>
                <a:latin typeface="+mn-lt"/>
                <a:ea typeface="+mn-ea"/>
                <a:cs typeface="+mn-cs"/>
              </a:rPr>
              <a:t>B Grubu</a:t>
            </a:r>
            <a:r>
              <a:rPr kumimoji="0" lang="tr-TR" sz="2200" b="0" i="0" u="none" strike="noStrike" kern="1200" cap="none" spc="0" normalizeH="0" baseline="0" noProof="0" dirty="0" smtClean="0">
                <a:ln>
                  <a:noFill/>
                </a:ln>
                <a:solidFill>
                  <a:srgbClr val="FF0000"/>
                </a:solidFill>
                <a:effectLst/>
                <a:uLnTx/>
                <a:uFillTx/>
                <a:latin typeface="+mn-lt"/>
                <a:ea typeface="+mn-ea"/>
                <a:cs typeface="+mn-cs"/>
              </a:rPr>
              <a:t>: </a:t>
            </a:r>
            <a:r>
              <a:rPr kumimoji="0" lang="tr-TR" sz="2200" b="1" i="0" u="none" strike="noStrike" kern="1200" cap="none" spc="0" normalizeH="0" baseline="0" noProof="0" dirty="0" smtClean="0">
                <a:ln>
                  <a:noFill/>
                </a:ln>
                <a:solidFill>
                  <a:srgbClr val="FF0000"/>
                </a:solidFill>
                <a:effectLst/>
                <a:uLnTx/>
                <a:uFillTx/>
                <a:latin typeface="+mn-lt"/>
                <a:ea typeface="+mn-ea"/>
                <a:cs typeface="+mn-cs"/>
              </a:rPr>
              <a:t>Mesleki </a:t>
            </a:r>
            <a:r>
              <a:rPr kumimoji="0" lang="tr-TR" sz="2200" b="1" i="0" u="sng" strike="noStrike" kern="1200" cap="none" spc="0" normalizeH="0" baseline="0" noProof="0" dirty="0" smtClean="0">
                <a:ln>
                  <a:noFill/>
                </a:ln>
                <a:solidFill>
                  <a:srgbClr val="FF0000"/>
                </a:solidFill>
                <a:effectLst/>
                <a:uLnTx/>
                <a:uFillTx/>
                <a:latin typeface="+mn-lt"/>
                <a:ea typeface="+mn-ea"/>
                <a:cs typeface="+mn-cs"/>
              </a:rPr>
              <a:t>cilt hastalıkları</a:t>
            </a:r>
            <a:r>
              <a:rPr kumimoji="0" lang="tr-TR" sz="22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2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1" u="none" strike="noStrike" kern="1200" cap="none" spc="0" normalizeH="0" baseline="0" noProof="0" dirty="0" err="1" smtClean="0">
                <a:ln>
                  <a:noFill/>
                </a:ln>
                <a:solidFill>
                  <a:schemeClr val="tx1"/>
                </a:solidFill>
                <a:effectLst/>
                <a:uLnTx/>
                <a:uFillTx/>
                <a:latin typeface="+mn-lt"/>
                <a:ea typeface="+mn-ea"/>
                <a:cs typeface="+mn-cs"/>
              </a:rPr>
              <a:t>Deri</a:t>
            </a:r>
            <a:r>
              <a:rPr kumimoji="0" lang="en-US" sz="22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1" u="none" strike="noStrike" kern="1200" cap="none" spc="0" normalizeH="0" baseline="0" noProof="0" dirty="0" err="1" smtClean="0">
                <a:ln>
                  <a:noFill/>
                </a:ln>
                <a:solidFill>
                  <a:schemeClr val="tx1"/>
                </a:solidFill>
                <a:effectLst/>
                <a:uLnTx/>
                <a:uFillTx/>
                <a:latin typeface="+mn-lt"/>
                <a:ea typeface="+mn-ea"/>
                <a:cs typeface="+mn-cs"/>
              </a:rPr>
              <a:t>kanserleri</a:t>
            </a:r>
            <a:r>
              <a:rPr kumimoji="0" lang="en-US" sz="22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1" u="none" strike="noStrike" kern="1200" cap="none" spc="0" normalizeH="0" baseline="0" noProof="0" dirty="0" err="1" smtClean="0">
                <a:ln>
                  <a:noFill/>
                </a:ln>
                <a:solidFill>
                  <a:schemeClr val="tx1"/>
                </a:solidFill>
                <a:effectLst/>
                <a:uLnTx/>
                <a:uFillTx/>
                <a:latin typeface="+mn-lt"/>
                <a:ea typeface="+mn-ea"/>
                <a:cs typeface="+mn-cs"/>
              </a:rPr>
              <a:t>ve</a:t>
            </a:r>
            <a:r>
              <a:rPr kumimoji="0" lang="en-US" sz="22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1" u="none" strike="noStrike" kern="1200" cap="none" spc="0" normalizeH="0" baseline="0" noProof="0" dirty="0" err="1" smtClean="0">
                <a:ln>
                  <a:noFill/>
                </a:ln>
                <a:solidFill>
                  <a:schemeClr val="tx1"/>
                </a:solidFill>
                <a:effectLst/>
                <a:uLnTx/>
                <a:uFillTx/>
                <a:latin typeface="+mn-lt"/>
                <a:ea typeface="+mn-ea"/>
                <a:cs typeface="+mn-cs"/>
              </a:rPr>
              <a:t>kanser</a:t>
            </a:r>
            <a:r>
              <a:rPr kumimoji="0" lang="en-US" sz="22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1" u="none" strike="noStrike" kern="1200" cap="none" spc="0" normalizeH="0" baseline="0" noProof="0" dirty="0" err="1" smtClean="0">
                <a:ln>
                  <a:noFill/>
                </a:ln>
                <a:solidFill>
                  <a:schemeClr val="tx1"/>
                </a:solidFill>
                <a:effectLst/>
                <a:uLnTx/>
                <a:uFillTx/>
                <a:latin typeface="+mn-lt"/>
                <a:ea typeface="+mn-ea"/>
                <a:cs typeface="+mn-cs"/>
              </a:rPr>
              <a:t>dışı</a:t>
            </a:r>
            <a:r>
              <a:rPr kumimoji="0" lang="en-US" sz="22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1" u="none" strike="noStrike" kern="1200" cap="none" spc="0" normalizeH="0" baseline="0" noProof="0" dirty="0" err="1" smtClean="0">
                <a:ln>
                  <a:noFill/>
                </a:ln>
                <a:solidFill>
                  <a:schemeClr val="tx1"/>
                </a:solidFill>
                <a:effectLst/>
                <a:uLnTx/>
                <a:uFillTx/>
                <a:latin typeface="+mn-lt"/>
                <a:ea typeface="+mn-ea"/>
                <a:cs typeface="+mn-cs"/>
              </a:rPr>
              <a:t>deri</a:t>
            </a:r>
            <a:r>
              <a:rPr kumimoji="0" lang="tr-TR" sz="2200" b="0" i="1" u="none" strike="noStrike" kern="1200" cap="none" spc="0" normalizeH="0" baseline="0" noProof="0" dirty="0" smtClean="0">
                <a:ln>
                  <a:noFill/>
                </a:ln>
                <a:solidFill>
                  <a:schemeClr val="tx1"/>
                </a:solidFill>
                <a:effectLst/>
                <a:uLnTx/>
                <a:uFillTx/>
                <a:latin typeface="+mn-lt"/>
                <a:ea typeface="+mn-ea"/>
                <a:cs typeface="+mn-cs"/>
              </a:rPr>
              <a:t> </a:t>
            </a:r>
            <a:r>
              <a:rPr kumimoji="0" lang="tr-TR" sz="2200" b="0" i="1" u="none" strike="noStrike" kern="1200" cap="none" spc="0" normalizeH="0" baseline="0" noProof="0" dirty="0" err="1" smtClean="0">
                <a:ln>
                  <a:noFill/>
                </a:ln>
                <a:solidFill>
                  <a:schemeClr val="tx1"/>
                </a:solidFill>
                <a:effectLst/>
                <a:uLnTx/>
                <a:uFillTx/>
                <a:latin typeface="+mn-lt"/>
                <a:ea typeface="+mn-ea"/>
                <a:cs typeface="+mn-cs"/>
              </a:rPr>
              <a:t>hast</a:t>
            </a:r>
            <a:r>
              <a:rPr lang="tr-TR" sz="2200" i="1" dirty="0" smtClean="0">
                <a:latin typeface="+mn-lt"/>
              </a:rPr>
              <a:t>.</a:t>
            </a:r>
            <a:r>
              <a:rPr kumimoji="0" lang="en-US" sz="2200" b="0" i="1"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base" latinLnBrk="0" hangingPunct="1">
              <a:lnSpc>
                <a:spcPct val="80000"/>
              </a:lnSpc>
              <a:spcBef>
                <a:spcPct val="20000"/>
              </a:spcBef>
              <a:spcAft>
                <a:spcPct val="0"/>
              </a:spcAft>
              <a:buClrTx/>
              <a:buSzTx/>
              <a:buFont typeface="Arial" charset="0"/>
              <a:buNone/>
              <a:tabLst/>
              <a:defRPr/>
            </a:pPr>
            <a:endParaRPr kumimoji="0" lang="tr-TR"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Tx/>
              <a:buSzTx/>
              <a:tabLst/>
              <a:defRPr/>
            </a:pPr>
            <a:r>
              <a:rPr kumimoji="0" lang="tr-TR" sz="2200" b="1" i="0" u="none" strike="noStrike" kern="1200" cap="none" spc="0" normalizeH="0" baseline="0" noProof="0" dirty="0" smtClean="0">
                <a:ln>
                  <a:noFill/>
                </a:ln>
                <a:solidFill>
                  <a:schemeClr val="tx1"/>
                </a:solidFill>
                <a:effectLst/>
                <a:uLnTx/>
                <a:uFillTx/>
                <a:latin typeface="+mn-lt"/>
                <a:ea typeface="+mn-ea"/>
                <a:cs typeface="+mn-cs"/>
              </a:rPr>
              <a:t>C Grubu: </a:t>
            </a:r>
            <a:r>
              <a:rPr kumimoji="0" lang="tr-TR" sz="2200" b="1" i="0" u="none" strike="noStrike" kern="1200" cap="none" spc="0" normalizeH="0" baseline="0" noProof="0" dirty="0" err="1" smtClean="0">
                <a:ln>
                  <a:noFill/>
                </a:ln>
                <a:solidFill>
                  <a:srgbClr val="FF0000"/>
                </a:solidFill>
                <a:effectLst/>
                <a:uLnTx/>
                <a:uFillTx/>
                <a:latin typeface="+mn-lt"/>
                <a:ea typeface="+mn-ea"/>
                <a:cs typeface="+mn-cs"/>
              </a:rPr>
              <a:t>Pnömokonyozlar</a:t>
            </a:r>
            <a:r>
              <a:rPr kumimoji="0" lang="tr-TR" sz="2200" b="1" i="0" u="none" strike="noStrike" kern="1200" cap="none" spc="0" normalizeH="0" baseline="0" noProof="0" dirty="0" smtClean="0">
                <a:ln>
                  <a:noFill/>
                </a:ln>
                <a:solidFill>
                  <a:srgbClr val="FF0000"/>
                </a:solidFill>
                <a:effectLst/>
                <a:uLnTx/>
                <a:uFillTx/>
                <a:latin typeface="+mn-lt"/>
                <a:ea typeface="+mn-ea"/>
                <a:cs typeface="+mn-cs"/>
              </a:rPr>
              <a:t> ve diğer meslekî </a:t>
            </a:r>
            <a:r>
              <a:rPr kumimoji="0" lang="tr-TR" sz="2200" b="1" i="0" u="sng" strike="noStrike" kern="1200" cap="none" spc="0" normalizeH="0" baseline="0" noProof="0" dirty="0" smtClean="0">
                <a:ln>
                  <a:noFill/>
                </a:ln>
                <a:solidFill>
                  <a:srgbClr val="FF0000"/>
                </a:solidFill>
                <a:effectLst/>
                <a:uLnTx/>
                <a:uFillTx/>
                <a:latin typeface="+mn-lt"/>
                <a:ea typeface="+mn-ea"/>
                <a:cs typeface="+mn-cs"/>
              </a:rPr>
              <a:t>solunum sistemi hastalıkları</a:t>
            </a:r>
          </a:p>
          <a:p>
            <a:pPr marL="342900" marR="0" lvl="0" indent="-342900" algn="l" defTabSz="914400" rtl="0" eaLnBrk="1" fontAlgn="base" latinLnBrk="0" hangingPunct="1">
              <a:lnSpc>
                <a:spcPct val="80000"/>
              </a:lnSpc>
              <a:spcBef>
                <a:spcPct val="20000"/>
              </a:spcBef>
              <a:spcAft>
                <a:spcPct val="0"/>
              </a:spcAft>
              <a:buClrTx/>
              <a:buSzTx/>
              <a:buFont typeface="Arial" charset="0"/>
              <a:buNone/>
              <a:tabLst/>
              <a:defRPr/>
            </a:pPr>
            <a:endParaRPr kumimoji="0" lang="tr-TR"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 typeface="Arial" charset="0"/>
              <a:buNone/>
              <a:tabLst/>
              <a:defRPr/>
            </a:pPr>
            <a:r>
              <a:rPr kumimoji="0" lang="tr-TR" sz="2200" b="1" i="0" u="none" strike="noStrike" kern="1200" cap="none" spc="0" normalizeH="0" baseline="0" noProof="0" dirty="0" smtClean="0">
                <a:ln>
                  <a:noFill/>
                </a:ln>
                <a:solidFill>
                  <a:schemeClr val="tx1"/>
                </a:solidFill>
                <a:effectLst/>
                <a:uLnTx/>
                <a:uFillTx/>
                <a:latin typeface="+mn-lt"/>
                <a:ea typeface="+mn-ea"/>
                <a:cs typeface="+mn-cs"/>
              </a:rPr>
              <a:t>D Grubu</a:t>
            </a:r>
            <a:r>
              <a:rPr kumimoji="0" lang="tr-TR" sz="22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2200" b="1" i="0" u="none" strike="noStrike" kern="1200" cap="none" spc="0" normalizeH="0" baseline="0" noProof="0" dirty="0" smtClean="0">
                <a:ln>
                  <a:noFill/>
                </a:ln>
                <a:solidFill>
                  <a:srgbClr val="FF0000"/>
                </a:solidFill>
                <a:effectLst/>
                <a:uLnTx/>
                <a:uFillTx/>
                <a:latin typeface="+mn-lt"/>
                <a:ea typeface="+mn-ea"/>
                <a:cs typeface="+mn-cs"/>
              </a:rPr>
              <a:t>Mesleki </a:t>
            </a:r>
            <a:r>
              <a:rPr kumimoji="0" lang="tr-TR" sz="2200" b="1" i="0" u="sng" strike="noStrike" kern="1200" cap="none" spc="0" normalizeH="0" baseline="0" noProof="0" dirty="0" smtClean="0">
                <a:ln>
                  <a:noFill/>
                </a:ln>
                <a:solidFill>
                  <a:srgbClr val="FF0000"/>
                </a:solidFill>
                <a:effectLst/>
                <a:uLnTx/>
                <a:uFillTx/>
                <a:latin typeface="+mn-lt"/>
                <a:ea typeface="+mn-ea"/>
                <a:cs typeface="+mn-cs"/>
              </a:rPr>
              <a:t>bulaşıcı</a:t>
            </a:r>
            <a:r>
              <a:rPr kumimoji="0" lang="tr-TR" sz="2200" b="1" i="0" u="none" strike="noStrike" kern="1200" cap="none" spc="0" normalizeH="0" baseline="0" noProof="0" dirty="0" smtClean="0">
                <a:ln>
                  <a:noFill/>
                </a:ln>
                <a:solidFill>
                  <a:srgbClr val="FF0000"/>
                </a:solidFill>
                <a:effectLst/>
                <a:uLnTx/>
                <a:uFillTx/>
                <a:latin typeface="+mn-lt"/>
                <a:ea typeface="+mn-ea"/>
                <a:cs typeface="+mn-cs"/>
              </a:rPr>
              <a:t> hastalıklar</a:t>
            </a:r>
            <a:r>
              <a:rPr kumimoji="0" lang="tr-TR" sz="22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2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1" u="none" strike="noStrike" kern="1200" cap="none" spc="0" normalizeH="0" baseline="0" noProof="0" dirty="0" err="1" smtClean="0">
                <a:ln>
                  <a:noFill/>
                </a:ln>
                <a:solidFill>
                  <a:schemeClr val="tx1"/>
                </a:solidFill>
                <a:effectLst/>
                <a:uLnTx/>
                <a:uFillTx/>
                <a:latin typeface="+mn-lt"/>
                <a:ea typeface="+mn-ea"/>
                <a:cs typeface="+mn-cs"/>
              </a:rPr>
              <a:t>Tüberküloz</a:t>
            </a:r>
            <a:r>
              <a:rPr kumimoji="0" lang="en-US" sz="22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1" u="none" strike="noStrike" kern="1200" cap="none" spc="0" normalizeH="0" baseline="0" noProof="0" dirty="0" err="1" smtClean="0">
                <a:ln>
                  <a:noFill/>
                </a:ln>
                <a:solidFill>
                  <a:schemeClr val="tx1"/>
                </a:solidFill>
                <a:effectLst/>
                <a:uLnTx/>
                <a:uFillTx/>
                <a:latin typeface="+mn-lt"/>
                <a:ea typeface="+mn-ea"/>
                <a:cs typeface="+mn-cs"/>
              </a:rPr>
              <a:t>ve</a:t>
            </a:r>
            <a:r>
              <a:rPr kumimoji="0" lang="en-US" sz="2200" b="0" i="1" u="none" strike="noStrike" kern="1200" cap="none" spc="0" normalizeH="0" baseline="0" noProof="0" dirty="0" smtClean="0">
                <a:ln>
                  <a:noFill/>
                </a:ln>
                <a:solidFill>
                  <a:schemeClr val="tx1"/>
                </a:solidFill>
                <a:effectLst/>
                <a:uLnTx/>
                <a:uFillTx/>
                <a:latin typeface="+mn-lt"/>
                <a:ea typeface="+mn-ea"/>
                <a:cs typeface="+mn-cs"/>
              </a:rPr>
              <a:t> viral </a:t>
            </a:r>
            <a:r>
              <a:rPr kumimoji="0" lang="en-US" sz="2200" b="0" i="1" u="none" strike="noStrike" kern="1200" cap="none" spc="0" normalizeH="0" baseline="0" noProof="0" dirty="0" err="1" smtClean="0">
                <a:ln>
                  <a:noFill/>
                </a:ln>
                <a:solidFill>
                  <a:schemeClr val="tx1"/>
                </a:solidFill>
                <a:effectLst/>
                <a:uLnTx/>
                <a:uFillTx/>
                <a:latin typeface="+mn-lt"/>
                <a:ea typeface="+mn-ea"/>
                <a:cs typeface="+mn-cs"/>
              </a:rPr>
              <a:t>hepatit</a:t>
            </a:r>
            <a:r>
              <a:rPr kumimoji="0" lang="en-US" sz="2200" b="0" i="1" u="none" strike="noStrike" kern="1200" cap="none" spc="0" normalizeH="0" baseline="0" noProof="0" dirty="0" smtClean="0">
                <a:ln>
                  <a:noFill/>
                </a:ln>
                <a:solidFill>
                  <a:schemeClr val="tx1"/>
                </a:solidFill>
                <a:effectLst/>
                <a:uLnTx/>
                <a:uFillTx/>
                <a:latin typeface="+mn-lt"/>
                <a:ea typeface="+mn-ea"/>
                <a:cs typeface="+mn-cs"/>
              </a:rPr>
              <a:t> </a:t>
            </a:r>
            <a:r>
              <a:rPr kumimoji="0" lang="tr-TR" sz="2200" b="0" i="1"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base" latinLnBrk="0" hangingPunct="1">
              <a:lnSpc>
                <a:spcPct val="80000"/>
              </a:lnSpc>
              <a:spcBef>
                <a:spcPct val="20000"/>
              </a:spcBef>
              <a:spcAft>
                <a:spcPct val="0"/>
              </a:spcAft>
              <a:buClrTx/>
              <a:buSzTx/>
              <a:buFont typeface="Arial" charset="0"/>
              <a:buNone/>
              <a:tabLst/>
              <a:defRPr/>
            </a:pPr>
            <a:endParaRPr kumimoji="0" lang="tr-TR" sz="22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 typeface="Arial" charset="0"/>
              <a:buNone/>
              <a:tabLst/>
              <a:defRPr/>
            </a:pPr>
            <a:r>
              <a:rPr kumimoji="0" lang="tr-TR" sz="2200" b="1" i="0" u="none" strike="noStrike" kern="1200" cap="none" spc="0" normalizeH="0" baseline="0" noProof="0" dirty="0" smtClean="0">
                <a:ln>
                  <a:noFill/>
                </a:ln>
                <a:solidFill>
                  <a:schemeClr val="tx1"/>
                </a:solidFill>
                <a:effectLst/>
                <a:uLnTx/>
                <a:uFillTx/>
                <a:latin typeface="+mn-lt"/>
                <a:ea typeface="+mn-ea"/>
                <a:cs typeface="+mn-cs"/>
              </a:rPr>
              <a:t>E Grubu</a:t>
            </a:r>
            <a:r>
              <a:rPr kumimoji="0" lang="tr-TR" sz="22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2200" b="1" i="0" u="sng" strike="noStrike" kern="1200" cap="none" spc="0" normalizeH="0" baseline="0" noProof="0" dirty="0" smtClean="0">
                <a:ln>
                  <a:noFill/>
                </a:ln>
                <a:solidFill>
                  <a:srgbClr val="FF0000"/>
                </a:solidFill>
                <a:effectLst/>
                <a:uLnTx/>
                <a:uFillTx/>
                <a:latin typeface="+mn-lt"/>
                <a:ea typeface="+mn-ea"/>
                <a:cs typeface="+mn-cs"/>
              </a:rPr>
              <a:t>Fizik etkenlerle</a:t>
            </a:r>
            <a:r>
              <a:rPr kumimoji="0" lang="tr-TR" sz="2200" b="1" i="0" u="none" strike="noStrike" kern="1200" cap="none" spc="0" normalizeH="0" baseline="0" noProof="0" dirty="0" smtClean="0">
                <a:ln>
                  <a:noFill/>
                </a:ln>
                <a:solidFill>
                  <a:srgbClr val="FF0000"/>
                </a:solidFill>
                <a:effectLst/>
                <a:uLnTx/>
                <a:uFillTx/>
                <a:latin typeface="+mn-lt"/>
                <a:ea typeface="+mn-ea"/>
                <a:cs typeface="+mn-cs"/>
              </a:rPr>
              <a:t> olan meslek hastalıkları</a:t>
            </a:r>
            <a:r>
              <a:rPr kumimoji="0" lang="tr-TR" sz="2000" b="1" u="none" strike="noStrike" kern="1200" cap="none" spc="0" normalizeH="0" baseline="0" noProof="0" dirty="0" smtClean="0">
                <a:ln>
                  <a:noFill/>
                </a:ln>
                <a:effectLst/>
                <a:uLnTx/>
                <a:uFillTx/>
                <a:latin typeface="+mn-lt"/>
                <a:ea typeface="+mn-ea"/>
                <a:cs typeface="+mn-cs"/>
              </a:rPr>
              <a:t>,radyasyon</a:t>
            </a:r>
            <a:r>
              <a:rPr kumimoji="0" lang="tr-TR" sz="2200" b="1" i="0" u="none" strike="noStrike" kern="1200" cap="none" spc="0" normalizeH="0" baseline="0" noProof="0" dirty="0" smtClean="0">
                <a:ln>
                  <a:noFill/>
                </a:ln>
                <a:solidFill>
                  <a:srgbClr val="FF0000"/>
                </a:solidFill>
                <a:effectLst/>
                <a:uLnTx/>
                <a:uFillTx/>
                <a:latin typeface="+mn-lt"/>
                <a:ea typeface="+mn-ea"/>
                <a:cs typeface="+mn-cs"/>
              </a:rPr>
              <a:t> </a:t>
            </a:r>
            <a:r>
              <a:rPr kumimoji="0" lang="tr-TR" sz="2200" b="0" i="0" u="none" strike="noStrike" kern="1200" cap="none" spc="0" normalizeH="0" baseline="0" noProof="0" dirty="0" smtClean="0">
                <a:ln>
                  <a:noFill/>
                </a:ln>
                <a:solidFill>
                  <a:schemeClr val="tx1"/>
                </a:solidFill>
                <a:effectLst/>
                <a:uLnTx/>
                <a:uFillTx/>
                <a:latin typeface="+mn-lt"/>
                <a:ea typeface="+mn-ea"/>
                <a:cs typeface="+mn-cs"/>
              </a:rPr>
              <a:t>basınç gürültü</a:t>
            </a:r>
            <a:r>
              <a:rPr kumimoji="0" lang="en-US" sz="2200" b="0" i="1" u="none" strike="noStrike" kern="1200" cap="none" spc="0" normalizeH="0" baseline="0" noProof="0" dirty="0" smtClean="0">
                <a:ln>
                  <a:noFill/>
                </a:ln>
                <a:solidFill>
                  <a:schemeClr val="tx1"/>
                </a:solidFill>
                <a:effectLst/>
                <a:uLnTx/>
                <a:uFillTx/>
                <a:latin typeface="+mn-lt"/>
                <a:ea typeface="+mn-ea"/>
                <a:cs typeface="+mn-cs"/>
              </a:rPr>
              <a:t>…</a:t>
            </a: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spd="med">
    <p:cover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73474" name="Object 2"/>
          <p:cNvGraphicFramePr>
            <a:graphicFrameLocks noChangeAspect="1"/>
          </p:cNvGraphicFramePr>
          <p:nvPr/>
        </p:nvGraphicFramePr>
        <p:xfrm>
          <a:off x="0" y="1214438"/>
          <a:ext cx="9078913" cy="5905500"/>
        </p:xfrm>
        <a:graphic>
          <a:graphicData uri="http://schemas.openxmlformats.org/presentationml/2006/ole">
            <p:oleObj spid="_x0000_s873474" name="Belge" r:id="rId3" imgW="7539343" imgH="4909674" progId="Word.Document.12">
              <p:embed/>
            </p:oleObj>
          </a:graphicData>
        </a:graphic>
      </p:graphicFrame>
      <p:sp>
        <p:nvSpPr>
          <p:cNvPr id="3" name="2 Dikdörtgen"/>
          <p:cNvSpPr/>
          <p:nvPr/>
        </p:nvSpPr>
        <p:spPr>
          <a:xfrm>
            <a:off x="533400" y="6367046"/>
            <a:ext cx="8991600" cy="338554"/>
          </a:xfrm>
          <a:prstGeom prst="rect">
            <a:avLst/>
          </a:prstGeom>
        </p:spPr>
        <p:txBody>
          <a:bodyPr wrap="square">
            <a:spAutoFit/>
          </a:bodyPr>
          <a:lstStyle/>
          <a:p>
            <a:pPr eaLnBrk="1" hangingPunct="1">
              <a:buFont typeface="Arial" charset="0"/>
              <a:buNone/>
            </a:pPr>
            <a:r>
              <a:rPr lang="tr-TR" sz="1600" b="1" dirty="0" smtClean="0">
                <a:solidFill>
                  <a:srgbClr val="FF0000"/>
                </a:solidFill>
                <a:latin typeface="+mn-lt"/>
              </a:rPr>
              <a:t>Çalışma Gücü ve Meslekte Kazanma Gücü Kaybı Oranı Tespit İşlemleri Yönetmeliği </a:t>
            </a:r>
            <a:r>
              <a:rPr lang="tr-TR" sz="1600" b="1" dirty="0" smtClean="0">
                <a:latin typeface="+mn-lt"/>
              </a:rPr>
              <a:t>- </a:t>
            </a:r>
            <a:r>
              <a:rPr lang="en-US" sz="1600" dirty="0" smtClean="0">
                <a:latin typeface="+mn-lt"/>
              </a:rPr>
              <a:t>11 </a:t>
            </a:r>
            <a:r>
              <a:rPr lang="tr-TR" sz="1600" dirty="0" smtClean="0">
                <a:latin typeface="+mn-lt"/>
              </a:rPr>
              <a:t>.10.</a:t>
            </a:r>
            <a:r>
              <a:rPr lang="en-US" sz="1600" dirty="0" smtClean="0">
                <a:latin typeface="+mn-lt"/>
              </a:rPr>
              <a:t>2008</a:t>
            </a:r>
            <a:endParaRPr lang="tr-TR" sz="1600" dirty="0" smtClean="0">
              <a:latin typeface="+mn-lt"/>
            </a:endParaRPr>
          </a:p>
        </p:txBody>
      </p:sp>
    </p:spTree>
  </p:cSld>
  <p:clrMapOvr>
    <a:masterClrMapping/>
  </p:clrMapOvr>
  <p:transition spd="med">
    <p:cover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74497" name="Object 1"/>
          <p:cNvGraphicFramePr>
            <a:graphicFrameLocks noChangeAspect="1"/>
          </p:cNvGraphicFramePr>
          <p:nvPr/>
        </p:nvGraphicFramePr>
        <p:xfrm>
          <a:off x="234950" y="1071563"/>
          <a:ext cx="8674100" cy="8334375"/>
        </p:xfrm>
        <a:graphic>
          <a:graphicData uri="http://schemas.openxmlformats.org/presentationml/2006/ole">
            <p:oleObj spid="_x0000_s874497" name="Belge" r:id="rId3" imgW="7733297" imgH="7435020" progId="Word.Document.12">
              <p:embed/>
            </p:oleObj>
          </a:graphicData>
        </a:graphic>
      </p:graphicFrame>
      <p:sp>
        <p:nvSpPr>
          <p:cNvPr id="3" name="2 Dikdörtgen"/>
          <p:cNvSpPr/>
          <p:nvPr/>
        </p:nvSpPr>
        <p:spPr>
          <a:xfrm>
            <a:off x="381000" y="6321623"/>
            <a:ext cx="9144000" cy="307777"/>
          </a:xfrm>
          <a:prstGeom prst="rect">
            <a:avLst/>
          </a:prstGeom>
        </p:spPr>
        <p:txBody>
          <a:bodyPr wrap="square">
            <a:spAutoFit/>
          </a:bodyPr>
          <a:lstStyle/>
          <a:p>
            <a:pPr eaLnBrk="1" hangingPunct="1">
              <a:buFont typeface="Arial" charset="0"/>
              <a:buNone/>
            </a:pPr>
            <a:r>
              <a:rPr lang="tr-TR" sz="1400" b="1" dirty="0" smtClean="0">
                <a:solidFill>
                  <a:srgbClr val="FF0000"/>
                </a:solidFill>
              </a:rPr>
              <a:t>Çalışma Gücü ve Meslekte Kazanma Gücü Kaybı Oranı Tespit İşlemleri Yönetmeliği </a:t>
            </a:r>
            <a:r>
              <a:rPr lang="tr-TR" sz="1400" b="1" dirty="0" smtClean="0"/>
              <a:t>- </a:t>
            </a:r>
            <a:r>
              <a:rPr lang="en-US" sz="1400" b="1" dirty="0" smtClean="0"/>
              <a:t>11 </a:t>
            </a:r>
            <a:r>
              <a:rPr lang="tr-TR" sz="1400" b="1" dirty="0" smtClean="0"/>
              <a:t>.10.</a:t>
            </a:r>
            <a:r>
              <a:rPr lang="en-US" sz="1400" b="1" dirty="0" smtClean="0"/>
              <a:t>2008</a:t>
            </a:r>
            <a:endParaRPr lang="tr-TR" sz="1400" b="1" dirty="0" smtClean="0"/>
          </a:p>
        </p:txBody>
      </p:sp>
    </p:spTree>
  </p:cSld>
  <p:clrMapOvr>
    <a:masterClrMapping/>
  </p:clrMapOvr>
  <p:transition spd="med">
    <p:cover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47202" name="Object 2"/>
          <p:cNvGraphicFramePr>
            <a:graphicFrameLocks noChangeAspect="1"/>
          </p:cNvGraphicFramePr>
          <p:nvPr/>
        </p:nvGraphicFramePr>
        <p:xfrm>
          <a:off x="300038" y="1149350"/>
          <a:ext cx="8661400" cy="5903913"/>
        </p:xfrm>
        <a:graphic>
          <a:graphicData uri="http://schemas.openxmlformats.org/presentationml/2006/ole">
            <p:oleObj spid="_x0000_s947202" name="Belge" r:id="rId3" imgW="7539343" imgH="5140136" progId="Word.Document.12">
              <p:embed/>
            </p:oleObj>
          </a:graphicData>
        </a:graphic>
      </p:graphicFrame>
      <p:sp>
        <p:nvSpPr>
          <p:cNvPr id="3" name="2 Dikdörtgen"/>
          <p:cNvSpPr/>
          <p:nvPr/>
        </p:nvSpPr>
        <p:spPr>
          <a:xfrm>
            <a:off x="304800" y="6214646"/>
            <a:ext cx="9601200" cy="338554"/>
          </a:xfrm>
          <a:prstGeom prst="rect">
            <a:avLst/>
          </a:prstGeom>
        </p:spPr>
        <p:txBody>
          <a:bodyPr wrap="square">
            <a:spAutoFit/>
          </a:bodyPr>
          <a:lstStyle/>
          <a:p>
            <a:pPr eaLnBrk="1" hangingPunct="1">
              <a:buFont typeface="Arial" charset="0"/>
              <a:buNone/>
            </a:pPr>
            <a:r>
              <a:rPr lang="tr-TR" sz="1600" b="1" dirty="0" smtClean="0">
                <a:solidFill>
                  <a:srgbClr val="FF0000"/>
                </a:solidFill>
                <a:latin typeface="+mn-lt"/>
              </a:rPr>
              <a:t>Çalışma Gücü ve Meslekte Kazanma Gücü Kaybı Oranı Tespit İşlemleri Yönetmeliği  </a:t>
            </a:r>
            <a:r>
              <a:rPr lang="tr-TR" sz="1600" b="1" dirty="0" smtClean="0">
                <a:latin typeface="+mn-lt"/>
              </a:rPr>
              <a:t>11.10.2008 </a:t>
            </a:r>
            <a:endParaRPr lang="tr-TR" sz="1600" dirty="0" smtClean="0">
              <a:latin typeface="+mn-lt"/>
            </a:endParaRPr>
          </a:p>
        </p:txBody>
      </p:sp>
    </p:spTree>
  </p:cSld>
  <p:clrMapOvr>
    <a:masterClrMapping/>
  </p:clrMapOvr>
  <p:transition spd="med">
    <p:cover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533400" y="1752600"/>
            <a:ext cx="8077200" cy="4745915"/>
          </a:xfrm>
          <a:prstGeom prst="rect">
            <a:avLst/>
          </a:prstGeom>
        </p:spPr>
        <p:txBody>
          <a:bodyPr wrap="square">
            <a:spAutoFit/>
          </a:bodyPr>
          <a:lstStyle/>
          <a:p>
            <a:pPr lvl="1" algn="just">
              <a:lnSpc>
                <a:spcPct val="90000"/>
              </a:lnSpc>
              <a:buFont typeface="Verdana" pitchFamily="34" charset="0"/>
              <a:buNone/>
            </a:pPr>
            <a:r>
              <a:rPr lang="tr-TR" sz="3600" dirty="0" smtClean="0">
                <a:latin typeface="Calibri" pitchFamily="34" charset="0"/>
                <a:ea typeface="Calibri" pitchFamily="34" charset="0"/>
                <a:cs typeface="Calibri" pitchFamily="34" charset="0"/>
              </a:rPr>
              <a:t>Meslek hastalığı,</a:t>
            </a:r>
            <a:r>
              <a:rPr lang="tr-TR" sz="3600" b="1" dirty="0" smtClean="0">
                <a:latin typeface="Calibri" pitchFamily="34" charset="0"/>
                <a:ea typeface="Calibri" pitchFamily="34" charset="0"/>
                <a:cs typeface="Calibri" pitchFamily="34" charset="0"/>
              </a:rPr>
              <a:t> sigortalının çalıştığı veya yaptığı işin niteliğinden dolayı tekrarlanan bir sebeple veya işin yürütüm şartları yüzünden uğradığı </a:t>
            </a:r>
            <a:r>
              <a:rPr lang="tr-TR" sz="3600" b="1" dirty="0" smtClean="0">
                <a:solidFill>
                  <a:srgbClr val="FF0000"/>
                </a:solidFill>
                <a:latin typeface="Calibri" pitchFamily="34" charset="0"/>
                <a:ea typeface="Calibri" pitchFamily="34" charset="0"/>
                <a:cs typeface="Calibri" pitchFamily="34" charset="0"/>
              </a:rPr>
              <a:t>geçici veya sürekli hastalık, bedensel veya ruhsal özürlülük halleridir.</a:t>
            </a:r>
          </a:p>
          <a:p>
            <a:pPr algn="just">
              <a:buFont typeface="Wingdings 3" pitchFamily="18" charset="2"/>
              <a:buNone/>
            </a:pPr>
            <a:r>
              <a:rPr lang="tr-TR" sz="3600" b="1" i="1" dirty="0" smtClean="0">
                <a:solidFill>
                  <a:srgbClr val="FF0000"/>
                </a:solidFill>
                <a:latin typeface="Calibri" pitchFamily="34" charset="0"/>
                <a:ea typeface="Calibri" pitchFamily="34" charset="0"/>
                <a:cs typeface="Calibri" pitchFamily="34" charset="0"/>
              </a:rPr>
              <a:t>       </a:t>
            </a:r>
            <a:r>
              <a:rPr lang="tr-TR" sz="3600" b="1" i="1" dirty="0" smtClean="0">
                <a:latin typeface="Calibri" pitchFamily="34" charset="0"/>
                <a:ea typeface="Calibri" pitchFamily="34" charset="0"/>
                <a:cs typeface="Calibri" pitchFamily="34" charset="0"/>
              </a:rPr>
              <a:t>	</a:t>
            </a:r>
            <a:r>
              <a:rPr lang="tr-TR" sz="3600" b="1" dirty="0" smtClean="0">
                <a:latin typeface="Calibri" pitchFamily="34" charset="0"/>
                <a:ea typeface="Calibri" pitchFamily="34" charset="0"/>
                <a:cs typeface="Calibri" pitchFamily="34" charset="0"/>
              </a:rPr>
              <a:t>(5510 sayılı SSGSS Kanunu Mad.14</a:t>
            </a:r>
            <a:r>
              <a:rPr lang="tr-TR" sz="3600" b="1" dirty="0" smtClean="0">
                <a:latin typeface="Calibri" pitchFamily="34" charset="0"/>
                <a:ea typeface="Calibri" pitchFamily="34" charset="0"/>
                <a:cs typeface="Calibri" pitchFamily="34" charset="0"/>
              </a:rPr>
              <a:t>)</a:t>
            </a:r>
          </a:p>
          <a:p>
            <a:pPr algn="just">
              <a:buFont typeface="Wingdings 3" pitchFamily="18" charset="2"/>
              <a:buNone/>
            </a:pPr>
            <a:r>
              <a:rPr lang="tr-TR" sz="3600" b="1" dirty="0" smtClean="0">
                <a:solidFill>
                  <a:srgbClr val="FF0000"/>
                </a:solidFill>
                <a:latin typeface="Calibri" pitchFamily="34" charset="0"/>
                <a:ea typeface="Calibri" pitchFamily="34" charset="0"/>
                <a:cs typeface="Calibri" pitchFamily="34" charset="0"/>
              </a:rPr>
              <a:t>Kısacası  işin yürütümü sırasında gelişen hastalıktır</a:t>
            </a:r>
            <a:r>
              <a:rPr lang="tr-TR" sz="3600" b="1" dirty="0" smtClean="0">
                <a:latin typeface="Calibri" pitchFamily="34" charset="0"/>
                <a:ea typeface="Calibri" pitchFamily="34" charset="0"/>
                <a:cs typeface="Calibri" pitchFamily="34" charset="0"/>
              </a:rPr>
              <a:t>.</a:t>
            </a:r>
            <a:endParaRPr lang="tr-TR" sz="3600" b="1" dirty="0" smtClean="0">
              <a:latin typeface="Calibri" pitchFamily="34" charset="0"/>
              <a:ea typeface="Calibri" pitchFamily="34" charset="0"/>
              <a:cs typeface="Calibri" pitchFamily="34" charset="0"/>
            </a:endParaRPr>
          </a:p>
        </p:txBody>
      </p:sp>
      <p:sp>
        <p:nvSpPr>
          <p:cNvPr id="4" name="3 Dikdörtgen"/>
          <p:cNvSpPr/>
          <p:nvPr/>
        </p:nvSpPr>
        <p:spPr>
          <a:xfrm>
            <a:off x="2971800" y="990600"/>
            <a:ext cx="3124200" cy="769441"/>
          </a:xfrm>
          <a:prstGeom prst="rect">
            <a:avLst/>
          </a:prstGeom>
        </p:spPr>
        <p:txBody>
          <a:bodyPr wrap="square">
            <a:spAutoFit/>
          </a:bodyPr>
          <a:lstStyle/>
          <a:p>
            <a:r>
              <a:rPr lang="tr-TR" sz="4000" b="1" dirty="0" smtClean="0">
                <a:solidFill>
                  <a:srgbClr val="FF0000"/>
                </a:solidFill>
                <a:latin typeface="Calibri" pitchFamily="34" charset="0"/>
                <a:cs typeface="Calibri" pitchFamily="34" charset="0"/>
              </a:rPr>
              <a:t>     </a:t>
            </a:r>
            <a:r>
              <a:rPr lang="tr-TR" sz="4400" b="1" dirty="0" smtClean="0">
                <a:solidFill>
                  <a:srgbClr val="FF0000"/>
                </a:solidFill>
                <a:latin typeface="Calibri" pitchFamily="34" charset="0"/>
                <a:cs typeface="Calibri" pitchFamily="34" charset="0"/>
              </a:rPr>
              <a:t> Tanımı</a:t>
            </a:r>
            <a:endParaRPr lang="tr-TR" sz="4400" b="1" dirty="0">
              <a:solidFill>
                <a:srgbClr val="FF0000"/>
              </a:solidFill>
            </a:endParaRPr>
          </a:p>
        </p:txBody>
      </p:sp>
      <p:pic>
        <p:nvPicPr>
          <p:cNvPr id="5" name="Picture 2" descr="http://t2.gstatic.com/images?q=tbn:ANd9GcT0CnygdB-lbNRcY7nWtG2vAye1o-wnRecTAdKh8y9GA2CdJWVd"/>
          <p:cNvPicPr>
            <a:picLocks noChangeAspect="1" noChangeArrowheads="1"/>
          </p:cNvPicPr>
          <p:nvPr/>
        </p:nvPicPr>
        <p:blipFill>
          <a:blip r:embed="rId2" cstate="print"/>
          <a:srcRect/>
          <a:stretch>
            <a:fillRect/>
          </a:stretch>
        </p:blipFill>
        <p:spPr bwMode="auto">
          <a:xfrm>
            <a:off x="7743825" y="228600"/>
            <a:ext cx="1400175" cy="1507881"/>
          </a:xfrm>
          <a:prstGeom prst="rect">
            <a:avLst/>
          </a:prstGeom>
          <a:noFill/>
          <a:ln w="9525">
            <a:noFill/>
            <a:miter lim="800000"/>
            <a:headEnd/>
            <a:tailEnd/>
          </a:ln>
        </p:spPr>
      </p:pic>
    </p:spTree>
  </p:cSld>
  <p:clrMapOvr>
    <a:masterClrMapping/>
  </p:clrMapOvr>
  <p:transition spd="med">
    <p:cover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3"/>
          <p:cNvGraphicFramePr>
            <a:graphicFrameLocks noGrp="1"/>
          </p:cNvGraphicFramePr>
          <p:nvPr/>
        </p:nvGraphicFramePr>
        <p:xfrm>
          <a:off x="228600" y="838200"/>
          <a:ext cx="8709233" cy="5679798"/>
        </p:xfrm>
        <a:graphic>
          <a:graphicData uri="http://schemas.openxmlformats.org/drawingml/2006/table">
            <a:tbl>
              <a:tblPr/>
              <a:tblGrid>
                <a:gridCol w="3659453"/>
                <a:gridCol w="162649"/>
                <a:gridCol w="1359906"/>
                <a:gridCol w="162649"/>
                <a:gridCol w="3226895"/>
                <a:gridCol w="61483"/>
                <a:gridCol w="76198"/>
              </a:tblGrid>
              <a:tr h="310886">
                <a:tc gridSpan="6">
                  <a:txBody>
                    <a:bodyPr/>
                    <a:lstStyle/>
                    <a:p>
                      <a:pPr marL="0" marR="0" algn="ctr">
                        <a:lnSpc>
                          <a:spcPct val="115000"/>
                        </a:lnSpc>
                        <a:spcBef>
                          <a:spcPts val="0"/>
                        </a:spcBef>
                        <a:spcAft>
                          <a:spcPts val="0"/>
                        </a:spcAft>
                      </a:pPr>
                      <a:endParaRPr lang="tr-TR" sz="1000" dirty="0">
                        <a:solidFill>
                          <a:srgbClr val="C00000"/>
                        </a:solidFill>
                        <a:latin typeface="Calibri"/>
                        <a:ea typeface="Calibri"/>
                        <a:cs typeface="Times New Roman"/>
                      </a:endParaRPr>
                    </a:p>
                  </a:txBody>
                  <a:tcPr marL="36083" marR="36083"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pPr marL="0" marR="0">
                        <a:lnSpc>
                          <a:spcPct val="115000"/>
                        </a:lnSpc>
                        <a:spcBef>
                          <a:spcPts val="0"/>
                        </a:spcBef>
                        <a:spcAft>
                          <a:spcPts val="0"/>
                        </a:spcAft>
                      </a:pPr>
                      <a:endParaRPr lang="tr-TR" sz="1000">
                        <a:latin typeface="Calibri"/>
                        <a:ea typeface="Calibri"/>
                        <a:cs typeface="Times New Roman"/>
                      </a:endParaRPr>
                    </a:p>
                  </a:txBody>
                  <a:tcPr marL="0" marR="0" marT="0" marB="0" anchor="ctr">
                    <a:lnL>
                      <a:noFill/>
                    </a:lnL>
                    <a:lnR>
                      <a:noFill/>
                    </a:lnR>
                    <a:lnT>
                      <a:noFill/>
                    </a:lnT>
                    <a:lnB>
                      <a:noFill/>
                    </a:lnB>
                  </a:tcPr>
                </a:tc>
                <a:tc>
                  <a:txBody>
                    <a:bodyPr/>
                    <a:lstStyle/>
                    <a:p>
                      <a:pPr marL="0" marR="0">
                        <a:lnSpc>
                          <a:spcPct val="115000"/>
                        </a:lnSpc>
                        <a:spcBef>
                          <a:spcPts val="0"/>
                        </a:spcBef>
                        <a:spcAft>
                          <a:spcPts val="0"/>
                        </a:spcAft>
                      </a:pPr>
                      <a:r>
                        <a:rPr lang="tr-TR" sz="1000">
                          <a:latin typeface="Calibri"/>
                          <a:ea typeface="Calibri"/>
                          <a:cs typeface="Times New Roman"/>
                        </a:rPr>
                        <a:t> </a:t>
                      </a:r>
                    </a:p>
                  </a:txBody>
                  <a:tcPr marL="0" marR="0" marT="0" marB="0" anchor="ctr">
                    <a:lnL>
                      <a:noFill/>
                    </a:lnL>
                    <a:lnR>
                      <a:noFill/>
                    </a:lnR>
                    <a:lnT>
                      <a:noFill/>
                    </a:lnT>
                    <a:lnB>
                      <a:noFill/>
                    </a:lnB>
                  </a:tcPr>
                </a:tc>
              </a:tr>
              <a:tr h="633092">
                <a:tc gridSpan="6">
                  <a:txBody>
                    <a:bodyPr/>
                    <a:lstStyle/>
                    <a:p>
                      <a:pPr marL="0" marR="0" algn="ctr">
                        <a:lnSpc>
                          <a:spcPct val="115000"/>
                        </a:lnSpc>
                        <a:spcBef>
                          <a:spcPts val="0"/>
                        </a:spcBef>
                        <a:spcAft>
                          <a:spcPts val="0"/>
                        </a:spcAft>
                      </a:pPr>
                      <a:r>
                        <a:rPr lang="tr-TR" sz="2000" b="1" dirty="0" smtClean="0">
                          <a:solidFill>
                            <a:srgbClr val="FF0000"/>
                          </a:solidFill>
                          <a:latin typeface="Book Antiqua"/>
                          <a:ea typeface="Times New Roman"/>
                          <a:cs typeface="Arial TUR"/>
                        </a:rPr>
                        <a:t>(C)</a:t>
                      </a:r>
                      <a:r>
                        <a:rPr lang="tr-TR" sz="2000" b="1" baseline="0" dirty="0" smtClean="0">
                          <a:solidFill>
                            <a:srgbClr val="FF0000"/>
                          </a:solidFill>
                          <a:latin typeface="Book Antiqua"/>
                          <a:ea typeface="Times New Roman"/>
                          <a:cs typeface="Arial TUR"/>
                        </a:rPr>
                        <a:t> </a:t>
                      </a:r>
                      <a:r>
                        <a:rPr lang="tr-TR" sz="2000" b="1" dirty="0" smtClean="0">
                          <a:solidFill>
                            <a:srgbClr val="FF0000"/>
                          </a:solidFill>
                          <a:latin typeface="Book Antiqua"/>
                          <a:ea typeface="Times New Roman"/>
                          <a:cs typeface="Arial TUR"/>
                        </a:rPr>
                        <a:t>GRUBU PNÖMOKONYOZLAR   </a:t>
                      </a:r>
                      <a:r>
                        <a:rPr lang="tr-TR" sz="2000" b="1" dirty="0">
                          <a:solidFill>
                            <a:srgbClr val="FF0000"/>
                          </a:solidFill>
                          <a:latin typeface="Book Antiqua"/>
                          <a:ea typeface="Times New Roman"/>
                          <a:cs typeface="Arial TUR"/>
                        </a:rPr>
                        <a:t>VE   DİĞER   MESLEKİ   </a:t>
                      </a:r>
                      <a:r>
                        <a:rPr lang="tr-TR" sz="1800" b="1" dirty="0" smtClean="0">
                          <a:solidFill>
                            <a:srgbClr val="FF0000"/>
                          </a:solidFill>
                          <a:latin typeface="Book Antiqua"/>
                          <a:ea typeface="Times New Roman"/>
                          <a:cs typeface="Arial TUR"/>
                        </a:rPr>
                        <a:t>SOLUNUM</a:t>
                      </a:r>
                      <a:endParaRPr lang="tr-TR" sz="1800" dirty="0">
                        <a:solidFill>
                          <a:srgbClr val="FF0000"/>
                        </a:solidFill>
                        <a:latin typeface="Calibri"/>
                        <a:ea typeface="Calibri"/>
                        <a:cs typeface="Times New Roman"/>
                      </a:endParaRPr>
                    </a:p>
                  </a:txBody>
                  <a:tcPr marL="36083" marR="36083"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pPr marL="0" marR="0">
                        <a:lnSpc>
                          <a:spcPct val="115000"/>
                        </a:lnSpc>
                        <a:spcBef>
                          <a:spcPts val="0"/>
                        </a:spcBef>
                        <a:spcAft>
                          <a:spcPts val="0"/>
                        </a:spcAft>
                      </a:pPr>
                      <a:endParaRPr lang="tr-TR" sz="1000">
                        <a:latin typeface="Calibri"/>
                        <a:ea typeface="Calibri"/>
                        <a:cs typeface="Times New Roman"/>
                      </a:endParaRPr>
                    </a:p>
                  </a:txBody>
                  <a:tcPr marL="0" marR="0" marT="0" marB="0" anchor="ctr">
                    <a:lnL>
                      <a:noFill/>
                    </a:lnL>
                    <a:lnR>
                      <a:noFill/>
                    </a:lnR>
                    <a:lnT>
                      <a:noFill/>
                    </a:lnT>
                    <a:lnB>
                      <a:noFill/>
                    </a:lnB>
                  </a:tcPr>
                </a:tc>
                <a:tc>
                  <a:txBody>
                    <a:bodyPr/>
                    <a:lstStyle/>
                    <a:p>
                      <a:pPr marL="0" marR="0">
                        <a:lnSpc>
                          <a:spcPct val="115000"/>
                        </a:lnSpc>
                        <a:spcBef>
                          <a:spcPts val="0"/>
                        </a:spcBef>
                        <a:spcAft>
                          <a:spcPts val="0"/>
                        </a:spcAft>
                      </a:pPr>
                      <a:r>
                        <a:rPr lang="tr-TR" sz="1000">
                          <a:latin typeface="Calibri"/>
                          <a:ea typeface="Calibri"/>
                          <a:cs typeface="Times New Roman"/>
                        </a:rPr>
                        <a:t> </a:t>
                      </a:r>
                    </a:p>
                  </a:txBody>
                  <a:tcPr marL="0" marR="0" marT="0" marB="0" anchor="ctr">
                    <a:lnL>
                      <a:noFill/>
                    </a:lnL>
                    <a:lnR>
                      <a:noFill/>
                    </a:lnR>
                    <a:lnT>
                      <a:noFill/>
                    </a:lnT>
                    <a:lnB>
                      <a:noFill/>
                    </a:lnB>
                  </a:tcPr>
                </a:tc>
              </a:tr>
              <a:tr h="342413">
                <a:tc gridSpan="6">
                  <a:txBody>
                    <a:bodyPr/>
                    <a:lstStyle/>
                    <a:p>
                      <a:pPr marL="0" marR="0" algn="ctr">
                        <a:lnSpc>
                          <a:spcPct val="115000"/>
                        </a:lnSpc>
                        <a:spcBef>
                          <a:spcPts val="0"/>
                        </a:spcBef>
                        <a:spcAft>
                          <a:spcPts val="0"/>
                        </a:spcAft>
                      </a:pPr>
                      <a:r>
                        <a:rPr lang="tr-TR" sz="2000" b="1" dirty="0">
                          <a:solidFill>
                            <a:srgbClr val="FF0000"/>
                          </a:solidFill>
                          <a:latin typeface="Book Antiqua"/>
                          <a:ea typeface="Times New Roman"/>
                          <a:cs typeface="Arial TUR"/>
                        </a:rPr>
                        <a:t>   SİSTEMİ    HASTALIKLARI   ( X )</a:t>
                      </a:r>
                      <a:endParaRPr lang="tr-TR" sz="2000" dirty="0">
                        <a:solidFill>
                          <a:srgbClr val="FF0000"/>
                        </a:solidFill>
                        <a:latin typeface="Calibri"/>
                        <a:ea typeface="Calibri"/>
                        <a:cs typeface="Times New Roman"/>
                      </a:endParaRPr>
                    </a:p>
                  </a:txBody>
                  <a:tcPr marL="36083" marR="36083"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pPr marL="0" marR="0">
                        <a:lnSpc>
                          <a:spcPct val="115000"/>
                        </a:lnSpc>
                        <a:spcBef>
                          <a:spcPts val="0"/>
                        </a:spcBef>
                        <a:spcAft>
                          <a:spcPts val="0"/>
                        </a:spcAft>
                      </a:pPr>
                      <a:endParaRPr lang="tr-TR" sz="1000">
                        <a:latin typeface="Calibri"/>
                        <a:ea typeface="Calibri"/>
                        <a:cs typeface="Times New Roman"/>
                      </a:endParaRPr>
                    </a:p>
                  </a:txBody>
                  <a:tcPr marL="0" marR="0" marT="0" marB="0" anchor="ctr">
                    <a:lnL>
                      <a:noFill/>
                    </a:lnL>
                    <a:lnR>
                      <a:noFill/>
                    </a:lnR>
                    <a:lnT>
                      <a:noFill/>
                    </a:lnT>
                    <a:lnB>
                      <a:noFill/>
                    </a:lnB>
                  </a:tcPr>
                </a:tc>
                <a:tc>
                  <a:txBody>
                    <a:bodyPr/>
                    <a:lstStyle/>
                    <a:p>
                      <a:pPr marL="0" marR="0">
                        <a:lnSpc>
                          <a:spcPct val="115000"/>
                        </a:lnSpc>
                        <a:spcBef>
                          <a:spcPts val="0"/>
                        </a:spcBef>
                        <a:spcAft>
                          <a:spcPts val="0"/>
                        </a:spcAft>
                      </a:pPr>
                      <a:r>
                        <a:rPr lang="tr-TR" sz="1000">
                          <a:latin typeface="Calibri"/>
                          <a:ea typeface="Calibri"/>
                          <a:cs typeface="Times New Roman"/>
                        </a:rPr>
                        <a:t> </a:t>
                      </a:r>
                    </a:p>
                  </a:txBody>
                  <a:tcPr marL="0" marR="0" marT="0" marB="0" anchor="ctr">
                    <a:lnL>
                      <a:noFill/>
                    </a:lnL>
                    <a:lnR>
                      <a:noFill/>
                    </a:lnR>
                    <a:lnT>
                      <a:noFill/>
                    </a:lnT>
                    <a:lnB>
                      <a:noFill/>
                    </a:lnB>
                  </a:tcPr>
                </a:tc>
              </a:tr>
              <a:tr h="310886">
                <a:tc>
                  <a:txBody>
                    <a:bodyPr/>
                    <a:lstStyle/>
                    <a:p>
                      <a:pPr>
                        <a:lnSpc>
                          <a:spcPct val="115000"/>
                        </a:lnSpc>
                      </a:pPr>
                      <a:endParaRPr lang="tr-TR" sz="900">
                        <a:latin typeface="Calibri"/>
                      </a:endParaRPr>
                    </a:p>
                  </a:txBody>
                  <a:tcPr marL="36083" marR="36083" marT="0" marB="0" anchor="b">
                    <a:lnL>
                      <a:noFill/>
                    </a:lnL>
                    <a:lnR>
                      <a:noFill/>
                    </a:lnR>
                    <a:lnT>
                      <a:noFill/>
                    </a:lnT>
                    <a:lnB>
                      <a:noFill/>
                    </a:lnB>
                  </a:tcPr>
                </a:tc>
                <a:tc>
                  <a:txBody>
                    <a:bodyPr/>
                    <a:lstStyle/>
                    <a:p>
                      <a:pPr>
                        <a:lnSpc>
                          <a:spcPct val="115000"/>
                        </a:lnSpc>
                      </a:pPr>
                      <a:endParaRPr lang="tr-TR" sz="900">
                        <a:latin typeface="Calibri"/>
                      </a:endParaRPr>
                    </a:p>
                  </a:txBody>
                  <a:tcPr marL="36083" marR="36083" marT="0" marB="0" anchor="b">
                    <a:lnL>
                      <a:noFill/>
                    </a:lnL>
                    <a:lnR>
                      <a:noFill/>
                    </a:lnR>
                    <a:lnT>
                      <a:noFill/>
                    </a:lnT>
                    <a:lnB>
                      <a:noFill/>
                    </a:lnB>
                  </a:tcPr>
                </a:tc>
                <a:tc>
                  <a:txBody>
                    <a:bodyPr/>
                    <a:lstStyle/>
                    <a:p>
                      <a:pPr>
                        <a:lnSpc>
                          <a:spcPct val="115000"/>
                        </a:lnSpc>
                      </a:pPr>
                      <a:endParaRPr lang="tr-TR" sz="900">
                        <a:latin typeface="Calibri"/>
                      </a:endParaRPr>
                    </a:p>
                  </a:txBody>
                  <a:tcPr marL="36083" marR="36083" marT="0" marB="0" anchor="b">
                    <a:lnL>
                      <a:noFill/>
                    </a:lnL>
                    <a:lnR>
                      <a:noFill/>
                    </a:lnR>
                    <a:lnT>
                      <a:noFill/>
                    </a:lnT>
                    <a:lnB>
                      <a:noFill/>
                    </a:lnB>
                  </a:tcPr>
                </a:tc>
                <a:tc>
                  <a:txBody>
                    <a:bodyPr/>
                    <a:lstStyle/>
                    <a:p>
                      <a:pPr>
                        <a:lnSpc>
                          <a:spcPct val="115000"/>
                        </a:lnSpc>
                      </a:pPr>
                      <a:endParaRPr lang="tr-TR" sz="900">
                        <a:latin typeface="Calibri"/>
                      </a:endParaRPr>
                    </a:p>
                  </a:txBody>
                  <a:tcPr marL="36083" marR="36083" marT="0" marB="0" anchor="b">
                    <a:lnL>
                      <a:noFill/>
                    </a:lnL>
                    <a:lnR>
                      <a:noFill/>
                    </a:lnR>
                    <a:lnT>
                      <a:noFill/>
                    </a:lnT>
                    <a:lnB>
                      <a:noFill/>
                    </a:lnB>
                  </a:tcPr>
                </a:tc>
                <a:tc gridSpan="2">
                  <a:txBody>
                    <a:bodyPr/>
                    <a:lstStyle/>
                    <a:p>
                      <a:pPr>
                        <a:lnSpc>
                          <a:spcPct val="115000"/>
                        </a:lnSpc>
                      </a:pPr>
                      <a:endParaRPr lang="tr-TR" sz="900" dirty="0">
                        <a:latin typeface="Calibri"/>
                      </a:endParaRPr>
                    </a:p>
                  </a:txBody>
                  <a:tcPr marL="36083" marR="36083" marT="0" marB="0" anchor="b">
                    <a:lnL>
                      <a:noFill/>
                    </a:lnL>
                    <a:lnR>
                      <a:noFill/>
                    </a:lnR>
                    <a:lnT>
                      <a:noFill/>
                    </a:lnT>
                    <a:lnB>
                      <a:noFill/>
                    </a:lnB>
                  </a:tcPr>
                </a:tc>
                <a:tc hMerge="1">
                  <a:txBody>
                    <a:bodyPr/>
                    <a:lstStyle/>
                    <a:p>
                      <a:pPr marL="0" marR="0">
                        <a:lnSpc>
                          <a:spcPct val="115000"/>
                        </a:lnSpc>
                        <a:spcBef>
                          <a:spcPts val="0"/>
                        </a:spcBef>
                        <a:spcAft>
                          <a:spcPts val="0"/>
                        </a:spcAft>
                      </a:pPr>
                      <a:endParaRPr lang="tr-TR" sz="1000">
                        <a:latin typeface="Calibri"/>
                        <a:ea typeface="Calibri"/>
                        <a:cs typeface="Times New Roman"/>
                      </a:endParaRPr>
                    </a:p>
                  </a:txBody>
                  <a:tcPr marL="0" marR="0" marT="0" marB="0" anchor="ctr">
                    <a:lnL>
                      <a:noFill/>
                    </a:lnL>
                    <a:lnR>
                      <a:noFill/>
                    </a:lnR>
                    <a:lnT>
                      <a:noFill/>
                    </a:lnT>
                    <a:lnB>
                      <a:noFill/>
                    </a:lnB>
                  </a:tcPr>
                </a:tc>
                <a:tc>
                  <a:txBody>
                    <a:bodyPr/>
                    <a:lstStyle/>
                    <a:p>
                      <a:pPr marL="0" marR="0">
                        <a:lnSpc>
                          <a:spcPct val="115000"/>
                        </a:lnSpc>
                        <a:spcBef>
                          <a:spcPts val="0"/>
                        </a:spcBef>
                        <a:spcAft>
                          <a:spcPts val="0"/>
                        </a:spcAft>
                      </a:pPr>
                      <a:r>
                        <a:rPr lang="tr-TR" sz="1000">
                          <a:latin typeface="Calibri"/>
                          <a:ea typeface="Calibri"/>
                          <a:cs typeface="Times New Roman"/>
                        </a:rPr>
                        <a:t> </a:t>
                      </a:r>
                    </a:p>
                  </a:txBody>
                  <a:tcPr marL="0" marR="0" marT="0" marB="0" anchor="ctr">
                    <a:lnL>
                      <a:noFill/>
                    </a:lnL>
                    <a:lnR>
                      <a:noFill/>
                    </a:lnR>
                    <a:lnT>
                      <a:noFill/>
                    </a:lnT>
                    <a:lnB>
                      <a:noFill/>
                    </a:lnB>
                  </a:tcPr>
                </a:tc>
              </a:tr>
              <a:tr h="310886">
                <a:tc gridSpan="6">
                  <a:txBody>
                    <a:bodyPr/>
                    <a:lstStyle/>
                    <a:p>
                      <a:pPr marL="0" marR="0" algn="ctr">
                        <a:lnSpc>
                          <a:spcPct val="115000"/>
                        </a:lnSpc>
                        <a:spcBef>
                          <a:spcPts val="0"/>
                        </a:spcBef>
                        <a:spcAft>
                          <a:spcPts val="0"/>
                        </a:spcAft>
                      </a:pPr>
                      <a:r>
                        <a:rPr lang="tr-TR" sz="1600" b="1" dirty="0">
                          <a:solidFill>
                            <a:srgbClr val="FF0000"/>
                          </a:solidFill>
                          <a:latin typeface="+mn-lt"/>
                          <a:ea typeface="Times New Roman"/>
                          <a:cs typeface="Arial TUR"/>
                        </a:rPr>
                        <a:t>C - 1, a  </a:t>
                      </a:r>
                      <a:r>
                        <a:rPr lang="tr-TR" sz="1600" b="1" dirty="0" err="1">
                          <a:solidFill>
                            <a:srgbClr val="FF0000"/>
                          </a:solidFill>
                          <a:latin typeface="+mn-lt"/>
                          <a:ea typeface="Times New Roman"/>
                          <a:cs typeface="Arial TUR"/>
                        </a:rPr>
                        <a:t>Slikoz</a:t>
                      </a:r>
                      <a:r>
                        <a:rPr lang="tr-TR" sz="1600" b="1" dirty="0">
                          <a:solidFill>
                            <a:srgbClr val="FF0000"/>
                          </a:solidFill>
                          <a:latin typeface="+mn-lt"/>
                          <a:ea typeface="Times New Roman"/>
                          <a:cs typeface="Arial TUR"/>
                        </a:rPr>
                        <a:t>  ve  </a:t>
                      </a:r>
                      <a:r>
                        <a:rPr lang="tr-TR" sz="1600" b="1" dirty="0" err="1">
                          <a:solidFill>
                            <a:srgbClr val="FF0000"/>
                          </a:solidFill>
                          <a:latin typeface="+mn-lt"/>
                          <a:ea typeface="Times New Roman"/>
                          <a:cs typeface="Arial TUR"/>
                        </a:rPr>
                        <a:t>silikotuberküloz</a:t>
                      </a:r>
                      <a:endParaRPr lang="tr-TR" sz="1600" b="1" dirty="0">
                        <a:solidFill>
                          <a:srgbClr val="FF0000"/>
                        </a:solidFill>
                        <a:latin typeface="+mn-lt"/>
                        <a:ea typeface="Calibri"/>
                        <a:cs typeface="Times New Roman"/>
                      </a:endParaRPr>
                    </a:p>
                  </a:txBody>
                  <a:tcPr marL="36083" marR="36083"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pPr marL="0" marR="0">
                        <a:lnSpc>
                          <a:spcPct val="115000"/>
                        </a:lnSpc>
                        <a:spcBef>
                          <a:spcPts val="0"/>
                        </a:spcBef>
                        <a:spcAft>
                          <a:spcPts val="0"/>
                        </a:spcAft>
                      </a:pPr>
                      <a:endParaRPr lang="tr-TR" sz="1000">
                        <a:latin typeface="Calibri"/>
                        <a:ea typeface="Calibri"/>
                        <a:cs typeface="Times New Roman"/>
                      </a:endParaRPr>
                    </a:p>
                  </a:txBody>
                  <a:tcPr marL="0" marR="0" marT="0" marB="0" anchor="ctr">
                    <a:lnL>
                      <a:noFill/>
                    </a:lnL>
                    <a:lnR>
                      <a:noFill/>
                    </a:lnR>
                    <a:lnT>
                      <a:noFill/>
                    </a:lnT>
                    <a:lnB>
                      <a:noFill/>
                    </a:lnB>
                  </a:tcPr>
                </a:tc>
                <a:tc>
                  <a:txBody>
                    <a:bodyPr/>
                    <a:lstStyle/>
                    <a:p>
                      <a:pPr marL="0" marR="0">
                        <a:lnSpc>
                          <a:spcPct val="115000"/>
                        </a:lnSpc>
                        <a:spcBef>
                          <a:spcPts val="0"/>
                        </a:spcBef>
                        <a:spcAft>
                          <a:spcPts val="0"/>
                        </a:spcAft>
                      </a:pPr>
                      <a:r>
                        <a:rPr lang="tr-TR" sz="1000">
                          <a:latin typeface="Calibri"/>
                          <a:ea typeface="Calibri"/>
                          <a:cs typeface="Times New Roman"/>
                        </a:rPr>
                        <a:t> </a:t>
                      </a:r>
                    </a:p>
                  </a:txBody>
                  <a:tcPr marL="0" marR="0" marT="0" marB="0" anchor="ctr">
                    <a:lnL>
                      <a:noFill/>
                    </a:lnL>
                    <a:lnR>
                      <a:noFill/>
                    </a:lnR>
                    <a:lnT>
                      <a:noFill/>
                    </a:lnT>
                    <a:lnB>
                      <a:noFill/>
                    </a:lnB>
                  </a:tcPr>
                </a:tc>
              </a:tr>
              <a:tr h="310886">
                <a:tc>
                  <a:txBody>
                    <a:bodyPr/>
                    <a:lstStyle/>
                    <a:p>
                      <a:pPr>
                        <a:lnSpc>
                          <a:spcPct val="115000"/>
                        </a:lnSpc>
                      </a:pPr>
                      <a:endParaRPr lang="tr-TR" sz="1400" b="1">
                        <a:latin typeface="+mn-lt"/>
                      </a:endParaRPr>
                    </a:p>
                  </a:txBody>
                  <a:tcPr marL="36083" marR="36083" marT="0" marB="0" anchor="b">
                    <a:lnL>
                      <a:noFill/>
                    </a:lnL>
                    <a:lnR>
                      <a:noFill/>
                    </a:lnR>
                    <a:lnT>
                      <a:noFill/>
                    </a:lnT>
                    <a:lnB>
                      <a:noFill/>
                    </a:lnB>
                  </a:tcPr>
                </a:tc>
                <a:tc>
                  <a:txBody>
                    <a:bodyPr/>
                    <a:lstStyle/>
                    <a:p>
                      <a:pPr>
                        <a:lnSpc>
                          <a:spcPct val="115000"/>
                        </a:lnSpc>
                      </a:pPr>
                      <a:endParaRPr lang="tr-TR" sz="1400" b="1">
                        <a:latin typeface="+mn-lt"/>
                      </a:endParaRPr>
                    </a:p>
                  </a:txBody>
                  <a:tcPr marL="36083" marR="36083" marT="0" marB="0" anchor="b">
                    <a:lnL>
                      <a:noFill/>
                    </a:lnL>
                    <a:lnR>
                      <a:noFill/>
                    </a:lnR>
                    <a:lnT>
                      <a:noFill/>
                    </a:lnT>
                    <a:lnB>
                      <a:noFill/>
                    </a:lnB>
                  </a:tcPr>
                </a:tc>
                <a:tc>
                  <a:txBody>
                    <a:bodyPr/>
                    <a:lstStyle/>
                    <a:p>
                      <a:pPr>
                        <a:lnSpc>
                          <a:spcPct val="115000"/>
                        </a:lnSpc>
                      </a:pPr>
                      <a:endParaRPr lang="tr-TR" sz="1400" b="1">
                        <a:latin typeface="+mn-lt"/>
                      </a:endParaRPr>
                    </a:p>
                  </a:txBody>
                  <a:tcPr marL="36083" marR="36083" marT="0" marB="0" anchor="b">
                    <a:lnL>
                      <a:noFill/>
                    </a:lnL>
                    <a:lnR>
                      <a:noFill/>
                    </a:lnR>
                    <a:lnT>
                      <a:noFill/>
                    </a:lnT>
                    <a:lnB>
                      <a:noFill/>
                    </a:lnB>
                  </a:tcPr>
                </a:tc>
                <a:tc>
                  <a:txBody>
                    <a:bodyPr/>
                    <a:lstStyle/>
                    <a:p>
                      <a:pPr>
                        <a:lnSpc>
                          <a:spcPct val="115000"/>
                        </a:lnSpc>
                      </a:pPr>
                      <a:endParaRPr lang="tr-TR" sz="1400" b="1">
                        <a:latin typeface="+mn-lt"/>
                      </a:endParaRPr>
                    </a:p>
                  </a:txBody>
                  <a:tcPr marL="36083" marR="36083" marT="0" marB="0" anchor="b">
                    <a:lnL>
                      <a:noFill/>
                    </a:lnL>
                    <a:lnR>
                      <a:noFill/>
                    </a:lnR>
                    <a:lnT>
                      <a:noFill/>
                    </a:lnT>
                    <a:lnB>
                      <a:noFill/>
                    </a:lnB>
                  </a:tcPr>
                </a:tc>
                <a:tc gridSpan="2">
                  <a:txBody>
                    <a:bodyPr/>
                    <a:lstStyle/>
                    <a:p>
                      <a:pPr>
                        <a:lnSpc>
                          <a:spcPct val="115000"/>
                        </a:lnSpc>
                      </a:pPr>
                      <a:endParaRPr lang="tr-TR" sz="1400" b="1" dirty="0">
                        <a:latin typeface="+mn-lt"/>
                      </a:endParaRPr>
                    </a:p>
                  </a:txBody>
                  <a:tcPr marL="36083" marR="36083" marT="0" marB="0" anchor="b">
                    <a:lnL>
                      <a:noFill/>
                    </a:lnL>
                    <a:lnR>
                      <a:noFill/>
                    </a:lnR>
                    <a:lnT>
                      <a:noFill/>
                    </a:lnT>
                    <a:lnB>
                      <a:noFill/>
                    </a:lnB>
                  </a:tcPr>
                </a:tc>
                <a:tc hMerge="1">
                  <a:txBody>
                    <a:bodyPr/>
                    <a:lstStyle/>
                    <a:p>
                      <a:pPr marL="0" marR="0">
                        <a:lnSpc>
                          <a:spcPct val="115000"/>
                        </a:lnSpc>
                        <a:spcBef>
                          <a:spcPts val="0"/>
                        </a:spcBef>
                        <a:spcAft>
                          <a:spcPts val="0"/>
                        </a:spcAft>
                      </a:pPr>
                      <a:endParaRPr lang="tr-TR" sz="1000">
                        <a:latin typeface="Calibri"/>
                        <a:ea typeface="Calibri"/>
                        <a:cs typeface="Times New Roman"/>
                      </a:endParaRPr>
                    </a:p>
                  </a:txBody>
                  <a:tcPr marL="0" marR="0" marT="0" marB="0" anchor="ctr">
                    <a:lnL>
                      <a:noFill/>
                    </a:lnL>
                    <a:lnR>
                      <a:noFill/>
                    </a:lnR>
                    <a:lnT>
                      <a:noFill/>
                    </a:lnT>
                    <a:lnB>
                      <a:noFill/>
                    </a:lnB>
                  </a:tcPr>
                </a:tc>
                <a:tc>
                  <a:txBody>
                    <a:bodyPr/>
                    <a:lstStyle/>
                    <a:p>
                      <a:pPr marL="0" marR="0">
                        <a:lnSpc>
                          <a:spcPct val="115000"/>
                        </a:lnSpc>
                        <a:spcBef>
                          <a:spcPts val="0"/>
                        </a:spcBef>
                        <a:spcAft>
                          <a:spcPts val="0"/>
                        </a:spcAft>
                      </a:pPr>
                      <a:r>
                        <a:rPr lang="tr-TR" sz="1000">
                          <a:latin typeface="Calibri"/>
                          <a:ea typeface="Calibri"/>
                          <a:cs typeface="Times New Roman"/>
                        </a:rPr>
                        <a:t> </a:t>
                      </a:r>
                    </a:p>
                  </a:txBody>
                  <a:tcPr marL="0" marR="0" marT="0" marB="0" anchor="ctr">
                    <a:lnL>
                      <a:noFill/>
                    </a:lnL>
                    <a:lnR>
                      <a:noFill/>
                    </a:lnR>
                    <a:lnT>
                      <a:noFill/>
                    </a:lnT>
                    <a:lnB>
                      <a:noFill/>
                    </a:lnB>
                  </a:tcPr>
                </a:tc>
              </a:tr>
              <a:tr h="310886">
                <a:tc>
                  <a:txBody>
                    <a:bodyPr/>
                    <a:lstStyle/>
                    <a:p>
                      <a:pPr>
                        <a:lnSpc>
                          <a:spcPct val="115000"/>
                        </a:lnSpc>
                      </a:pPr>
                      <a:endParaRPr lang="tr-TR" sz="1400" b="1">
                        <a:latin typeface="+mn-lt"/>
                      </a:endParaRPr>
                    </a:p>
                  </a:txBody>
                  <a:tcPr marL="36083" marR="36083" marT="0" marB="0" anchor="b">
                    <a:lnL>
                      <a:noFill/>
                    </a:lnL>
                    <a:lnR>
                      <a:noFill/>
                    </a:lnR>
                    <a:lnT>
                      <a:noFill/>
                    </a:lnT>
                    <a:lnB>
                      <a:noFill/>
                    </a:lnB>
                  </a:tcPr>
                </a:tc>
                <a:tc>
                  <a:txBody>
                    <a:bodyPr/>
                    <a:lstStyle/>
                    <a:p>
                      <a:pPr>
                        <a:lnSpc>
                          <a:spcPct val="115000"/>
                        </a:lnSpc>
                      </a:pPr>
                      <a:endParaRPr lang="tr-TR" sz="1400" b="1">
                        <a:latin typeface="+mn-lt"/>
                      </a:endParaRPr>
                    </a:p>
                  </a:txBody>
                  <a:tcPr marL="36083" marR="36083" marT="0" marB="0" anchor="b">
                    <a:lnL>
                      <a:noFill/>
                    </a:lnL>
                    <a:lnR>
                      <a:noFill/>
                    </a:lnR>
                    <a:lnT>
                      <a:noFill/>
                    </a:lnT>
                    <a:lnB>
                      <a:noFill/>
                    </a:lnB>
                  </a:tcPr>
                </a:tc>
                <a:tc>
                  <a:txBody>
                    <a:bodyPr/>
                    <a:lstStyle/>
                    <a:p>
                      <a:pPr>
                        <a:lnSpc>
                          <a:spcPct val="115000"/>
                        </a:lnSpc>
                      </a:pPr>
                      <a:endParaRPr lang="tr-TR" sz="1400" b="1" dirty="0">
                        <a:latin typeface="+mn-lt"/>
                      </a:endParaRPr>
                    </a:p>
                  </a:txBody>
                  <a:tcPr marL="36083" marR="36083" marT="0" marB="0" anchor="b">
                    <a:lnL>
                      <a:noFill/>
                    </a:lnL>
                    <a:lnR>
                      <a:noFill/>
                    </a:lnR>
                    <a:lnT>
                      <a:noFill/>
                    </a:lnT>
                    <a:lnB>
                      <a:noFill/>
                    </a:lnB>
                  </a:tcPr>
                </a:tc>
                <a:tc>
                  <a:txBody>
                    <a:bodyPr/>
                    <a:lstStyle/>
                    <a:p>
                      <a:pPr>
                        <a:lnSpc>
                          <a:spcPct val="115000"/>
                        </a:lnSpc>
                      </a:pPr>
                      <a:endParaRPr lang="tr-TR" sz="1400" b="1">
                        <a:latin typeface="+mn-lt"/>
                      </a:endParaRPr>
                    </a:p>
                  </a:txBody>
                  <a:tcPr marL="36083" marR="36083" marT="0" marB="0" anchor="b">
                    <a:lnL>
                      <a:noFill/>
                    </a:lnL>
                    <a:lnR>
                      <a:noFill/>
                    </a:lnR>
                    <a:lnT>
                      <a:noFill/>
                    </a:lnT>
                    <a:lnB>
                      <a:noFill/>
                    </a:lnB>
                  </a:tcPr>
                </a:tc>
                <a:tc gridSpan="2">
                  <a:txBody>
                    <a:bodyPr/>
                    <a:lstStyle/>
                    <a:p>
                      <a:pPr>
                        <a:lnSpc>
                          <a:spcPct val="115000"/>
                        </a:lnSpc>
                      </a:pPr>
                      <a:endParaRPr lang="tr-TR" sz="1400" b="1">
                        <a:latin typeface="+mn-lt"/>
                      </a:endParaRPr>
                    </a:p>
                  </a:txBody>
                  <a:tcPr marL="36083" marR="36083" marT="0" marB="0" anchor="b">
                    <a:lnL>
                      <a:noFill/>
                    </a:lnL>
                    <a:lnR>
                      <a:noFill/>
                    </a:lnR>
                    <a:lnT>
                      <a:noFill/>
                    </a:lnT>
                    <a:lnB>
                      <a:noFill/>
                    </a:lnB>
                  </a:tcPr>
                </a:tc>
                <a:tc hMerge="1">
                  <a:txBody>
                    <a:bodyPr/>
                    <a:lstStyle/>
                    <a:p>
                      <a:pPr marL="0" marR="0">
                        <a:lnSpc>
                          <a:spcPct val="115000"/>
                        </a:lnSpc>
                        <a:spcBef>
                          <a:spcPts val="0"/>
                        </a:spcBef>
                        <a:spcAft>
                          <a:spcPts val="0"/>
                        </a:spcAft>
                      </a:pPr>
                      <a:endParaRPr lang="tr-TR" sz="1000">
                        <a:latin typeface="Calibri"/>
                        <a:ea typeface="Calibri"/>
                        <a:cs typeface="Times New Roman"/>
                      </a:endParaRPr>
                    </a:p>
                  </a:txBody>
                  <a:tcPr marL="0" marR="0" marT="0" marB="0" anchor="ctr">
                    <a:lnL>
                      <a:noFill/>
                    </a:lnL>
                    <a:lnR>
                      <a:noFill/>
                    </a:lnR>
                    <a:lnT>
                      <a:noFill/>
                    </a:lnT>
                    <a:lnB>
                      <a:noFill/>
                    </a:lnB>
                  </a:tcPr>
                </a:tc>
                <a:tc>
                  <a:txBody>
                    <a:bodyPr/>
                    <a:lstStyle/>
                    <a:p>
                      <a:pPr marL="0" marR="0">
                        <a:lnSpc>
                          <a:spcPct val="115000"/>
                        </a:lnSpc>
                        <a:spcBef>
                          <a:spcPts val="0"/>
                        </a:spcBef>
                        <a:spcAft>
                          <a:spcPts val="0"/>
                        </a:spcAft>
                      </a:pPr>
                      <a:r>
                        <a:rPr lang="tr-TR" sz="1000">
                          <a:latin typeface="Calibri"/>
                          <a:ea typeface="Calibri"/>
                          <a:cs typeface="Times New Roman"/>
                        </a:rPr>
                        <a:t> </a:t>
                      </a:r>
                    </a:p>
                  </a:txBody>
                  <a:tcPr marL="0" marR="0" marT="0" marB="0" anchor="ctr">
                    <a:lnL>
                      <a:noFill/>
                    </a:lnL>
                    <a:lnR>
                      <a:noFill/>
                    </a:lnR>
                    <a:lnT>
                      <a:noFill/>
                    </a:lnT>
                    <a:lnB>
                      <a:noFill/>
                    </a:lnB>
                  </a:tcPr>
                </a:tc>
              </a:tr>
              <a:tr h="310886">
                <a:tc>
                  <a:txBody>
                    <a:bodyPr/>
                    <a:lstStyle/>
                    <a:p>
                      <a:pPr marL="0" marR="0">
                        <a:lnSpc>
                          <a:spcPct val="115000"/>
                        </a:lnSpc>
                        <a:spcBef>
                          <a:spcPts val="0"/>
                        </a:spcBef>
                        <a:spcAft>
                          <a:spcPts val="0"/>
                        </a:spcAft>
                      </a:pPr>
                      <a:r>
                        <a:rPr lang="tr-TR" sz="1600" b="1" dirty="0">
                          <a:latin typeface="+mn-lt"/>
                          <a:ea typeface="Times New Roman"/>
                          <a:cs typeface="Arial TUR"/>
                        </a:rPr>
                        <a:t> - </a:t>
                      </a:r>
                      <a:r>
                        <a:rPr lang="tr-TR" sz="1600" b="1" dirty="0" err="1">
                          <a:latin typeface="+mn-lt"/>
                          <a:ea typeface="Times New Roman"/>
                          <a:cs typeface="Arial TUR"/>
                        </a:rPr>
                        <a:t>Dispine</a:t>
                      </a:r>
                      <a:r>
                        <a:rPr lang="tr-TR" sz="1600" b="1" dirty="0">
                          <a:latin typeface="+mn-lt"/>
                          <a:ea typeface="Times New Roman"/>
                          <a:cs typeface="Arial TUR"/>
                        </a:rPr>
                        <a:t>, öksürük, balgam</a:t>
                      </a:r>
                      <a:endParaRPr lang="tr-TR" sz="1600" b="1" dirty="0">
                        <a:latin typeface="+mn-lt"/>
                        <a:ea typeface="Calibri"/>
                        <a:cs typeface="Times New Roman"/>
                      </a:endParaRPr>
                    </a:p>
                  </a:txBody>
                  <a:tcPr marL="36083" marR="36083" marT="0" marB="0" anchor="b">
                    <a:lnL>
                      <a:noFill/>
                    </a:lnL>
                    <a:lnR>
                      <a:noFill/>
                    </a:lnR>
                    <a:lnT>
                      <a:noFill/>
                    </a:lnT>
                    <a:lnB>
                      <a:noFill/>
                    </a:lnB>
                  </a:tcPr>
                </a:tc>
                <a:tc>
                  <a:txBody>
                    <a:bodyPr/>
                    <a:lstStyle/>
                    <a:p>
                      <a:pPr>
                        <a:lnSpc>
                          <a:spcPct val="115000"/>
                        </a:lnSpc>
                      </a:pPr>
                      <a:endParaRPr lang="tr-TR" sz="1600" b="1">
                        <a:latin typeface="+mn-lt"/>
                      </a:endParaRPr>
                    </a:p>
                  </a:txBody>
                  <a:tcPr marL="36083" marR="36083" marT="0" marB="0" anchor="b">
                    <a:lnL>
                      <a:noFill/>
                    </a:lnL>
                    <a:lnR>
                      <a:noFill/>
                    </a:lnR>
                    <a:lnT>
                      <a:noFill/>
                    </a:lnT>
                    <a:lnB>
                      <a:noFill/>
                    </a:lnB>
                  </a:tcPr>
                </a:tc>
                <a:tc>
                  <a:txBody>
                    <a:bodyPr/>
                    <a:lstStyle/>
                    <a:p>
                      <a:pPr>
                        <a:lnSpc>
                          <a:spcPct val="115000"/>
                        </a:lnSpc>
                      </a:pPr>
                      <a:endParaRPr lang="tr-TR" sz="1600" b="1" dirty="0">
                        <a:latin typeface="+mn-lt"/>
                      </a:endParaRPr>
                    </a:p>
                  </a:txBody>
                  <a:tcPr marL="36083" marR="36083" marT="0" marB="0" anchor="b">
                    <a:lnL>
                      <a:noFill/>
                    </a:lnL>
                    <a:lnR>
                      <a:noFill/>
                    </a:lnR>
                    <a:lnT>
                      <a:noFill/>
                    </a:lnT>
                    <a:lnB>
                      <a:noFill/>
                    </a:lnB>
                  </a:tcPr>
                </a:tc>
                <a:tc>
                  <a:txBody>
                    <a:bodyPr/>
                    <a:lstStyle/>
                    <a:p>
                      <a:pPr>
                        <a:lnSpc>
                          <a:spcPct val="115000"/>
                        </a:lnSpc>
                      </a:pPr>
                      <a:endParaRPr lang="tr-TR" sz="1600" b="1">
                        <a:latin typeface="+mn-lt"/>
                      </a:endParaRPr>
                    </a:p>
                  </a:txBody>
                  <a:tcPr marL="36083" marR="36083" marT="0" marB="0" anchor="b">
                    <a:lnL>
                      <a:noFill/>
                    </a:lnL>
                    <a:lnR>
                      <a:noFill/>
                    </a:lnR>
                    <a:lnT>
                      <a:noFill/>
                    </a:lnT>
                    <a:lnB>
                      <a:noFill/>
                    </a:lnB>
                  </a:tcPr>
                </a:tc>
                <a:tc gridSpan="2">
                  <a:txBody>
                    <a:bodyPr/>
                    <a:lstStyle/>
                    <a:p>
                      <a:pPr marL="0" marR="0">
                        <a:lnSpc>
                          <a:spcPct val="115000"/>
                        </a:lnSpc>
                        <a:spcBef>
                          <a:spcPts val="0"/>
                        </a:spcBef>
                        <a:spcAft>
                          <a:spcPts val="0"/>
                        </a:spcAft>
                      </a:pPr>
                      <a:r>
                        <a:rPr lang="tr-TR" sz="1600" b="1">
                          <a:latin typeface="+mn-lt"/>
                          <a:ea typeface="Times New Roman"/>
                          <a:cs typeface="Arial TUR"/>
                        </a:rPr>
                        <a:t> - Silisli maden cevheri ve taş-</a:t>
                      </a:r>
                      <a:endParaRPr lang="tr-TR" sz="1600" b="1">
                        <a:latin typeface="+mn-lt"/>
                        <a:ea typeface="Calibri"/>
                        <a:cs typeface="Times New Roman"/>
                      </a:endParaRPr>
                    </a:p>
                  </a:txBody>
                  <a:tcPr marL="36083" marR="36083" marT="0" marB="0" anchor="b">
                    <a:lnL>
                      <a:noFill/>
                    </a:lnL>
                    <a:lnR>
                      <a:noFill/>
                    </a:lnR>
                    <a:lnT>
                      <a:noFill/>
                    </a:lnT>
                    <a:lnB>
                      <a:noFill/>
                    </a:lnB>
                  </a:tcPr>
                </a:tc>
                <a:tc hMerge="1">
                  <a:txBody>
                    <a:bodyPr/>
                    <a:lstStyle/>
                    <a:p>
                      <a:pPr marL="0" marR="0">
                        <a:lnSpc>
                          <a:spcPct val="115000"/>
                        </a:lnSpc>
                        <a:spcBef>
                          <a:spcPts val="0"/>
                        </a:spcBef>
                        <a:spcAft>
                          <a:spcPts val="0"/>
                        </a:spcAft>
                      </a:pPr>
                      <a:endParaRPr lang="tr-TR" sz="1000">
                        <a:latin typeface="Calibri"/>
                        <a:ea typeface="Calibri"/>
                        <a:cs typeface="Times New Roman"/>
                      </a:endParaRPr>
                    </a:p>
                  </a:txBody>
                  <a:tcPr marL="0" marR="0" marT="0" marB="0" anchor="ctr">
                    <a:lnL>
                      <a:noFill/>
                    </a:lnL>
                    <a:lnR>
                      <a:noFill/>
                    </a:lnR>
                    <a:lnT>
                      <a:noFill/>
                    </a:lnT>
                    <a:lnB>
                      <a:noFill/>
                    </a:lnB>
                  </a:tcPr>
                </a:tc>
                <a:tc>
                  <a:txBody>
                    <a:bodyPr/>
                    <a:lstStyle/>
                    <a:p>
                      <a:pPr marL="0" marR="0">
                        <a:lnSpc>
                          <a:spcPct val="115000"/>
                        </a:lnSpc>
                        <a:spcBef>
                          <a:spcPts val="0"/>
                        </a:spcBef>
                        <a:spcAft>
                          <a:spcPts val="0"/>
                        </a:spcAft>
                      </a:pPr>
                      <a:r>
                        <a:rPr lang="tr-TR" sz="1000">
                          <a:latin typeface="Calibri"/>
                          <a:ea typeface="Calibri"/>
                          <a:cs typeface="Times New Roman"/>
                        </a:rPr>
                        <a:t> </a:t>
                      </a:r>
                    </a:p>
                  </a:txBody>
                  <a:tcPr marL="0" marR="0" marT="0" marB="0" anchor="ctr">
                    <a:lnL>
                      <a:noFill/>
                    </a:lnL>
                    <a:lnR>
                      <a:noFill/>
                    </a:lnR>
                    <a:lnT>
                      <a:noFill/>
                    </a:lnT>
                    <a:lnB>
                      <a:noFill/>
                    </a:lnB>
                  </a:tcPr>
                </a:tc>
              </a:tr>
              <a:tr h="310886">
                <a:tc>
                  <a:txBody>
                    <a:bodyPr/>
                    <a:lstStyle/>
                    <a:p>
                      <a:pPr marL="0" marR="0">
                        <a:lnSpc>
                          <a:spcPct val="115000"/>
                        </a:lnSpc>
                        <a:spcBef>
                          <a:spcPts val="0"/>
                        </a:spcBef>
                        <a:spcAft>
                          <a:spcPts val="0"/>
                        </a:spcAft>
                      </a:pPr>
                      <a:r>
                        <a:rPr lang="tr-TR" sz="1600" b="1" dirty="0">
                          <a:latin typeface="+mn-lt"/>
                          <a:ea typeface="Times New Roman"/>
                          <a:cs typeface="Arial TUR"/>
                        </a:rPr>
                        <a:t>   göğüste ağrı,</a:t>
                      </a:r>
                      <a:endParaRPr lang="tr-TR" sz="1600" b="1" dirty="0">
                        <a:latin typeface="+mn-lt"/>
                        <a:ea typeface="Calibri"/>
                        <a:cs typeface="Times New Roman"/>
                      </a:endParaRPr>
                    </a:p>
                  </a:txBody>
                  <a:tcPr marL="36083" marR="36083" marT="0" marB="0" anchor="b">
                    <a:lnL>
                      <a:noFill/>
                    </a:lnL>
                    <a:lnR>
                      <a:noFill/>
                    </a:lnR>
                    <a:lnT>
                      <a:noFill/>
                    </a:lnT>
                    <a:lnB>
                      <a:noFill/>
                    </a:lnB>
                  </a:tcPr>
                </a:tc>
                <a:tc>
                  <a:txBody>
                    <a:bodyPr/>
                    <a:lstStyle/>
                    <a:p>
                      <a:pPr>
                        <a:lnSpc>
                          <a:spcPct val="115000"/>
                        </a:lnSpc>
                      </a:pPr>
                      <a:endParaRPr lang="tr-TR" sz="1600" b="1">
                        <a:latin typeface="+mn-lt"/>
                      </a:endParaRPr>
                    </a:p>
                  </a:txBody>
                  <a:tcPr marL="36083" marR="36083" marT="0" marB="0" anchor="b">
                    <a:lnL>
                      <a:noFill/>
                    </a:lnL>
                    <a:lnR>
                      <a:noFill/>
                    </a:lnR>
                    <a:lnT>
                      <a:noFill/>
                    </a:lnT>
                    <a:lnB>
                      <a:noFill/>
                    </a:lnB>
                  </a:tcPr>
                </a:tc>
                <a:tc>
                  <a:txBody>
                    <a:bodyPr/>
                    <a:lstStyle/>
                    <a:p>
                      <a:pPr marL="0" marR="0" algn="ctr">
                        <a:lnSpc>
                          <a:spcPct val="115000"/>
                        </a:lnSpc>
                        <a:spcBef>
                          <a:spcPts val="0"/>
                        </a:spcBef>
                        <a:spcAft>
                          <a:spcPts val="0"/>
                        </a:spcAft>
                      </a:pPr>
                      <a:r>
                        <a:rPr lang="tr-TR" sz="1600" b="1" dirty="0">
                          <a:latin typeface="+mn-lt"/>
                          <a:ea typeface="Times New Roman"/>
                          <a:cs typeface="Arial TUR"/>
                        </a:rPr>
                        <a:t>10 yıl</a:t>
                      </a:r>
                      <a:endParaRPr lang="tr-TR" sz="1600" b="1" dirty="0">
                        <a:latin typeface="+mn-lt"/>
                        <a:ea typeface="Calibri"/>
                        <a:cs typeface="Times New Roman"/>
                      </a:endParaRPr>
                    </a:p>
                  </a:txBody>
                  <a:tcPr marL="36083" marR="36083" marT="0" marB="0" anchor="b">
                    <a:lnL>
                      <a:noFill/>
                    </a:lnL>
                    <a:lnR>
                      <a:noFill/>
                    </a:lnR>
                    <a:lnT>
                      <a:noFill/>
                    </a:lnT>
                    <a:lnB>
                      <a:noFill/>
                    </a:lnB>
                  </a:tcPr>
                </a:tc>
                <a:tc>
                  <a:txBody>
                    <a:bodyPr/>
                    <a:lstStyle/>
                    <a:p>
                      <a:pPr>
                        <a:lnSpc>
                          <a:spcPct val="115000"/>
                        </a:lnSpc>
                      </a:pPr>
                      <a:endParaRPr lang="tr-TR" sz="1600" b="1">
                        <a:latin typeface="+mn-lt"/>
                      </a:endParaRPr>
                    </a:p>
                  </a:txBody>
                  <a:tcPr marL="36083" marR="36083" marT="0" marB="0" anchor="b">
                    <a:lnL>
                      <a:noFill/>
                    </a:lnL>
                    <a:lnR>
                      <a:noFill/>
                    </a:lnR>
                    <a:lnT>
                      <a:noFill/>
                    </a:lnT>
                    <a:lnB>
                      <a:noFill/>
                    </a:lnB>
                  </a:tcPr>
                </a:tc>
                <a:tc gridSpan="2">
                  <a:txBody>
                    <a:bodyPr/>
                    <a:lstStyle/>
                    <a:p>
                      <a:pPr marL="0" marR="0">
                        <a:lnSpc>
                          <a:spcPct val="115000"/>
                        </a:lnSpc>
                        <a:spcBef>
                          <a:spcPts val="0"/>
                        </a:spcBef>
                        <a:spcAft>
                          <a:spcPts val="0"/>
                        </a:spcAft>
                      </a:pPr>
                      <a:r>
                        <a:rPr lang="tr-TR" sz="1600" b="1">
                          <a:latin typeface="+mn-lt"/>
                          <a:ea typeface="Times New Roman"/>
                          <a:cs typeface="Arial TUR"/>
                        </a:rPr>
                        <a:t>   ların delinmesi, çıkarılması,</a:t>
                      </a:r>
                      <a:endParaRPr lang="tr-TR" sz="1600" b="1">
                        <a:latin typeface="+mn-lt"/>
                        <a:ea typeface="Calibri"/>
                        <a:cs typeface="Times New Roman"/>
                      </a:endParaRPr>
                    </a:p>
                  </a:txBody>
                  <a:tcPr marL="36083" marR="36083" marT="0" marB="0" anchor="b">
                    <a:lnL>
                      <a:noFill/>
                    </a:lnL>
                    <a:lnR>
                      <a:noFill/>
                    </a:lnR>
                    <a:lnT>
                      <a:noFill/>
                    </a:lnT>
                    <a:lnB>
                      <a:noFill/>
                    </a:lnB>
                  </a:tcPr>
                </a:tc>
                <a:tc hMerge="1">
                  <a:txBody>
                    <a:bodyPr/>
                    <a:lstStyle/>
                    <a:p>
                      <a:pPr marL="0" marR="0">
                        <a:lnSpc>
                          <a:spcPct val="115000"/>
                        </a:lnSpc>
                        <a:spcBef>
                          <a:spcPts val="0"/>
                        </a:spcBef>
                        <a:spcAft>
                          <a:spcPts val="0"/>
                        </a:spcAft>
                      </a:pPr>
                      <a:endParaRPr lang="tr-TR" sz="1000">
                        <a:latin typeface="Calibri"/>
                        <a:ea typeface="Calibri"/>
                        <a:cs typeface="Times New Roman"/>
                      </a:endParaRPr>
                    </a:p>
                  </a:txBody>
                  <a:tcPr marL="0" marR="0" marT="0" marB="0" anchor="ctr">
                    <a:lnL>
                      <a:noFill/>
                    </a:lnL>
                    <a:lnR>
                      <a:noFill/>
                    </a:lnR>
                    <a:lnT>
                      <a:noFill/>
                    </a:lnT>
                    <a:lnB>
                      <a:noFill/>
                    </a:lnB>
                  </a:tcPr>
                </a:tc>
                <a:tc>
                  <a:txBody>
                    <a:bodyPr/>
                    <a:lstStyle/>
                    <a:p>
                      <a:pPr marL="0" marR="0">
                        <a:lnSpc>
                          <a:spcPct val="115000"/>
                        </a:lnSpc>
                        <a:spcBef>
                          <a:spcPts val="0"/>
                        </a:spcBef>
                        <a:spcAft>
                          <a:spcPts val="0"/>
                        </a:spcAft>
                      </a:pPr>
                      <a:r>
                        <a:rPr lang="tr-TR" sz="1000">
                          <a:latin typeface="Calibri"/>
                          <a:ea typeface="Calibri"/>
                          <a:cs typeface="Times New Roman"/>
                        </a:rPr>
                        <a:t> </a:t>
                      </a:r>
                    </a:p>
                  </a:txBody>
                  <a:tcPr marL="0" marR="0" marT="0" marB="0" anchor="ctr">
                    <a:lnL>
                      <a:noFill/>
                    </a:lnL>
                    <a:lnR>
                      <a:noFill/>
                    </a:lnR>
                    <a:lnT>
                      <a:noFill/>
                    </a:lnT>
                    <a:lnB>
                      <a:noFill/>
                    </a:lnB>
                  </a:tcPr>
                </a:tc>
              </a:tr>
              <a:tr h="310886">
                <a:tc>
                  <a:txBody>
                    <a:bodyPr/>
                    <a:lstStyle/>
                    <a:p>
                      <a:pPr marL="0" marR="0">
                        <a:lnSpc>
                          <a:spcPct val="115000"/>
                        </a:lnSpc>
                        <a:spcBef>
                          <a:spcPts val="0"/>
                        </a:spcBef>
                        <a:spcAft>
                          <a:spcPts val="0"/>
                        </a:spcAft>
                      </a:pPr>
                      <a:r>
                        <a:rPr lang="tr-TR" sz="1600" b="1" dirty="0">
                          <a:latin typeface="+mn-lt"/>
                          <a:ea typeface="Times New Roman"/>
                          <a:cs typeface="Arial TUR"/>
                        </a:rPr>
                        <a:t> - Sağ kalp yetmezliği, kronik </a:t>
                      </a:r>
                      <a:endParaRPr lang="tr-TR" sz="1600" b="1" dirty="0">
                        <a:latin typeface="+mn-lt"/>
                        <a:ea typeface="Calibri"/>
                        <a:cs typeface="Times New Roman"/>
                      </a:endParaRPr>
                    </a:p>
                  </a:txBody>
                  <a:tcPr marL="36083" marR="36083" marT="0" marB="0" anchor="b">
                    <a:lnL>
                      <a:noFill/>
                    </a:lnL>
                    <a:lnR>
                      <a:noFill/>
                    </a:lnR>
                    <a:lnT>
                      <a:noFill/>
                    </a:lnT>
                    <a:lnB>
                      <a:noFill/>
                    </a:lnB>
                  </a:tcPr>
                </a:tc>
                <a:tc>
                  <a:txBody>
                    <a:bodyPr/>
                    <a:lstStyle/>
                    <a:p>
                      <a:pPr>
                        <a:lnSpc>
                          <a:spcPct val="115000"/>
                        </a:lnSpc>
                      </a:pPr>
                      <a:endParaRPr lang="tr-TR" sz="1600" b="1">
                        <a:latin typeface="+mn-lt"/>
                      </a:endParaRPr>
                    </a:p>
                  </a:txBody>
                  <a:tcPr marL="36083" marR="36083" marT="0" marB="0" anchor="b">
                    <a:lnL>
                      <a:noFill/>
                    </a:lnL>
                    <a:lnR>
                      <a:noFill/>
                    </a:lnR>
                    <a:lnT>
                      <a:noFill/>
                    </a:lnT>
                    <a:lnB>
                      <a:noFill/>
                    </a:lnB>
                  </a:tcPr>
                </a:tc>
                <a:tc>
                  <a:txBody>
                    <a:bodyPr/>
                    <a:lstStyle/>
                    <a:p>
                      <a:pPr>
                        <a:lnSpc>
                          <a:spcPct val="115000"/>
                        </a:lnSpc>
                      </a:pPr>
                      <a:endParaRPr lang="tr-TR" sz="1600" b="1">
                        <a:latin typeface="+mn-lt"/>
                      </a:endParaRPr>
                    </a:p>
                  </a:txBody>
                  <a:tcPr marL="36083" marR="36083" marT="0" marB="0" anchor="b">
                    <a:lnL>
                      <a:noFill/>
                    </a:lnL>
                    <a:lnR>
                      <a:noFill/>
                    </a:lnR>
                    <a:lnT>
                      <a:noFill/>
                    </a:lnT>
                    <a:lnB>
                      <a:noFill/>
                    </a:lnB>
                  </a:tcPr>
                </a:tc>
                <a:tc>
                  <a:txBody>
                    <a:bodyPr/>
                    <a:lstStyle/>
                    <a:p>
                      <a:pPr>
                        <a:lnSpc>
                          <a:spcPct val="115000"/>
                        </a:lnSpc>
                      </a:pPr>
                      <a:endParaRPr lang="tr-TR" sz="1600" b="1">
                        <a:latin typeface="+mn-lt"/>
                      </a:endParaRPr>
                    </a:p>
                  </a:txBody>
                  <a:tcPr marL="36083" marR="36083" marT="0" marB="0" anchor="b">
                    <a:lnL>
                      <a:noFill/>
                    </a:lnL>
                    <a:lnR>
                      <a:noFill/>
                    </a:lnR>
                    <a:lnT>
                      <a:noFill/>
                    </a:lnT>
                    <a:lnB>
                      <a:noFill/>
                    </a:lnB>
                  </a:tcPr>
                </a:tc>
                <a:tc gridSpan="2">
                  <a:txBody>
                    <a:bodyPr/>
                    <a:lstStyle/>
                    <a:p>
                      <a:pPr marL="0" marR="0">
                        <a:lnSpc>
                          <a:spcPct val="115000"/>
                        </a:lnSpc>
                        <a:spcBef>
                          <a:spcPts val="0"/>
                        </a:spcBef>
                        <a:spcAft>
                          <a:spcPts val="0"/>
                        </a:spcAft>
                      </a:pPr>
                      <a:r>
                        <a:rPr lang="tr-TR" sz="1600" b="1">
                          <a:latin typeface="+mn-lt"/>
                          <a:ea typeface="Times New Roman"/>
                          <a:cs typeface="Arial TUR"/>
                        </a:rPr>
                        <a:t>   taşınması,</a:t>
                      </a:r>
                      <a:endParaRPr lang="tr-TR" sz="1600" b="1">
                        <a:latin typeface="+mn-lt"/>
                        <a:ea typeface="Calibri"/>
                        <a:cs typeface="Times New Roman"/>
                      </a:endParaRPr>
                    </a:p>
                  </a:txBody>
                  <a:tcPr marL="36083" marR="36083" marT="0" marB="0" anchor="b">
                    <a:lnL>
                      <a:noFill/>
                    </a:lnL>
                    <a:lnR>
                      <a:noFill/>
                    </a:lnR>
                    <a:lnT>
                      <a:noFill/>
                    </a:lnT>
                    <a:lnB>
                      <a:noFill/>
                    </a:lnB>
                  </a:tcPr>
                </a:tc>
                <a:tc hMerge="1">
                  <a:txBody>
                    <a:bodyPr/>
                    <a:lstStyle/>
                    <a:p>
                      <a:pPr marL="0" marR="0">
                        <a:lnSpc>
                          <a:spcPct val="115000"/>
                        </a:lnSpc>
                        <a:spcBef>
                          <a:spcPts val="0"/>
                        </a:spcBef>
                        <a:spcAft>
                          <a:spcPts val="0"/>
                        </a:spcAft>
                      </a:pPr>
                      <a:endParaRPr lang="tr-TR" sz="1000">
                        <a:latin typeface="Calibri"/>
                        <a:ea typeface="Calibri"/>
                        <a:cs typeface="Times New Roman"/>
                      </a:endParaRPr>
                    </a:p>
                  </a:txBody>
                  <a:tcPr marL="0" marR="0" marT="0" marB="0" anchor="ctr">
                    <a:lnL>
                      <a:noFill/>
                    </a:lnL>
                    <a:lnR>
                      <a:noFill/>
                    </a:lnR>
                    <a:lnT>
                      <a:noFill/>
                    </a:lnT>
                    <a:lnB>
                      <a:noFill/>
                    </a:lnB>
                  </a:tcPr>
                </a:tc>
                <a:tc>
                  <a:txBody>
                    <a:bodyPr/>
                    <a:lstStyle/>
                    <a:p>
                      <a:pPr marL="0" marR="0">
                        <a:lnSpc>
                          <a:spcPct val="115000"/>
                        </a:lnSpc>
                        <a:spcBef>
                          <a:spcPts val="0"/>
                        </a:spcBef>
                        <a:spcAft>
                          <a:spcPts val="0"/>
                        </a:spcAft>
                      </a:pPr>
                      <a:r>
                        <a:rPr lang="tr-TR" sz="1000">
                          <a:latin typeface="Calibri"/>
                          <a:ea typeface="Calibri"/>
                          <a:cs typeface="Times New Roman"/>
                        </a:rPr>
                        <a:t> </a:t>
                      </a:r>
                    </a:p>
                  </a:txBody>
                  <a:tcPr marL="0" marR="0" marT="0" marB="0" anchor="ctr">
                    <a:lnL>
                      <a:noFill/>
                    </a:lnL>
                    <a:lnR>
                      <a:noFill/>
                    </a:lnR>
                    <a:lnT>
                      <a:noFill/>
                    </a:lnT>
                    <a:lnB>
                      <a:noFill/>
                    </a:lnB>
                  </a:tcPr>
                </a:tc>
              </a:tr>
              <a:tr h="310886">
                <a:tc>
                  <a:txBody>
                    <a:bodyPr/>
                    <a:lstStyle/>
                    <a:p>
                      <a:pPr marL="0" marR="0">
                        <a:lnSpc>
                          <a:spcPct val="115000"/>
                        </a:lnSpc>
                        <a:spcBef>
                          <a:spcPts val="0"/>
                        </a:spcBef>
                        <a:spcAft>
                          <a:spcPts val="0"/>
                        </a:spcAft>
                      </a:pPr>
                      <a:r>
                        <a:rPr lang="tr-TR" sz="1600" b="1" dirty="0">
                          <a:latin typeface="+mn-lt"/>
                          <a:ea typeface="Times New Roman"/>
                          <a:cs typeface="Arial TUR"/>
                        </a:rPr>
                        <a:t>   kor </a:t>
                      </a:r>
                      <a:r>
                        <a:rPr lang="tr-TR" sz="1600" b="1" dirty="0" err="1">
                          <a:latin typeface="+mn-lt"/>
                          <a:ea typeface="Times New Roman"/>
                          <a:cs typeface="Arial TUR"/>
                        </a:rPr>
                        <a:t>pulmonale</a:t>
                      </a:r>
                      <a:r>
                        <a:rPr lang="tr-TR" sz="1600" b="1" dirty="0">
                          <a:latin typeface="+mn-lt"/>
                          <a:ea typeface="Times New Roman"/>
                          <a:cs typeface="Arial TUR"/>
                        </a:rPr>
                        <a:t>,</a:t>
                      </a:r>
                      <a:endParaRPr lang="tr-TR" sz="1600" b="1" dirty="0">
                        <a:latin typeface="+mn-lt"/>
                        <a:ea typeface="Calibri"/>
                        <a:cs typeface="Times New Roman"/>
                      </a:endParaRPr>
                    </a:p>
                  </a:txBody>
                  <a:tcPr marL="36083" marR="36083" marT="0" marB="0" anchor="b">
                    <a:lnL>
                      <a:noFill/>
                    </a:lnL>
                    <a:lnR>
                      <a:noFill/>
                    </a:lnR>
                    <a:lnT>
                      <a:noFill/>
                    </a:lnT>
                    <a:lnB>
                      <a:noFill/>
                    </a:lnB>
                  </a:tcPr>
                </a:tc>
                <a:tc>
                  <a:txBody>
                    <a:bodyPr/>
                    <a:lstStyle/>
                    <a:p>
                      <a:pPr>
                        <a:lnSpc>
                          <a:spcPct val="115000"/>
                        </a:lnSpc>
                      </a:pPr>
                      <a:endParaRPr lang="tr-TR" sz="1600" b="1">
                        <a:latin typeface="+mn-lt"/>
                      </a:endParaRPr>
                    </a:p>
                  </a:txBody>
                  <a:tcPr marL="36083" marR="36083" marT="0" marB="0" anchor="b">
                    <a:lnL>
                      <a:noFill/>
                    </a:lnL>
                    <a:lnR>
                      <a:noFill/>
                    </a:lnR>
                    <a:lnT>
                      <a:noFill/>
                    </a:lnT>
                    <a:lnB>
                      <a:noFill/>
                    </a:lnB>
                  </a:tcPr>
                </a:tc>
                <a:tc>
                  <a:txBody>
                    <a:bodyPr/>
                    <a:lstStyle/>
                    <a:p>
                      <a:pPr>
                        <a:lnSpc>
                          <a:spcPct val="115000"/>
                        </a:lnSpc>
                      </a:pPr>
                      <a:endParaRPr lang="tr-TR" sz="1600" b="1" dirty="0">
                        <a:latin typeface="+mn-lt"/>
                      </a:endParaRPr>
                    </a:p>
                  </a:txBody>
                  <a:tcPr marL="36083" marR="36083" marT="0" marB="0" anchor="b">
                    <a:lnL>
                      <a:noFill/>
                    </a:lnL>
                    <a:lnR>
                      <a:noFill/>
                    </a:lnR>
                    <a:lnT>
                      <a:noFill/>
                    </a:lnT>
                    <a:lnB>
                      <a:noFill/>
                    </a:lnB>
                  </a:tcPr>
                </a:tc>
                <a:tc>
                  <a:txBody>
                    <a:bodyPr/>
                    <a:lstStyle/>
                    <a:p>
                      <a:pPr>
                        <a:lnSpc>
                          <a:spcPct val="115000"/>
                        </a:lnSpc>
                      </a:pPr>
                      <a:endParaRPr lang="tr-TR" sz="1600" b="1">
                        <a:latin typeface="+mn-lt"/>
                      </a:endParaRPr>
                    </a:p>
                  </a:txBody>
                  <a:tcPr marL="36083" marR="36083" marT="0" marB="0" anchor="b">
                    <a:lnL>
                      <a:noFill/>
                    </a:lnL>
                    <a:lnR>
                      <a:noFill/>
                    </a:lnR>
                    <a:lnT>
                      <a:noFill/>
                    </a:lnT>
                    <a:lnB>
                      <a:noFill/>
                    </a:lnB>
                  </a:tcPr>
                </a:tc>
                <a:tc gridSpan="2">
                  <a:txBody>
                    <a:bodyPr/>
                    <a:lstStyle/>
                    <a:p>
                      <a:pPr marL="0" marR="0">
                        <a:lnSpc>
                          <a:spcPct val="115000"/>
                        </a:lnSpc>
                        <a:spcBef>
                          <a:spcPts val="0"/>
                        </a:spcBef>
                        <a:spcAft>
                          <a:spcPts val="0"/>
                        </a:spcAft>
                      </a:pPr>
                      <a:r>
                        <a:rPr lang="tr-TR" sz="1600" b="1" dirty="0">
                          <a:latin typeface="+mn-lt"/>
                          <a:ea typeface="Times New Roman"/>
                          <a:cs typeface="Arial TUR"/>
                        </a:rPr>
                        <a:t> - Silisli maden cevherleri ve</a:t>
                      </a:r>
                      <a:endParaRPr lang="tr-TR" sz="1600" b="1" dirty="0">
                        <a:latin typeface="+mn-lt"/>
                        <a:ea typeface="Calibri"/>
                        <a:cs typeface="Times New Roman"/>
                      </a:endParaRPr>
                    </a:p>
                  </a:txBody>
                  <a:tcPr marL="36083" marR="36083" marT="0" marB="0" anchor="b">
                    <a:lnL>
                      <a:noFill/>
                    </a:lnL>
                    <a:lnR>
                      <a:noFill/>
                    </a:lnR>
                    <a:lnT>
                      <a:noFill/>
                    </a:lnT>
                    <a:lnB>
                      <a:noFill/>
                    </a:lnB>
                  </a:tcPr>
                </a:tc>
                <a:tc hMerge="1">
                  <a:txBody>
                    <a:bodyPr/>
                    <a:lstStyle/>
                    <a:p>
                      <a:pPr marL="0" marR="0">
                        <a:lnSpc>
                          <a:spcPct val="115000"/>
                        </a:lnSpc>
                        <a:spcBef>
                          <a:spcPts val="0"/>
                        </a:spcBef>
                        <a:spcAft>
                          <a:spcPts val="0"/>
                        </a:spcAft>
                      </a:pPr>
                      <a:endParaRPr lang="tr-TR" sz="1000">
                        <a:latin typeface="Calibri"/>
                        <a:ea typeface="Calibri"/>
                        <a:cs typeface="Times New Roman"/>
                      </a:endParaRPr>
                    </a:p>
                  </a:txBody>
                  <a:tcPr marL="0" marR="0" marT="0" marB="0" anchor="ctr">
                    <a:lnL>
                      <a:noFill/>
                    </a:lnL>
                    <a:lnR>
                      <a:noFill/>
                    </a:lnR>
                    <a:lnT>
                      <a:noFill/>
                    </a:lnT>
                    <a:lnB>
                      <a:noFill/>
                    </a:lnB>
                  </a:tcPr>
                </a:tc>
                <a:tc>
                  <a:txBody>
                    <a:bodyPr/>
                    <a:lstStyle/>
                    <a:p>
                      <a:pPr marL="0" marR="0">
                        <a:lnSpc>
                          <a:spcPct val="115000"/>
                        </a:lnSpc>
                        <a:spcBef>
                          <a:spcPts val="0"/>
                        </a:spcBef>
                        <a:spcAft>
                          <a:spcPts val="0"/>
                        </a:spcAft>
                      </a:pPr>
                      <a:r>
                        <a:rPr lang="tr-TR" sz="1000">
                          <a:latin typeface="Calibri"/>
                          <a:ea typeface="Calibri"/>
                          <a:cs typeface="Times New Roman"/>
                        </a:rPr>
                        <a:t> </a:t>
                      </a:r>
                    </a:p>
                  </a:txBody>
                  <a:tcPr marL="0" marR="0" marT="0" marB="0" anchor="ctr">
                    <a:lnL>
                      <a:noFill/>
                    </a:lnL>
                    <a:lnR>
                      <a:noFill/>
                    </a:lnR>
                    <a:lnT>
                      <a:noFill/>
                    </a:lnT>
                    <a:lnB>
                      <a:noFill/>
                    </a:lnB>
                  </a:tcPr>
                </a:tc>
              </a:tr>
              <a:tr h="310886">
                <a:tc>
                  <a:txBody>
                    <a:bodyPr/>
                    <a:lstStyle/>
                    <a:p>
                      <a:pPr marL="0" marR="0">
                        <a:lnSpc>
                          <a:spcPct val="115000"/>
                        </a:lnSpc>
                        <a:spcBef>
                          <a:spcPts val="0"/>
                        </a:spcBef>
                        <a:spcAft>
                          <a:spcPts val="0"/>
                        </a:spcAft>
                      </a:pPr>
                      <a:r>
                        <a:rPr lang="tr-TR" sz="1600" b="1" dirty="0">
                          <a:latin typeface="+mn-lt"/>
                          <a:ea typeface="Times New Roman"/>
                          <a:cs typeface="Arial TUR"/>
                        </a:rPr>
                        <a:t> - Akciğerlerde </a:t>
                      </a:r>
                      <a:r>
                        <a:rPr lang="tr-TR" sz="1600" b="1" dirty="0" err="1">
                          <a:latin typeface="+mn-lt"/>
                          <a:ea typeface="Times New Roman"/>
                          <a:cs typeface="Arial TUR"/>
                        </a:rPr>
                        <a:t>infiltrasyon</a:t>
                      </a:r>
                      <a:r>
                        <a:rPr lang="tr-TR" sz="1600" b="1" dirty="0">
                          <a:latin typeface="+mn-lt"/>
                          <a:ea typeface="Times New Roman"/>
                          <a:cs typeface="Arial TUR"/>
                        </a:rPr>
                        <a:t>,</a:t>
                      </a:r>
                      <a:endParaRPr lang="tr-TR" sz="1600" b="1" dirty="0">
                        <a:latin typeface="+mn-lt"/>
                        <a:ea typeface="Calibri"/>
                        <a:cs typeface="Times New Roman"/>
                      </a:endParaRPr>
                    </a:p>
                  </a:txBody>
                  <a:tcPr marL="36083" marR="36083" marT="0" marB="0" anchor="b">
                    <a:lnL>
                      <a:noFill/>
                    </a:lnL>
                    <a:lnR>
                      <a:noFill/>
                    </a:lnR>
                    <a:lnT>
                      <a:noFill/>
                    </a:lnT>
                    <a:lnB>
                      <a:noFill/>
                    </a:lnB>
                  </a:tcPr>
                </a:tc>
                <a:tc>
                  <a:txBody>
                    <a:bodyPr/>
                    <a:lstStyle/>
                    <a:p>
                      <a:pPr>
                        <a:lnSpc>
                          <a:spcPct val="115000"/>
                        </a:lnSpc>
                      </a:pPr>
                      <a:endParaRPr lang="tr-TR" sz="1600" b="1">
                        <a:latin typeface="+mn-lt"/>
                      </a:endParaRPr>
                    </a:p>
                  </a:txBody>
                  <a:tcPr marL="36083" marR="36083" marT="0" marB="0" anchor="b">
                    <a:lnL>
                      <a:noFill/>
                    </a:lnL>
                    <a:lnR>
                      <a:noFill/>
                    </a:lnR>
                    <a:lnT>
                      <a:noFill/>
                    </a:lnT>
                    <a:lnB>
                      <a:noFill/>
                    </a:lnB>
                  </a:tcPr>
                </a:tc>
                <a:tc>
                  <a:txBody>
                    <a:bodyPr/>
                    <a:lstStyle/>
                    <a:p>
                      <a:pPr>
                        <a:lnSpc>
                          <a:spcPct val="115000"/>
                        </a:lnSpc>
                      </a:pPr>
                      <a:endParaRPr lang="tr-TR" sz="1600" b="1" dirty="0">
                        <a:latin typeface="+mn-lt"/>
                      </a:endParaRPr>
                    </a:p>
                  </a:txBody>
                  <a:tcPr marL="36083" marR="36083" marT="0" marB="0" anchor="b">
                    <a:lnL>
                      <a:noFill/>
                    </a:lnL>
                    <a:lnR>
                      <a:noFill/>
                    </a:lnR>
                    <a:lnT>
                      <a:noFill/>
                    </a:lnT>
                    <a:lnB>
                      <a:noFill/>
                    </a:lnB>
                  </a:tcPr>
                </a:tc>
                <a:tc>
                  <a:txBody>
                    <a:bodyPr/>
                    <a:lstStyle/>
                    <a:p>
                      <a:pPr>
                        <a:lnSpc>
                          <a:spcPct val="115000"/>
                        </a:lnSpc>
                      </a:pPr>
                      <a:endParaRPr lang="tr-TR" sz="1600" b="1">
                        <a:latin typeface="+mn-lt"/>
                      </a:endParaRPr>
                    </a:p>
                  </a:txBody>
                  <a:tcPr marL="36083" marR="36083" marT="0" marB="0" anchor="b">
                    <a:lnL>
                      <a:noFill/>
                    </a:lnL>
                    <a:lnR>
                      <a:noFill/>
                    </a:lnR>
                    <a:lnT>
                      <a:noFill/>
                    </a:lnT>
                    <a:lnB>
                      <a:noFill/>
                    </a:lnB>
                  </a:tcPr>
                </a:tc>
                <a:tc gridSpan="2">
                  <a:txBody>
                    <a:bodyPr/>
                    <a:lstStyle/>
                    <a:p>
                      <a:pPr marL="0" marR="0">
                        <a:lnSpc>
                          <a:spcPct val="115000"/>
                        </a:lnSpc>
                        <a:spcBef>
                          <a:spcPts val="0"/>
                        </a:spcBef>
                        <a:spcAft>
                          <a:spcPts val="0"/>
                        </a:spcAft>
                      </a:pPr>
                      <a:r>
                        <a:rPr lang="tr-TR" sz="1600" b="1">
                          <a:latin typeface="+mn-lt"/>
                          <a:ea typeface="Times New Roman"/>
                          <a:cs typeface="Arial TUR"/>
                        </a:rPr>
                        <a:t>   taşların parçalanması, öğü-</a:t>
                      </a:r>
                      <a:endParaRPr lang="tr-TR" sz="1600" b="1">
                        <a:latin typeface="+mn-lt"/>
                        <a:ea typeface="Calibri"/>
                        <a:cs typeface="Times New Roman"/>
                      </a:endParaRPr>
                    </a:p>
                  </a:txBody>
                  <a:tcPr marL="36083" marR="36083" marT="0" marB="0" anchor="b">
                    <a:lnL>
                      <a:noFill/>
                    </a:lnL>
                    <a:lnR>
                      <a:noFill/>
                    </a:lnR>
                    <a:lnT>
                      <a:noFill/>
                    </a:lnT>
                    <a:lnB>
                      <a:noFill/>
                    </a:lnB>
                  </a:tcPr>
                </a:tc>
                <a:tc hMerge="1">
                  <a:txBody>
                    <a:bodyPr/>
                    <a:lstStyle/>
                    <a:p>
                      <a:pPr marL="0" marR="0">
                        <a:lnSpc>
                          <a:spcPct val="115000"/>
                        </a:lnSpc>
                        <a:spcBef>
                          <a:spcPts val="0"/>
                        </a:spcBef>
                        <a:spcAft>
                          <a:spcPts val="0"/>
                        </a:spcAft>
                      </a:pPr>
                      <a:endParaRPr lang="tr-TR" sz="1000">
                        <a:latin typeface="Calibri"/>
                        <a:ea typeface="Calibri"/>
                        <a:cs typeface="Times New Roman"/>
                      </a:endParaRPr>
                    </a:p>
                  </a:txBody>
                  <a:tcPr marL="0" marR="0" marT="0" marB="0" anchor="ctr">
                    <a:lnL>
                      <a:noFill/>
                    </a:lnL>
                    <a:lnR>
                      <a:noFill/>
                    </a:lnR>
                    <a:lnT>
                      <a:noFill/>
                    </a:lnT>
                    <a:lnB>
                      <a:noFill/>
                    </a:lnB>
                  </a:tcPr>
                </a:tc>
                <a:tc>
                  <a:txBody>
                    <a:bodyPr/>
                    <a:lstStyle/>
                    <a:p>
                      <a:pPr marL="0" marR="0">
                        <a:lnSpc>
                          <a:spcPct val="115000"/>
                        </a:lnSpc>
                        <a:spcBef>
                          <a:spcPts val="0"/>
                        </a:spcBef>
                        <a:spcAft>
                          <a:spcPts val="0"/>
                        </a:spcAft>
                      </a:pPr>
                      <a:r>
                        <a:rPr lang="tr-TR" sz="1000">
                          <a:latin typeface="Calibri"/>
                          <a:ea typeface="Calibri"/>
                          <a:cs typeface="Times New Roman"/>
                        </a:rPr>
                        <a:t> </a:t>
                      </a:r>
                    </a:p>
                  </a:txBody>
                  <a:tcPr marL="0" marR="0" marT="0" marB="0" anchor="ctr">
                    <a:lnL>
                      <a:noFill/>
                    </a:lnL>
                    <a:lnR>
                      <a:noFill/>
                    </a:lnR>
                    <a:lnT>
                      <a:noFill/>
                    </a:lnT>
                    <a:lnB>
                      <a:noFill/>
                    </a:lnB>
                  </a:tcPr>
                </a:tc>
              </a:tr>
              <a:tr h="310886">
                <a:tc>
                  <a:txBody>
                    <a:bodyPr/>
                    <a:lstStyle/>
                    <a:p>
                      <a:pPr marL="0" marR="0">
                        <a:lnSpc>
                          <a:spcPct val="115000"/>
                        </a:lnSpc>
                        <a:spcBef>
                          <a:spcPts val="0"/>
                        </a:spcBef>
                        <a:spcAft>
                          <a:spcPts val="0"/>
                        </a:spcAft>
                      </a:pPr>
                      <a:r>
                        <a:rPr lang="tr-TR" sz="1600" b="1" dirty="0">
                          <a:latin typeface="+mn-lt"/>
                          <a:ea typeface="Times New Roman"/>
                          <a:cs typeface="Arial TUR"/>
                        </a:rPr>
                        <a:t>   </a:t>
                      </a:r>
                      <a:r>
                        <a:rPr lang="tr-TR" sz="1600" b="1" dirty="0" err="1">
                          <a:latin typeface="+mn-lt"/>
                          <a:ea typeface="Times New Roman"/>
                          <a:cs typeface="Arial TUR"/>
                        </a:rPr>
                        <a:t>fibrosis</a:t>
                      </a:r>
                      <a:r>
                        <a:rPr lang="tr-TR" sz="1600" b="1" dirty="0">
                          <a:latin typeface="+mn-lt"/>
                          <a:ea typeface="Times New Roman"/>
                          <a:cs typeface="Arial TUR"/>
                        </a:rPr>
                        <a:t>,</a:t>
                      </a:r>
                      <a:endParaRPr lang="tr-TR" sz="1600" b="1" dirty="0">
                        <a:latin typeface="+mn-lt"/>
                        <a:ea typeface="Calibri"/>
                        <a:cs typeface="Times New Roman"/>
                      </a:endParaRPr>
                    </a:p>
                  </a:txBody>
                  <a:tcPr marL="36083" marR="36083" marT="0" marB="0" anchor="b">
                    <a:lnL>
                      <a:noFill/>
                    </a:lnL>
                    <a:lnR>
                      <a:noFill/>
                    </a:lnR>
                    <a:lnT>
                      <a:noFill/>
                    </a:lnT>
                    <a:lnB>
                      <a:noFill/>
                    </a:lnB>
                  </a:tcPr>
                </a:tc>
                <a:tc>
                  <a:txBody>
                    <a:bodyPr/>
                    <a:lstStyle/>
                    <a:p>
                      <a:pPr>
                        <a:lnSpc>
                          <a:spcPct val="115000"/>
                        </a:lnSpc>
                      </a:pPr>
                      <a:endParaRPr lang="tr-TR" sz="1600" b="1">
                        <a:latin typeface="+mn-lt"/>
                      </a:endParaRPr>
                    </a:p>
                  </a:txBody>
                  <a:tcPr marL="36083" marR="36083" marT="0" marB="0" anchor="b">
                    <a:lnL>
                      <a:noFill/>
                    </a:lnL>
                    <a:lnR>
                      <a:noFill/>
                    </a:lnR>
                    <a:lnT>
                      <a:noFill/>
                    </a:lnT>
                    <a:lnB>
                      <a:noFill/>
                    </a:lnB>
                  </a:tcPr>
                </a:tc>
                <a:tc>
                  <a:txBody>
                    <a:bodyPr/>
                    <a:lstStyle/>
                    <a:p>
                      <a:pPr>
                        <a:lnSpc>
                          <a:spcPct val="115000"/>
                        </a:lnSpc>
                      </a:pPr>
                      <a:endParaRPr lang="tr-TR" sz="1600" b="1">
                        <a:latin typeface="+mn-lt"/>
                      </a:endParaRPr>
                    </a:p>
                  </a:txBody>
                  <a:tcPr marL="36083" marR="36083" marT="0" marB="0" anchor="b">
                    <a:lnL>
                      <a:noFill/>
                    </a:lnL>
                    <a:lnR>
                      <a:noFill/>
                    </a:lnR>
                    <a:lnT>
                      <a:noFill/>
                    </a:lnT>
                    <a:lnB>
                      <a:noFill/>
                    </a:lnB>
                  </a:tcPr>
                </a:tc>
                <a:tc>
                  <a:txBody>
                    <a:bodyPr/>
                    <a:lstStyle/>
                    <a:p>
                      <a:pPr>
                        <a:lnSpc>
                          <a:spcPct val="115000"/>
                        </a:lnSpc>
                      </a:pPr>
                      <a:endParaRPr lang="tr-TR" sz="1600" b="1">
                        <a:latin typeface="+mn-lt"/>
                      </a:endParaRPr>
                    </a:p>
                  </a:txBody>
                  <a:tcPr marL="36083" marR="36083" marT="0" marB="0" anchor="b">
                    <a:lnL>
                      <a:noFill/>
                    </a:lnL>
                    <a:lnR>
                      <a:noFill/>
                    </a:lnR>
                    <a:lnT>
                      <a:noFill/>
                    </a:lnT>
                    <a:lnB>
                      <a:noFill/>
                    </a:lnB>
                  </a:tcPr>
                </a:tc>
                <a:tc gridSpan="2">
                  <a:txBody>
                    <a:bodyPr/>
                    <a:lstStyle/>
                    <a:p>
                      <a:pPr marL="0" marR="0">
                        <a:lnSpc>
                          <a:spcPct val="115000"/>
                        </a:lnSpc>
                        <a:spcBef>
                          <a:spcPts val="0"/>
                        </a:spcBef>
                        <a:spcAft>
                          <a:spcPts val="0"/>
                        </a:spcAft>
                      </a:pPr>
                      <a:r>
                        <a:rPr lang="tr-TR" sz="1600" b="1">
                          <a:latin typeface="+mn-lt"/>
                          <a:ea typeface="Times New Roman"/>
                          <a:cs typeface="Arial TUR"/>
                        </a:rPr>
                        <a:t>   tülmesi, elenmesi ve her tür-</a:t>
                      </a:r>
                      <a:endParaRPr lang="tr-TR" sz="1600" b="1">
                        <a:latin typeface="+mn-lt"/>
                        <a:ea typeface="Calibri"/>
                        <a:cs typeface="Times New Roman"/>
                      </a:endParaRPr>
                    </a:p>
                  </a:txBody>
                  <a:tcPr marL="36083" marR="36083" marT="0" marB="0" anchor="b">
                    <a:lnL>
                      <a:noFill/>
                    </a:lnL>
                    <a:lnR>
                      <a:noFill/>
                    </a:lnR>
                    <a:lnT>
                      <a:noFill/>
                    </a:lnT>
                    <a:lnB>
                      <a:noFill/>
                    </a:lnB>
                  </a:tcPr>
                </a:tc>
                <a:tc hMerge="1">
                  <a:txBody>
                    <a:bodyPr/>
                    <a:lstStyle/>
                    <a:p>
                      <a:pPr marL="0" marR="0">
                        <a:lnSpc>
                          <a:spcPct val="115000"/>
                        </a:lnSpc>
                        <a:spcBef>
                          <a:spcPts val="0"/>
                        </a:spcBef>
                        <a:spcAft>
                          <a:spcPts val="0"/>
                        </a:spcAft>
                      </a:pPr>
                      <a:endParaRPr lang="tr-TR" sz="1000">
                        <a:latin typeface="Calibri"/>
                        <a:ea typeface="Calibri"/>
                        <a:cs typeface="Times New Roman"/>
                      </a:endParaRPr>
                    </a:p>
                  </a:txBody>
                  <a:tcPr marL="0" marR="0" marT="0" marB="0" anchor="ctr">
                    <a:lnL>
                      <a:noFill/>
                    </a:lnL>
                    <a:lnR>
                      <a:noFill/>
                    </a:lnR>
                    <a:lnT>
                      <a:noFill/>
                    </a:lnT>
                    <a:lnB>
                      <a:noFill/>
                    </a:lnB>
                  </a:tcPr>
                </a:tc>
                <a:tc>
                  <a:txBody>
                    <a:bodyPr/>
                    <a:lstStyle/>
                    <a:p>
                      <a:pPr marL="0" marR="0">
                        <a:lnSpc>
                          <a:spcPct val="115000"/>
                        </a:lnSpc>
                        <a:spcBef>
                          <a:spcPts val="0"/>
                        </a:spcBef>
                        <a:spcAft>
                          <a:spcPts val="0"/>
                        </a:spcAft>
                      </a:pPr>
                      <a:r>
                        <a:rPr lang="tr-TR" sz="1000">
                          <a:latin typeface="Calibri"/>
                          <a:ea typeface="Calibri"/>
                          <a:cs typeface="Times New Roman"/>
                        </a:rPr>
                        <a:t> </a:t>
                      </a:r>
                    </a:p>
                  </a:txBody>
                  <a:tcPr marL="0" marR="0" marT="0" marB="0" anchor="ctr">
                    <a:lnL>
                      <a:noFill/>
                    </a:lnL>
                    <a:lnR>
                      <a:noFill/>
                    </a:lnR>
                    <a:lnT>
                      <a:noFill/>
                    </a:lnT>
                    <a:lnB>
                      <a:noFill/>
                    </a:lnB>
                  </a:tcPr>
                </a:tc>
              </a:tr>
              <a:tr h="310886">
                <a:tc>
                  <a:txBody>
                    <a:bodyPr/>
                    <a:lstStyle/>
                    <a:p>
                      <a:pPr marL="0" marR="0">
                        <a:lnSpc>
                          <a:spcPct val="115000"/>
                        </a:lnSpc>
                        <a:spcBef>
                          <a:spcPts val="0"/>
                        </a:spcBef>
                        <a:spcAft>
                          <a:spcPts val="0"/>
                        </a:spcAft>
                      </a:pPr>
                      <a:r>
                        <a:rPr lang="tr-TR" sz="1600" b="1" dirty="0">
                          <a:latin typeface="+mn-lt"/>
                          <a:ea typeface="Times New Roman"/>
                          <a:cs typeface="Arial TUR"/>
                        </a:rPr>
                        <a:t> - Tüberküloz ile kombinasyon</a:t>
                      </a:r>
                      <a:endParaRPr lang="tr-TR" sz="1600" b="1" dirty="0">
                        <a:latin typeface="+mn-lt"/>
                        <a:ea typeface="Calibri"/>
                        <a:cs typeface="Times New Roman"/>
                      </a:endParaRPr>
                    </a:p>
                  </a:txBody>
                  <a:tcPr marL="36083" marR="36083" marT="0" marB="0" anchor="b">
                    <a:lnL>
                      <a:noFill/>
                    </a:lnL>
                    <a:lnR>
                      <a:noFill/>
                    </a:lnR>
                    <a:lnT>
                      <a:noFill/>
                    </a:lnT>
                    <a:lnB>
                      <a:noFill/>
                    </a:lnB>
                  </a:tcPr>
                </a:tc>
                <a:tc>
                  <a:txBody>
                    <a:bodyPr/>
                    <a:lstStyle/>
                    <a:p>
                      <a:pPr>
                        <a:lnSpc>
                          <a:spcPct val="115000"/>
                        </a:lnSpc>
                      </a:pPr>
                      <a:endParaRPr lang="tr-TR" sz="1600" b="1">
                        <a:latin typeface="+mn-lt"/>
                      </a:endParaRPr>
                    </a:p>
                  </a:txBody>
                  <a:tcPr marL="36083" marR="36083" marT="0" marB="0" anchor="b">
                    <a:lnL>
                      <a:noFill/>
                    </a:lnL>
                    <a:lnR>
                      <a:noFill/>
                    </a:lnR>
                    <a:lnT>
                      <a:noFill/>
                    </a:lnT>
                    <a:lnB>
                      <a:noFill/>
                    </a:lnB>
                  </a:tcPr>
                </a:tc>
                <a:tc>
                  <a:txBody>
                    <a:bodyPr/>
                    <a:lstStyle/>
                    <a:p>
                      <a:pPr>
                        <a:lnSpc>
                          <a:spcPct val="115000"/>
                        </a:lnSpc>
                      </a:pPr>
                      <a:endParaRPr lang="tr-TR" sz="1600" b="1">
                        <a:latin typeface="+mn-lt"/>
                      </a:endParaRPr>
                    </a:p>
                  </a:txBody>
                  <a:tcPr marL="36083" marR="36083" marT="0" marB="0" anchor="b">
                    <a:lnL>
                      <a:noFill/>
                    </a:lnL>
                    <a:lnR>
                      <a:noFill/>
                    </a:lnR>
                    <a:lnT>
                      <a:noFill/>
                    </a:lnT>
                    <a:lnB>
                      <a:noFill/>
                    </a:lnB>
                  </a:tcPr>
                </a:tc>
                <a:tc>
                  <a:txBody>
                    <a:bodyPr/>
                    <a:lstStyle/>
                    <a:p>
                      <a:pPr>
                        <a:lnSpc>
                          <a:spcPct val="115000"/>
                        </a:lnSpc>
                      </a:pPr>
                      <a:endParaRPr lang="tr-TR" sz="1600" b="1">
                        <a:latin typeface="+mn-lt"/>
                      </a:endParaRPr>
                    </a:p>
                  </a:txBody>
                  <a:tcPr marL="36083" marR="36083" marT="0" marB="0" anchor="b">
                    <a:lnL>
                      <a:noFill/>
                    </a:lnL>
                    <a:lnR>
                      <a:noFill/>
                    </a:lnR>
                    <a:lnT>
                      <a:noFill/>
                    </a:lnT>
                    <a:lnB>
                      <a:noFill/>
                    </a:lnB>
                  </a:tcPr>
                </a:tc>
                <a:tc gridSpan="2">
                  <a:txBody>
                    <a:bodyPr/>
                    <a:lstStyle/>
                    <a:p>
                      <a:pPr marL="0" marR="0">
                        <a:lnSpc>
                          <a:spcPct val="115000"/>
                        </a:lnSpc>
                        <a:spcBef>
                          <a:spcPts val="0"/>
                        </a:spcBef>
                        <a:spcAft>
                          <a:spcPts val="0"/>
                        </a:spcAft>
                      </a:pPr>
                      <a:r>
                        <a:rPr lang="tr-TR" sz="1600" b="1">
                          <a:latin typeface="+mn-lt"/>
                          <a:ea typeface="Times New Roman"/>
                          <a:cs typeface="Arial TUR"/>
                        </a:rPr>
                        <a:t>   lü işlenmesi,</a:t>
                      </a:r>
                      <a:endParaRPr lang="tr-TR" sz="1600" b="1">
                        <a:latin typeface="+mn-lt"/>
                        <a:ea typeface="Calibri"/>
                        <a:cs typeface="Times New Roman"/>
                      </a:endParaRPr>
                    </a:p>
                  </a:txBody>
                  <a:tcPr marL="36083" marR="36083" marT="0" marB="0" anchor="b">
                    <a:lnL>
                      <a:noFill/>
                    </a:lnL>
                    <a:lnR>
                      <a:noFill/>
                    </a:lnR>
                    <a:lnT>
                      <a:noFill/>
                    </a:lnT>
                    <a:lnB>
                      <a:noFill/>
                    </a:lnB>
                  </a:tcPr>
                </a:tc>
                <a:tc hMerge="1">
                  <a:txBody>
                    <a:bodyPr/>
                    <a:lstStyle/>
                    <a:p>
                      <a:pPr marL="0" marR="0">
                        <a:lnSpc>
                          <a:spcPct val="115000"/>
                        </a:lnSpc>
                        <a:spcBef>
                          <a:spcPts val="0"/>
                        </a:spcBef>
                        <a:spcAft>
                          <a:spcPts val="0"/>
                        </a:spcAft>
                      </a:pPr>
                      <a:endParaRPr lang="tr-TR" sz="1000">
                        <a:latin typeface="Calibri"/>
                        <a:ea typeface="Calibri"/>
                        <a:cs typeface="Times New Roman"/>
                      </a:endParaRPr>
                    </a:p>
                  </a:txBody>
                  <a:tcPr marL="0" marR="0" marT="0" marB="0" anchor="ctr">
                    <a:lnL>
                      <a:noFill/>
                    </a:lnL>
                    <a:lnR>
                      <a:noFill/>
                    </a:lnR>
                    <a:lnT>
                      <a:noFill/>
                    </a:lnT>
                    <a:lnB>
                      <a:noFill/>
                    </a:lnB>
                  </a:tcPr>
                </a:tc>
                <a:tc>
                  <a:txBody>
                    <a:bodyPr/>
                    <a:lstStyle/>
                    <a:p>
                      <a:pPr marL="0" marR="0">
                        <a:lnSpc>
                          <a:spcPct val="115000"/>
                        </a:lnSpc>
                        <a:spcBef>
                          <a:spcPts val="0"/>
                        </a:spcBef>
                        <a:spcAft>
                          <a:spcPts val="0"/>
                        </a:spcAft>
                      </a:pPr>
                      <a:r>
                        <a:rPr lang="tr-TR" sz="1000">
                          <a:latin typeface="Calibri"/>
                          <a:ea typeface="Calibri"/>
                          <a:cs typeface="Times New Roman"/>
                        </a:rPr>
                        <a:t> </a:t>
                      </a:r>
                    </a:p>
                  </a:txBody>
                  <a:tcPr marL="0" marR="0" marT="0" marB="0" anchor="ctr">
                    <a:lnL>
                      <a:noFill/>
                    </a:lnL>
                    <a:lnR>
                      <a:noFill/>
                    </a:lnR>
                    <a:lnT>
                      <a:noFill/>
                    </a:lnT>
                    <a:lnB>
                      <a:noFill/>
                    </a:lnB>
                  </a:tcPr>
                </a:tc>
              </a:tr>
              <a:tr h="310886">
                <a:tc>
                  <a:txBody>
                    <a:bodyPr/>
                    <a:lstStyle/>
                    <a:p>
                      <a:pPr>
                        <a:lnSpc>
                          <a:spcPct val="115000"/>
                        </a:lnSpc>
                      </a:pPr>
                      <a:endParaRPr lang="tr-TR" sz="1600" b="1" dirty="0">
                        <a:latin typeface="+mn-lt"/>
                      </a:endParaRPr>
                    </a:p>
                  </a:txBody>
                  <a:tcPr marL="36083" marR="36083" marT="0" marB="0" anchor="b">
                    <a:lnL>
                      <a:noFill/>
                    </a:lnL>
                    <a:lnR>
                      <a:noFill/>
                    </a:lnR>
                    <a:lnT>
                      <a:noFill/>
                    </a:lnT>
                    <a:lnB>
                      <a:noFill/>
                    </a:lnB>
                  </a:tcPr>
                </a:tc>
                <a:tc>
                  <a:txBody>
                    <a:bodyPr/>
                    <a:lstStyle/>
                    <a:p>
                      <a:pPr>
                        <a:lnSpc>
                          <a:spcPct val="115000"/>
                        </a:lnSpc>
                      </a:pPr>
                      <a:endParaRPr lang="tr-TR" sz="1600" b="1">
                        <a:latin typeface="+mn-lt"/>
                      </a:endParaRPr>
                    </a:p>
                  </a:txBody>
                  <a:tcPr marL="36083" marR="36083" marT="0" marB="0" anchor="b">
                    <a:lnL>
                      <a:noFill/>
                    </a:lnL>
                    <a:lnR>
                      <a:noFill/>
                    </a:lnR>
                    <a:lnT>
                      <a:noFill/>
                    </a:lnT>
                    <a:lnB>
                      <a:noFill/>
                    </a:lnB>
                  </a:tcPr>
                </a:tc>
                <a:tc>
                  <a:txBody>
                    <a:bodyPr/>
                    <a:lstStyle/>
                    <a:p>
                      <a:pPr>
                        <a:lnSpc>
                          <a:spcPct val="115000"/>
                        </a:lnSpc>
                      </a:pPr>
                      <a:endParaRPr lang="tr-TR" sz="1600" b="1">
                        <a:latin typeface="+mn-lt"/>
                      </a:endParaRPr>
                    </a:p>
                  </a:txBody>
                  <a:tcPr marL="36083" marR="36083" marT="0" marB="0" anchor="b">
                    <a:lnL>
                      <a:noFill/>
                    </a:lnL>
                    <a:lnR>
                      <a:noFill/>
                    </a:lnR>
                    <a:lnT>
                      <a:noFill/>
                    </a:lnT>
                    <a:lnB>
                      <a:noFill/>
                    </a:lnB>
                  </a:tcPr>
                </a:tc>
                <a:tc>
                  <a:txBody>
                    <a:bodyPr/>
                    <a:lstStyle/>
                    <a:p>
                      <a:pPr>
                        <a:lnSpc>
                          <a:spcPct val="115000"/>
                        </a:lnSpc>
                      </a:pPr>
                      <a:endParaRPr lang="tr-TR" sz="1600" b="1">
                        <a:latin typeface="+mn-lt"/>
                      </a:endParaRPr>
                    </a:p>
                  </a:txBody>
                  <a:tcPr marL="36083" marR="36083" marT="0" marB="0" anchor="b">
                    <a:lnL>
                      <a:noFill/>
                    </a:lnL>
                    <a:lnR>
                      <a:noFill/>
                    </a:lnR>
                    <a:lnT>
                      <a:noFill/>
                    </a:lnT>
                    <a:lnB>
                      <a:noFill/>
                    </a:lnB>
                  </a:tcPr>
                </a:tc>
                <a:tc gridSpan="2">
                  <a:txBody>
                    <a:bodyPr/>
                    <a:lstStyle/>
                    <a:p>
                      <a:pPr marL="0" marR="0">
                        <a:lnSpc>
                          <a:spcPct val="115000"/>
                        </a:lnSpc>
                        <a:spcBef>
                          <a:spcPts val="0"/>
                        </a:spcBef>
                        <a:spcAft>
                          <a:spcPts val="0"/>
                        </a:spcAft>
                      </a:pPr>
                      <a:r>
                        <a:rPr lang="tr-TR" sz="1600" b="1">
                          <a:latin typeface="+mn-lt"/>
                          <a:ea typeface="Times New Roman"/>
                          <a:cs typeface="Arial TUR"/>
                        </a:rPr>
                        <a:t> - Silisli taşların, ( şist ocak-</a:t>
                      </a:r>
                      <a:endParaRPr lang="tr-TR" sz="1600" b="1">
                        <a:latin typeface="+mn-lt"/>
                        <a:ea typeface="Calibri"/>
                        <a:cs typeface="Times New Roman"/>
                      </a:endParaRPr>
                    </a:p>
                  </a:txBody>
                  <a:tcPr marL="36083" marR="36083" marT="0" marB="0" anchor="b">
                    <a:lnL>
                      <a:noFill/>
                    </a:lnL>
                    <a:lnR>
                      <a:noFill/>
                    </a:lnR>
                    <a:lnT>
                      <a:noFill/>
                    </a:lnT>
                    <a:lnB>
                      <a:noFill/>
                    </a:lnB>
                  </a:tcPr>
                </a:tc>
                <a:tc hMerge="1">
                  <a:txBody>
                    <a:bodyPr/>
                    <a:lstStyle/>
                    <a:p>
                      <a:pPr marL="0" marR="0">
                        <a:lnSpc>
                          <a:spcPct val="115000"/>
                        </a:lnSpc>
                        <a:spcBef>
                          <a:spcPts val="0"/>
                        </a:spcBef>
                        <a:spcAft>
                          <a:spcPts val="0"/>
                        </a:spcAft>
                      </a:pPr>
                      <a:endParaRPr lang="tr-TR" sz="1000">
                        <a:latin typeface="Calibri"/>
                        <a:ea typeface="Calibri"/>
                        <a:cs typeface="Times New Roman"/>
                      </a:endParaRPr>
                    </a:p>
                  </a:txBody>
                  <a:tcPr marL="0" marR="0" marT="0" marB="0" anchor="ctr">
                    <a:lnL>
                      <a:noFill/>
                    </a:lnL>
                    <a:lnR>
                      <a:noFill/>
                    </a:lnR>
                    <a:lnT>
                      <a:noFill/>
                    </a:lnT>
                    <a:lnB>
                      <a:noFill/>
                    </a:lnB>
                  </a:tcPr>
                </a:tc>
                <a:tc>
                  <a:txBody>
                    <a:bodyPr/>
                    <a:lstStyle/>
                    <a:p>
                      <a:pPr marL="0" marR="0">
                        <a:lnSpc>
                          <a:spcPct val="115000"/>
                        </a:lnSpc>
                        <a:spcBef>
                          <a:spcPts val="0"/>
                        </a:spcBef>
                        <a:spcAft>
                          <a:spcPts val="0"/>
                        </a:spcAft>
                      </a:pPr>
                      <a:r>
                        <a:rPr lang="tr-TR" sz="1000">
                          <a:latin typeface="Calibri"/>
                          <a:ea typeface="Calibri"/>
                          <a:cs typeface="Times New Roman"/>
                        </a:rPr>
                        <a:t> </a:t>
                      </a:r>
                    </a:p>
                  </a:txBody>
                  <a:tcPr marL="0" marR="0" marT="0" marB="0" anchor="ctr">
                    <a:lnL>
                      <a:noFill/>
                    </a:lnL>
                    <a:lnR>
                      <a:noFill/>
                    </a:lnR>
                    <a:lnT>
                      <a:noFill/>
                    </a:lnT>
                    <a:lnB>
                      <a:noFill/>
                    </a:lnB>
                  </a:tcPr>
                </a:tc>
              </a:tr>
              <a:tr h="310886">
                <a:tc>
                  <a:txBody>
                    <a:bodyPr/>
                    <a:lstStyle/>
                    <a:p>
                      <a:pPr>
                        <a:lnSpc>
                          <a:spcPct val="115000"/>
                        </a:lnSpc>
                      </a:pPr>
                      <a:endParaRPr lang="tr-TR" sz="1600" b="1" dirty="0">
                        <a:latin typeface="+mn-lt"/>
                      </a:endParaRPr>
                    </a:p>
                  </a:txBody>
                  <a:tcPr marL="36083" marR="36083" marT="0" marB="0" anchor="b">
                    <a:lnL>
                      <a:noFill/>
                    </a:lnL>
                    <a:lnR>
                      <a:noFill/>
                    </a:lnR>
                    <a:lnT>
                      <a:noFill/>
                    </a:lnT>
                    <a:lnB>
                      <a:noFill/>
                    </a:lnB>
                  </a:tcPr>
                </a:tc>
                <a:tc>
                  <a:txBody>
                    <a:bodyPr/>
                    <a:lstStyle/>
                    <a:p>
                      <a:pPr>
                        <a:lnSpc>
                          <a:spcPct val="115000"/>
                        </a:lnSpc>
                      </a:pPr>
                      <a:endParaRPr lang="tr-TR" sz="1600" b="1" dirty="0">
                        <a:latin typeface="+mn-lt"/>
                      </a:endParaRPr>
                    </a:p>
                  </a:txBody>
                  <a:tcPr marL="36083" marR="36083" marT="0" marB="0" anchor="b">
                    <a:lnL>
                      <a:noFill/>
                    </a:lnL>
                    <a:lnR>
                      <a:noFill/>
                    </a:lnR>
                    <a:lnT>
                      <a:noFill/>
                    </a:lnT>
                    <a:lnB>
                      <a:noFill/>
                    </a:lnB>
                  </a:tcPr>
                </a:tc>
                <a:tc>
                  <a:txBody>
                    <a:bodyPr/>
                    <a:lstStyle/>
                    <a:p>
                      <a:pPr>
                        <a:lnSpc>
                          <a:spcPct val="115000"/>
                        </a:lnSpc>
                      </a:pPr>
                      <a:endParaRPr lang="tr-TR" sz="1600" b="1">
                        <a:latin typeface="+mn-lt"/>
                      </a:endParaRPr>
                    </a:p>
                  </a:txBody>
                  <a:tcPr marL="36083" marR="36083" marT="0" marB="0" anchor="b">
                    <a:lnL>
                      <a:noFill/>
                    </a:lnL>
                    <a:lnR>
                      <a:noFill/>
                    </a:lnR>
                    <a:lnT>
                      <a:noFill/>
                    </a:lnT>
                    <a:lnB>
                      <a:noFill/>
                    </a:lnB>
                  </a:tcPr>
                </a:tc>
                <a:tc>
                  <a:txBody>
                    <a:bodyPr/>
                    <a:lstStyle/>
                    <a:p>
                      <a:pPr>
                        <a:lnSpc>
                          <a:spcPct val="115000"/>
                        </a:lnSpc>
                      </a:pPr>
                      <a:endParaRPr lang="tr-TR" sz="1600" b="1">
                        <a:latin typeface="+mn-lt"/>
                      </a:endParaRPr>
                    </a:p>
                  </a:txBody>
                  <a:tcPr marL="36083" marR="36083" marT="0" marB="0" anchor="b">
                    <a:lnL>
                      <a:noFill/>
                    </a:lnL>
                    <a:lnR>
                      <a:noFill/>
                    </a:lnR>
                    <a:lnT>
                      <a:noFill/>
                    </a:lnT>
                    <a:lnB>
                      <a:noFill/>
                    </a:lnB>
                  </a:tcPr>
                </a:tc>
                <a:tc gridSpan="3">
                  <a:txBody>
                    <a:bodyPr/>
                    <a:lstStyle/>
                    <a:p>
                      <a:pPr marL="0" marR="0">
                        <a:lnSpc>
                          <a:spcPct val="115000"/>
                        </a:lnSpc>
                        <a:spcBef>
                          <a:spcPts val="0"/>
                        </a:spcBef>
                        <a:spcAft>
                          <a:spcPts val="0"/>
                        </a:spcAft>
                      </a:pPr>
                      <a:r>
                        <a:rPr lang="tr-TR" sz="1600" b="1">
                          <a:latin typeface="+mn-lt"/>
                          <a:ea typeface="Times New Roman"/>
                          <a:cs typeface="Arial TUR"/>
                        </a:rPr>
                        <a:t>   ları ) kesilmesi, perdahlanma-</a:t>
                      </a:r>
                      <a:endParaRPr lang="tr-TR" sz="1600" b="1">
                        <a:latin typeface="+mn-lt"/>
                        <a:ea typeface="Calibri"/>
                        <a:cs typeface="Times New Roman"/>
                      </a:endParaRPr>
                    </a:p>
                  </a:txBody>
                  <a:tcPr marL="36083" marR="36083" marT="0" marB="0" anchor="b">
                    <a:lnL>
                      <a:noFill/>
                    </a:lnL>
                    <a:lnR>
                      <a:noFill/>
                    </a:lnR>
                    <a:lnT>
                      <a:noFill/>
                    </a:lnT>
                    <a:lnB>
                      <a:noFill/>
                    </a:lnB>
                  </a:tcPr>
                </a:tc>
                <a:tc hMerge="1">
                  <a:txBody>
                    <a:bodyPr/>
                    <a:lstStyle/>
                    <a:p>
                      <a:endParaRPr lang="tr-TR"/>
                    </a:p>
                  </a:txBody>
                  <a:tcPr/>
                </a:tc>
                <a:tc hMerge="1">
                  <a:txBody>
                    <a:bodyPr/>
                    <a:lstStyle/>
                    <a:p>
                      <a:endParaRPr lang="tr-TR"/>
                    </a:p>
                  </a:txBody>
                  <a:tcPr/>
                </a:tc>
              </a:tr>
              <a:tr h="310886">
                <a:tc>
                  <a:txBody>
                    <a:bodyPr/>
                    <a:lstStyle/>
                    <a:p>
                      <a:pPr>
                        <a:lnSpc>
                          <a:spcPct val="115000"/>
                        </a:lnSpc>
                      </a:pPr>
                      <a:endParaRPr lang="tr-TR" sz="1600" b="1" dirty="0">
                        <a:latin typeface="+mn-lt"/>
                      </a:endParaRPr>
                    </a:p>
                  </a:txBody>
                  <a:tcPr marL="36083" marR="36083" marT="0" marB="0" anchor="b">
                    <a:lnL>
                      <a:noFill/>
                    </a:lnL>
                    <a:lnR>
                      <a:noFill/>
                    </a:lnR>
                    <a:lnT>
                      <a:noFill/>
                    </a:lnT>
                    <a:lnB>
                      <a:noFill/>
                    </a:lnB>
                  </a:tcPr>
                </a:tc>
                <a:tc>
                  <a:txBody>
                    <a:bodyPr/>
                    <a:lstStyle/>
                    <a:p>
                      <a:pPr>
                        <a:lnSpc>
                          <a:spcPct val="115000"/>
                        </a:lnSpc>
                      </a:pPr>
                      <a:endParaRPr lang="tr-TR" sz="1600" b="1" dirty="0">
                        <a:latin typeface="+mn-lt"/>
                      </a:endParaRPr>
                    </a:p>
                  </a:txBody>
                  <a:tcPr marL="36083" marR="36083" marT="0" marB="0" anchor="b">
                    <a:lnL>
                      <a:noFill/>
                    </a:lnL>
                    <a:lnR>
                      <a:noFill/>
                    </a:lnR>
                    <a:lnT>
                      <a:noFill/>
                    </a:lnT>
                    <a:lnB>
                      <a:noFill/>
                    </a:lnB>
                  </a:tcPr>
                </a:tc>
                <a:tc>
                  <a:txBody>
                    <a:bodyPr/>
                    <a:lstStyle/>
                    <a:p>
                      <a:pPr>
                        <a:lnSpc>
                          <a:spcPct val="115000"/>
                        </a:lnSpc>
                      </a:pPr>
                      <a:endParaRPr lang="tr-TR" sz="1600" b="1" dirty="0">
                        <a:latin typeface="+mn-lt"/>
                      </a:endParaRPr>
                    </a:p>
                  </a:txBody>
                  <a:tcPr marL="36083" marR="36083" marT="0" marB="0" anchor="b">
                    <a:lnL>
                      <a:noFill/>
                    </a:lnL>
                    <a:lnR>
                      <a:noFill/>
                    </a:lnR>
                    <a:lnT>
                      <a:noFill/>
                    </a:lnT>
                    <a:lnB>
                      <a:noFill/>
                    </a:lnB>
                  </a:tcPr>
                </a:tc>
                <a:tc>
                  <a:txBody>
                    <a:bodyPr/>
                    <a:lstStyle/>
                    <a:p>
                      <a:pPr>
                        <a:lnSpc>
                          <a:spcPct val="115000"/>
                        </a:lnSpc>
                      </a:pPr>
                      <a:endParaRPr lang="tr-TR" sz="1600" b="1" dirty="0">
                        <a:latin typeface="+mn-lt"/>
                      </a:endParaRPr>
                    </a:p>
                  </a:txBody>
                  <a:tcPr marL="36083" marR="36083" marT="0" marB="0" anchor="b">
                    <a:lnL>
                      <a:noFill/>
                    </a:lnL>
                    <a:lnR>
                      <a:noFill/>
                    </a:lnR>
                    <a:lnT>
                      <a:noFill/>
                    </a:lnT>
                    <a:lnB>
                      <a:noFill/>
                    </a:lnB>
                  </a:tcPr>
                </a:tc>
                <a:tc>
                  <a:txBody>
                    <a:bodyPr/>
                    <a:lstStyle/>
                    <a:p>
                      <a:pPr marL="0" marR="0">
                        <a:lnSpc>
                          <a:spcPct val="115000"/>
                        </a:lnSpc>
                        <a:spcBef>
                          <a:spcPts val="0"/>
                        </a:spcBef>
                        <a:spcAft>
                          <a:spcPts val="0"/>
                        </a:spcAft>
                      </a:pPr>
                      <a:r>
                        <a:rPr lang="tr-TR" sz="1600" b="1" dirty="0">
                          <a:latin typeface="+mn-lt"/>
                          <a:ea typeface="Times New Roman"/>
                          <a:cs typeface="Arial TUR"/>
                        </a:rPr>
                        <a:t>   sı, düzeltilmesi,</a:t>
                      </a:r>
                      <a:endParaRPr lang="tr-TR" sz="1600" b="1" dirty="0">
                        <a:latin typeface="+mn-lt"/>
                        <a:ea typeface="Calibri"/>
                        <a:cs typeface="Times New Roman"/>
                      </a:endParaRPr>
                    </a:p>
                  </a:txBody>
                  <a:tcPr marL="36083" marR="36083" marT="0" marB="0" anchor="b">
                    <a:lnL>
                      <a:noFill/>
                    </a:lnL>
                    <a:lnR>
                      <a:noFill/>
                    </a:lnR>
                    <a:lnT>
                      <a:noFill/>
                    </a:lnT>
                    <a:lnB>
                      <a:noFill/>
                    </a:lnB>
                  </a:tcPr>
                </a:tc>
                <a:tc gridSpan="2">
                  <a:txBody>
                    <a:bodyPr/>
                    <a:lstStyle/>
                    <a:p>
                      <a:pPr marL="0" marR="0">
                        <a:lnSpc>
                          <a:spcPct val="115000"/>
                        </a:lnSpc>
                        <a:spcBef>
                          <a:spcPts val="0"/>
                        </a:spcBef>
                        <a:spcAft>
                          <a:spcPts val="0"/>
                        </a:spcAft>
                      </a:pPr>
                      <a:r>
                        <a:rPr lang="tr-TR" sz="1000" dirty="0">
                          <a:latin typeface="Calibri"/>
                          <a:ea typeface="Calibri"/>
                          <a:cs typeface="Times New Roman"/>
                        </a:rPr>
                        <a:t> </a:t>
                      </a:r>
                    </a:p>
                  </a:txBody>
                  <a:tcPr marL="0" marR="0" marT="0" marB="0" anchor="ctr">
                    <a:lnL>
                      <a:noFill/>
                    </a:lnL>
                    <a:lnR>
                      <a:noFill/>
                    </a:lnR>
                    <a:lnT>
                      <a:noFill/>
                    </a:lnT>
                    <a:lnB>
                      <a:noFill/>
                    </a:lnB>
                  </a:tcPr>
                </a:tc>
                <a:tc hMerge="1">
                  <a:txBody>
                    <a:bodyPr/>
                    <a:lstStyle/>
                    <a:p>
                      <a:endParaRPr lang="tr-TR"/>
                    </a:p>
                  </a:txBody>
                  <a:tcPr/>
                </a:tc>
              </a:tr>
            </a:tbl>
          </a:graphicData>
        </a:graphic>
      </p:graphicFrame>
      <p:sp>
        <p:nvSpPr>
          <p:cNvPr id="3" name="2 Dikdörtgen"/>
          <p:cNvSpPr/>
          <p:nvPr/>
        </p:nvSpPr>
        <p:spPr>
          <a:xfrm>
            <a:off x="381000" y="6443246"/>
            <a:ext cx="9144000" cy="338554"/>
          </a:xfrm>
          <a:prstGeom prst="rect">
            <a:avLst/>
          </a:prstGeom>
        </p:spPr>
        <p:txBody>
          <a:bodyPr wrap="square">
            <a:spAutoFit/>
          </a:bodyPr>
          <a:lstStyle/>
          <a:p>
            <a:pPr eaLnBrk="1" hangingPunct="1">
              <a:buFont typeface="Arial" charset="0"/>
              <a:buNone/>
            </a:pPr>
            <a:r>
              <a:rPr lang="tr-TR" sz="1600" b="1" dirty="0" smtClean="0">
                <a:solidFill>
                  <a:srgbClr val="FF0000"/>
                </a:solidFill>
                <a:latin typeface="+mn-lt"/>
              </a:rPr>
              <a:t>Çalışma Gücü ve Meslekte Kazanma Gücü Kaybı Oranı Tespit İşlemleri Yönetmeliği </a:t>
            </a:r>
            <a:r>
              <a:rPr lang="tr-TR" sz="1600" b="1" dirty="0" smtClean="0">
                <a:latin typeface="+mn-lt"/>
              </a:rPr>
              <a:t>11.10.2008</a:t>
            </a:r>
            <a:r>
              <a:rPr lang="tr-TR" sz="1600" b="1" dirty="0" smtClean="0">
                <a:solidFill>
                  <a:srgbClr val="FF0000"/>
                </a:solidFill>
                <a:latin typeface="+mn-lt"/>
              </a:rPr>
              <a:t>  </a:t>
            </a:r>
            <a:endParaRPr lang="tr-TR" sz="1600" dirty="0" smtClean="0">
              <a:latin typeface="+mn-lt"/>
            </a:endParaRPr>
          </a:p>
        </p:txBody>
      </p:sp>
    </p:spTree>
  </p:cSld>
  <p:clrMapOvr>
    <a:masterClrMapping/>
  </p:clrMapOvr>
  <p:transition spd="med">
    <p:cover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4"/>
          <p:cNvGraphicFramePr>
            <a:graphicFrameLocks noGrp="1"/>
          </p:cNvGraphicFramePr>
          <p:nvPr/>
        </p:nvGraphicFramePr>
        <p:xfrm>
          <a:off x="381001" y="914400"/>
          <a:ext cx="8534400" cy="5753038"/>
        </p:xfrm>
        <a:graphic>
          <a:graphicData uri="http://schemas.openxmlformats.org/drawingml/2006/table">
            <a:tbl>
              <a:tblPr/>
              <a:tblGrid>
                <a:gridCol w="3244485"/>
                <a:gridCol w="189767"/>
                <a:gridCol w="1205699"/>
                <a:gridCol w="189767"/>
                <a:gridCol w="3476081"/>
                <a:gridCol w="131145"/>
                <a:gridCol w="97456"/>
              </a:tblGrid>
              <a:tr h="467979">
                <a:tc gridSpan="5">
                  <a:txBody>
                    <a:bodyPr/>
                    <a:lstStyle/>
                    <a:p>
                      <a:pPr marL="0" marR="0" algn="ctr">
                        <a:lnSpc>
                          <a:spcPct val="115000"/>
                        </a:lnSpc>
                        <a:spcBef>
                          <a:spcPts val="0"/>
                        </a:spcBef>
                        <a:spcAft>
                          <a:spcPts val="0"/>
                        </a:spcAft>
                      </a:pPr>
                      <a:r>
                        <a:rPr lang="tr-TR" sz="2000" b="1" dirty="0" smtClean="0">
                          <a:solidFill>
                            <a:srgbClr val="FF0000"/>
                          </a:solidFill>
                          <a:latin typeface="Book Antiqua"/>
                          <a:ea typeface="Times New Roman"/>
                          <a:cs typeface="Arial TUR"/>
                        </a:rPr>
                        <a:t>(D) GRUBU MESLEKİ   </a:t>
                      </a:r>
                      <a:r>
                        <a:rPr lang="tr-TR" sz="2000" b="1" dirty="0">
                          <a:solidFill>
                            <a:srgbClr val="FF0000"/>
                          </a:solidFill>
                          <a:latin typeface="Book Antiqua"/>
                          <a:ea typeface="Times New Roman"/>
                          <a:cs typeface="Arial TUR"/>
                        </a:rPr>
                        <a:t>BULAŞICI   </a:t>
                      </a:r>
                      <a:r>
                        <a:rPr lang="tr-TR" sz="2000" b="1" dirty="0" smtClean="0">
                          <a:solidFill>
                            <a:srgbClr val="FF0000"/>
                          </a:solidFill>
                          <a:latin typeface="Book Antiqua"/>
                          <a:ea typeface="Times New Roman"/>
                          <a:cs typeface="Arial TUR"/>
                        </a:rPr>
                        <a:t>HASTALIKLAR</a:t>
                      </a:r>
                      <a:endParaRPr lang="tr-TR" sz="2000" dirty="0">
                        <a:solidFill>
                          <a:srgbClr val="FF0000"/>
                        </a:solidFill>
                        <a:latin typeface="Calibri"/>
                        <a:ea typeface="Calibri"/>
                        <a:cs typeface="Times New Roman"/>
                      </a:endParaRPr>
                    </a:p>
                  </a:txBody>
                  <a:tcPr marL="36028" marR="36028"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nSpc>
                          <a:spcPct val="115000"/>
                        </a:lnSpc>
                      </a:pPr>
                      <a:endParaRPr lang="tr-TR" sz="900">
                        <a:latin typeface="Calibri"/>
                      </a:endParaRPr>
                    </a:p>
                  </a:txBody>
                  <a:tcPr marL="36028" marR="36028" marT="0" marB="0" anchor="b">
                    <a:lnL>
                      <a:noFill/>
                    </a:lnL>
                    <a:lnR>
                      <a:noFill/>
                    </a:lnR>
                    <a:lnT>
                      <a:noFill/>
                    </a:lnT>
                    <a:lnB>
                      <a:noFill/>
                    </a:lnB>
                  </a:tcPr>
                </a:tc>
                <a:tc>
                  <a:txBody>
                    <a:bodyPr/>
                    <a:lstStyle/>
                    <a:p>
                      <a:pPr>
                        <a:lnSpc>
                          <a:spcPct val="115000"/>
                        </a:lnSpc>
                      </a:pPr>
                      <a:endParaRPr lang="tr-TR" sz="900">
                        <a:latin typeface="Calibri"/>
                      </a:endParaRPr>
                    </a:p>
                  </a:txBody>
                  <a:tcPr marL="36028" marR="36028" marT="0" marB="0" anchor="b">
                    <a:lnL>
                      <a:noFill/>
                    </a:lnL>
                    <a:lnR>
                      <a:noFill/>
                    </a:lnR>
                    <a:lnT>
                      <a:noFill/>
                    </a:lnT>
                    <a:lnB>
                      <a:noFill/>
                    </a:lnB>
                  </a:tcPr>
                </a:tc>
              </a:tr>
              <a:tr h="339466">
                <a:tc gridSpan="5">
                  <a:txBody>
                    <a:bodyPr/>
                    <a:lstStyle/>
                    <a:p>
                      <a:pPr marL="0" marR="0" algn="ctr">
                        <a:lnSpc>
                          <a:spcPct val="115000"/>
                        </a:lnSpc>
                        <a:spcBef>
                          <a:spcPts val="0"/>
                        </a:spcBef>
                        <a:spcAft>
                          <a:spcPts val="0"/>
                        </a:spcAft>
                      </a:pPr>
                      <a:r>
                        <a:rPr lang="tr-TR" sz="1800" b="1" dirty="0">
                          <a:solidFill>
                            <a:srgbClr val="FF0000"/>
                          </a:solidFill>
                          <a:latin typeface="+mn-lt"/>
                          <a:ea typeface="Times New Roman"/>
                          <a:cs typeface="Arial TUR"/>
                        </a:rPr>
                        <a:t>D – 1   </a:t>
                      </a:r>
                      <a:r>
                        <a:rPr lang="tr-TR" sz="1800" b="1" dirty="0" err="1">
                          <a:solidFill>
                            <a:srgbClr val="FF0000"/>
                          </a:solidFill>
                          <a:latin typeface="+mn-lt"/>
                          <a:ea typeface="Times New Roman"/>
                          <a:cs typeface="Arial TUR"/>
                        </a:rPr>
                        <a:t>Helminthiasis</a:t>
                      </a:r>
                      <a:endParaRPr lang="tr-TR" sz="1800" b="1" dirty="0">
                        <a:solidFill>
                          <a:srgbClr val="FF0000"/>
                        </a:solidFill>
                        <a:latin typeface="+mn-lt"/>
                        <a:ea typeface="Calibri"/>
                        <a:cs typeface="Times New Roman"/>
                      </a:endParaRPr>
                    </a:p>
                  </a:txBody>
                  <a:tcPr marL="36028" marR="36028"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nSpc>
                          <a:spcPct val="115000"/>
                        </a:lnSpc>
                      </a:pPr>
                      <a:endParaRPr lang="tr-TR" sz="900">
                        <a:latin typeface="Calibri"/>
                      </a:endParaRPr>
                    </a:p>
                  </a:txBody>
                  <a:tcPr marL="36028" marR="36028" marT="0" marB="0" anchor="b">
                    <a:lnL>
                      <a:noFill/>
                    </a:lnL>
                    <a:lnR>
                      <a:noFill/>
                    </a:lnR>
                    <a:lnT>
                      <a:noFill/>
                    </a:lnT>
                    <a:lnB>
                      <a:noFill/>
                    </a:lnB>
                  </a:tcPr>
                </a:tc>
                <a:tc>
                  <a:txBody>
                    <a:bodyPr/>
                    <a:lstStyle/>
                    <a:p>
                      <a:pPr>
                        <a:lnSpc>
                          <a:spcPct val="115000"/>
                        </a:lnSpc>
                      </a:pPr>
                      <a:endParaRPr lang="tr-TR" sz="900">
                        <a:latin typeface="Calibri"/>
                      </a:endParaRPr>
                    </a:p>
                  </a:txBody>
                  <a:tcPr marL="36028" marR="36028" marT="0" marB="0" anchor="b">
                    <a:lnL>
                      <a:noFill/>
                    </a:lnL>
                    <a:lnR>
                      <a:noFill/>
                    </a:lnR>
                    <a:lnT>
                      <a:noFill/>
                    </a:lnT>
                    <a:lnB>
                      <a:noFill/>
                    </a:lnB>
                  </a:tcPr>
                </a:tc>
              </a:tr>
              <a:tr h="295353">
                <a:tc>
                  <a:txBody>
                    <a:bodyPr/>
                    <a:lstStyle/>
                    <a:p>
                      <a:pPr>
                        <a:lnSpc>
                          <a:spcPct val="115000"/>
                        </a:lnSpc>
                      </a:pPr>
                      <a:endParaRPr lang="tr-TR" sz="1400" b="1">
                        <a:latin typeface="+mn-lt"/>
                      </a:endParaRPr>
                    </a:p>
                  </a:txBody>
                  <a:tcPr marL="36028" marR="36028" marT="0" marB="0" anchor="b">
                    <a:lnL>
                      <a:noFill/>
                    </a:lnL>
                    <a:lnR>
                      <a:noFill/>
                    </a:lnR>
                    <a:lnT>
                      <a:noFill/>
                    </a:lnT>
                    <a:lnB>
                      <a:noFill/>
                    </a:lnB>
                  </a:tcPr>
                </a:tc>
                <a:tc>
                  <a:txBody>
                    <a:bodyPr/>
                    <a:lstStyle/>
                    <a:p>
                      <a:pPr>
                        <a:lnSpc>
                          <a:spcPct val="115000"/>
                        </a:lnSpc>
                      </a:pPr>
                      <a:endParaRPr lang="tr-TR" sz="1400" b="1">
                        <a:latin typeface="+mn-lt"/>
                      </a:endParaRPr>
                    </a:p>
                  </a:txBody>
                  <a:tcPr marL="36028" marR="36028" marT="0" marB="0" anchor="b">
                    <a:lnL>
                      <a:noFill/>
                    </a:lnL>
                    <a:lnR>
                      <a:noFill/>
                    </a:lnR>
                    <a:lnT>
                      <a:noFill/>
                    </a:lnT>
                    <a:lnB>
                      <a:noFill/>
                    </a:lnB>
                  </a:tcPr>
                </a:tc>
                <a:tc>
                  <a:txBody>
                    <a:bodyPr/>
                    <a:lstStyle/>
                    <a:p>
                      <a:pPr>
                        <a:lnSpc>
                          <a:spcPct val="115000"/>
                        </a:lnSpc>
                      </a:pPr>
                      <a:endParaRPr lang="tr-TR" sz="1400" b="1" dirty="0">
                        <a:latin typeface="+mn-lt"/>
                      </a:endParaRPr>
                    </a:p>
                  </a:txBody>
                  <a:tcPr marL="36028" marR="36028" marT="0" marB="0" anchor="b">
                    <a:lnL>
                      <a:noFill/>
                    </a:lnL>
                    <a:lnR>
                      <a:noFill/>
                    </a:lnR>
                    <a:lnT>
                      <a:noFill/>
                    </a:lnT>
                    <a:lnB>
                      <a:noFill/>
                    </a:lnB>
                  </a:tcPr>
                </a:tc>
                <a:tc>
                  <a:txBody>
                    <a:bodyPr/>
                    <a:lstStyle/>
                    <a:p>
                      <a:pPr>
                        <a:lnSpc>
                          <a:spcPct val="115000"/>
                        </a:lnSpc>
                      </a:pPr>
                      <a:endParaRPr lang="tr-TR" sz="1400" b="1">
                        <a:latin typeface="+mn-lt"/>
                      </a:endParaRPr>
                    </a:p>
                  </a:txBody>
                  <a:tcPr marL="36028" marR="36028" marT="0" marB="0" anchor="b">
                    <a:lnL>
                      <a:noFill/>
                    </a:lnL>
                    <a:lnR>
                      <a:noFill/>
                    </a:lnR>
                    <a:lnT>
                      <a:noFill/>
                    </a:lnT>
                    <a:lnB>
                      <a:noFill/>
                    </a:lnB>
                  </a:tcPr>
                </a:tc>
                <a:tc>
                  <a:txBody>
                    <a:bodyPr/>
                    <a:lstStyle/>
                    <a:p>
                      <a:pPr>
                        <a:lnSpc>
                          <a:spcPct val="115000"/>
                        </a:lnSpc>
                      </a:pPr>
                      <a:endParaRPr lang="tr-TR" sz="1400" b="1" dirty="0">
                        <a:latin typeface="+mn-lt"/>
                      </a:endParaRPr>
                    </a:p>
                  </a:txBody>
                  <a:tcPr marL="36028" marR="36028" marT="0" marB="0" anchor="b">
                    <a:lnL>
                      <a:noFill/>
                    </a:lnL>
                    <a:lnR>
                      <a:noFill/>
                    </a:lnR>
                    <a:lnT>
                      <a:noFill/>
                    </a:lnT>
                    <a:lnB>
                      <a:noFill/>
                    </a:lnB>
                  </a:tcPr>
                </a:tc>
                <a:tc>
                  <a:txBody>
                    <a:bodyPr/>
                    <a:lstStyle/>
                    <a:p>
                      <a:pPr>
                        <a:lnSpc>
                          <a:spcPct val="115000"/>
                        </a:lnSpc>
                      </a:pPr>
                      <a:endParaRPr lang="tr-TR" sz="900" dirty="0">
                        <a:latin typeface="Calibri"/>
                      </a:endParaRPr>
                    </a:p>
                  </a:txBody>
                  <a:tcPr marL="36028" marR="36028" marT="0" marB="0" anchor="b">
                    <a:lnL>
                      <a:noFill/>
                    </a:lnL>
                    <a:lnR>
                      <a:noFill/>
                    </a:lnR>
                    <a:lnT>
                      <a:noFill/>
                    </a:lnT>
                    <a:lnB>
                      <a:noFill/>
                    </a:lnB>
                  </a:tcPr>
                </a:tc>
                <a:tc>
                  <a:txBody>
                    <a:bodyPr/>
                    <a:lstStyle/>
                    <a:p>
                      <a:pPr>
                        <a:lnSpc>
                          <a:spcPct val="115000"/>
                        </a:lnSpc>
                      </a:pPr>
                      <a:endParaRPr lang="tr-TR" sz="900">
                        <a:latin typeface="Calibri"/>
                      </a:endParaRPr>
                    </a:p>
                  </a:txBody>
                  <a:tcPr marL="36028" marR="36028" marT="0" marB="0" anchor="b">
                    <a:lnL>
                      <a:noFill/>
                    </a:lnL>
                    <a:lnR>
                      <a:noFill/>
                    </a:lnR>
                    <a:lnT>
                      <a:noFill/>
                    </a:lnT>
                    <a:lnB>
                      <a:noFill/>
                    </a:lnB>
                  </a:tcPr>
                </a:tc>
              </a:tr>
              <a:tr h="295353">
                <a:tc>
                  <a:txBody>
                    <a:bodyPr/>
                    <a:lstStyle/>
                    <a:p>
                      <a:pPr marL="0" marR="0">
                        <a:lnSpc>
                          <a:spcPct val="115000"/>
                        </a:lnSpc>
                        <a:spcBef>
                          <a:spcPts val="0"/>
                        </a:spcBef>
                        <a:spcAft>
                          <a:spcPts val="0"/>
                        </a:spcAft>
                      </a:pPr>
                      <a:r>
                        <a:rPr lang="tr-TR" sz="1800" b="1" dirty="0">
                          <a:latin typeface="+mn-lt"/>
                          <a:ea typeface="Times New Roman"/>
                          <a:cs typeface="Arial TUR"/>
                        </a:rPr>
                        <a:t> - </a:t>
                      </a:r>
                      <a:r>
                        <a:rPr lang="tr-TR" sz="1800" b="1" dirty="0" err="1">
                          <a:latin typeface="+mn-lt"/>
                          <a:ea typeface="Times New Roman"/>
                          <a:cs typeface="Arial TUR"/>
                        </a:rPr>
                        <a:t>Ankilostomiasis</a:t>
                      </a:r>
                      <a:r>
                        <a:rPr lang="tr-TR" sz="1800" b="1" dirty="0">
                          <a:solidFill>
                            <a:srgbClr val="FF0000"/>
                          </a:solidFill>
                          <a:latin typeface="+mn-lt"/>
                          <a:ea typeface="Times New Roman"/>
                          <a:cs typeface="Arial TUR"/>
                        </a:rPr>
                        <a:t>,</a:t>
                      </a:r>
                      <a:endParaRPr lang="tr-TR" sz="1800" b="1" dirty="0">
                        <a:latin typeface="+mn-lt"/>
                        <a:ea typeface="Calibri"/>
                        <a:cs typeface="Times New Roman"/>
                      </a:endParaRPr>
                    </a:p>
                  </a:txBody>
                  <a:tcPr marL="36028" marR="36028" marT="0" marB="0" anchor="b">
                    <a:lnL>
                      <a:noFill/>
                    </a:lnL>
                    <a:lnR>
                      <a:noFill/>
                    </a:lnR>
                    <a:lnT>
                      <a:noFill/>
                    </a:lnT>
                    <a:lnB>
                      <a:noFill/>
                    </a:lnB>
                  </a:tcPr>
                </a:tc>
                <a:tc>
                  <a:txBody>
                    <a:bodyPr/>
                    <a:lstStyle/>
                    <a:p>
                      <a:pPr>
                        <a:lnSpc>
                          <a:spcPct val="115000"/>
                        </a:lnSpc>
                      </a:pPr>
                      <a:endParaRPr lang="tr-TR" sz="1400" b="1">
                        <a:latin typeface="+mn-lt"/>
                      </a:endParaRPr>
                    </a:p>
                  </a:txBody>
                  <a:tcPr marL="36028" marR="36028" marT="0" marB="0" anchor="b">
                    <a:lnL>
                      <a:noFill/>
                    </a:lnL>
                    <a:lnR>
                      <a:noFill/>
                    </a:lnR>
                    <a:lnT>
                      <a:noFill/>
                    </a:lnT>
                    <a:lnB>
                      <a:noFill/>
                    </a:lnB>
                  </a:tcPr>
                </a:tc>
                <a:tc>
                  <a:txBody>
                    <a:bodyPr/>
                    <a:lstStyle/>
                    <a:p>
                      <a:pPr marL="0" marR="0" algn="ctr">
                        <a:lnSpc>
                          <a:spcPct val="115000"/>
                        </a:lnSpc>
                        <a:spcBef>
                          <a:spcPts val="0"/>
                        </a:spcBef>
                        <a:spcAft>
                          <a:spcPts val="0"/>
                        </a:spcAft>
                      </a:pPr>
                      <a:r>
                        <a:rPr lang="tr-TR" sz="1800" b="1">
                          <a:latin typeface="+mn-lt"/>
                          <a:ea typeface="Times New Roman"/>
                          <a:cs typeface="Arial TUR"/>
                        </a:rPr>
                        <a:t>3 ay</a:t>
                      </a:r>
                      <a:endParaRPr lang="tr-TR" sz="1800" b="1">
                        <a:latin typeface="+mn-lt"/>
                        <a:ea typeface="Calibri"/>
                        <a:cs typeface="Times New Roman"/>
                      </a:endParaRPr>
                    </a:p>
                  </a:txBody>
                  <a:tcPr marL="36028" marR="36028" marT="0" marB="0" anchor="b">
                    <a:lnL>
                      <a:noFill/>
                    </a:lnL>
                    <a:lnR>
                      <a:noFill/>
                    </a:lnR>
                    <a:lnT>
                      <a:noFill/>
                    </a:lnT>
                    <a:lnB>
                      <a:noFill/>
                    </a:lnB>
                  </a:tcPr>
                </a:tc>
                <a:tc>
                  <a:txBody>
                    <a:bodyPr/>
                    <a:lstStyle/>
                    <a:p>
                      <a:pPr>
                        <a:lnSpc>
                          <a:spcPct val="115000"/>
                        </a:lnSpc>
                      </a:pPr>
                      <a:endParaRPr lang="tr-TR" sz="1800" b="1">
                        <a:latin typeface="+mn-lt"/>
                      </a:endParaRPr>
                    </a:p>
                  </a:txBody>
                  <a:tcPr marL="36028" marR="36028" marT="0" marB="0" anchor="b">
                    <a:lnL>
                      <a:noFill/>
                    </a:lnL>
                    <a:lnR>
                      <a:noFill/>
                    </a:lnR>
                    <a:lnT>
                      <a:noFill/>
                    </a:lnT>
                    <a:lnB>
                      <a:noFill/>
                    </a:lnB>
                  </a:tcPr>
                </a:tc>
                <a:tc>
                  <a:txBody>
                    <a:bodyPr/>
                    <a:lstStyle/>
                    <a:p>
                      <a:pPr marL="0" marR="0">
                        <a:lnSpc>
                          <a:spcPct val="115000"/>
                        </a:lnSpc>
                        <a:spcBef>
                          <a:spcPts val="0"/>
                        </a:spcBef>
                        <a:spcAft>
                          <a:spcPts val="0"/>
                        </a:spcAft>
                      </a:pPr>
                      <a:r>
                        <a:rPr lang="tr-TR" sz="1800" b="1">
                          <a:latin typeface="+mn-lt"/>
                          <a:ea typeface="Times New Roman"/>
                          <a:cs typeface="Arial TUR"/>
                        </a:rPr>
                        <a:t> - Tünel ve yeraltı maden işle-</a:t>
                      </a:r>
                      <a:endParaRPr lang="tr-TR" sz="1800" b="1">
                        <a:latin typeface="+mn-lt"/>
                        <a:ea typeface="Calibri"/>
                        <a:cs typeface="Times New Roman"/>
                      </a:endParaRPr>
                    </a:p>
                  </a:txBody>
                  <a:tcPr marL="36028" marR="36028" marT="0" marB="0" anchor="b">
                    <a:lnL>
                      <a:noFill/>
                    </a:lnL>
                    <a:lnR>
                      <a:noFill/>
                    </a:lnR>
                    <a:lnT>
                      <a:noFill/>
                    </a:lnT>
                    <a:lnB>
                      <a:noFill/>
                    </a:lnB>
                  </a:tcPr>
                </a:tc>
                <a:tc>
                  <a:txBody>
                    <a:bodyPr/>
                    <a:lstStyle/>
                    <a:p>
                      <a:pPr>
                        <a:lnSpc>
                          <a:spcPct val="115000"/>
                        </a:lnSpc>
                      </a:pPr>
                      <a:endParaRPr lang="tr-TR" sz="900">
                        <a:latin typeface="Calibri"/>
                      </a:endParaRPr>
                    </a:p>
                  </a:txBody>
                  <a:tcPr marL="36028" marR="36028" marT="0" marB="0" anchor="b">
                    <a:lnL>
                      <a:noFill/>
                    </a:lnL>
                    <a:lnR>
                      <a:noFill/>
                    </a:lnR>
                    <a:lnT>
                      <a:noFill/>
                    </a:lnT>
                    <a:lnB>
                      <a:noFill/>
                    </a:lnB>
                  </a:tcPr>
                </a:tc>
                <a:tc>
                  <a:txBody>
                    <a:bodyPr/>
                    <a:lstStyle/>
                    <a:p>
                      <a:pPr>
                        <a:lnSpc>
                          <a:spcPct val="115000"/>
                        </a:lnSpc>
                      </a:pPr>
                      <a:endParaRPr lang="tr-TR" sz="900">
                        <a:latin typeface="Calibri"/>
                      </a:endParaRPr>
                    </a:p>
                  </a:txBody>
                  <a:tcPr marL="36028" marR="36028" marT="0" marB="0" anchor="b">
                    <a:lnL>
                      <a:noFill/>
                    </a:lnL>
                    <a:lnR>
                      <a:noFill/>
                    </a:lnR>
                    <a:lnT>
                      <a:noFill/>
                    </a:lnT>
                    <a:lnB>
                      <a:noFill/>
                    </a:lnB>
                  </a:tcPr>
                </a:tc>
              </a:tr>
              <a:tr h="295353">
                <a:tc>
                  <a:txBody>
                    <a:bodyPr/>
                    <a:lstStyle/>
                    <a:p>
                      <a:pPr marL="0" marR="0">
                        <a:lnSpc>
                          <a:spcPct val="115000"/>
                        </a:lnSpc>
                        <a:spcBef>
                          <a:spcPts val="0"/>
                        </a:spcBef>
                        <a:spcAft>
                          <a:spcPts val="0"/>
                        </a:spcAft>
                      </a:pPr>
                      <a:r>
                        <a:rPr lang="tr-TR" sz="1800" b="1" dirty="0">
                          <a:latin typeface="+mn-lt"/>
                          <a:ea typeface="Times New Roman"/>
                          <a:cs typeface="Arial TUR"/>
                        </a:rPr>
                        <a:t> - </a:t>
                      </a:r>
                      <a:r>
                        <a:rPr lang="tr-TR" sz="1800" b="1" dirty="0" err="1">
                          <a:latin typeface="+mn-lt"/>
                          <a:ea typeface="Times New Roman"/>
                          <a:cs typeface="Arial TUR"/>
                        </a:rPr>
                        <a:t>Necatoriasis</a:t>
                      </a:r>
                      <a:r>
                        <a:rPr lang="tr-TR" sz="1800" b="1" dirty="0">
                          <a:solidFill>
                            <a:srgbClr val="FF0000"/>
                          </a:solidFill>
                          <a:latin typeface="+mn-lt"/>
                          <a:ea typeface="Times New Roman"/>
                          <a:cs typeface="Arial TUR"/>
                        </a:rPr>
                        <a:t>.</a:t>
                      </a:r>
                      <a:endParaRPr lang="tr-TR" sz="1800" b="1" dirty="0">
                        <a:latin typeface="+mn-lt"/>
                        <a:ea typeface="Calibri"/>
                        <a:cs typeface="Times New Roman"/>
                      </a:endParaRPr>
                    </a:p>
                  </a:txBody>
                  <a:tcPr marL="36028" marR="36028" marT="0" marB="0" anchor="b">
                    <a:lnL>
                      <a:noFill/>
                    </a:lnL>
                    <a:lnR>
                      <a:noFill/>
                    </a:lnR>
                    <a:lnT>
                      <a:noFill/>
                    </a:lnT>
                    <a:lnB>
                      <a:noFill/>
                    </a:lnB>
                  </a:tcPr>
                </a:tc>
                <a:tc>
                  <a:txBody>
                    <a:bodyPr/>
                    <a:lstStyle/>
                    <a:p>
                      <a:pPr>
                        <a:lnSpc>
                          <a:spcPct val="115000"/>
                        </a:lnSpc>
                      </a:pPr>
                      <a:endParaRPr lang="tr-TR" sz="1400" b="1">
                        <a:latin typeface="+mn-lt"/>
                      </a:endParaRPr>
                    </a:p>
                  </a:txBody>
                  <a:tcPr marL="36028" marR="36028" marT="0" marB="0" anchor="b">
                    <a:lnL>
                      <a:noFill/>
                    </a:lnL>
                    <a:lnR>
                      <a:noFill/>
                    </a:lnR>
                    <a:lnT>
                      <a:noFill/>
                    </a:lnT>
                    <a:lnB>
                      <a:noFill/>
                    </a:lnB>
                  </a:tcPr>
                </a:tc>
                <a:tc>
                  <a:txBody>
                    <a:bodyPr/>
                    <a:lstStyle/>
                    <a:p>
                      <a:pPr marL="0" marR="0" algn="ctr">
                        <a:lnSpc>
                          <a:spcPct val="115000"/>
                        </a:lnSpc>
                        <a:spcBef>
                          <a:spcPts val="0"/>
                        </a:spcBef>
                        <a:spcAft>
                          <a:spcPts val="0"/>
                        </a:spcAft>
                      </a:pPr>
                      <a:r>
                        <a:rPr lang="tr-TR" sz="1800" b="1">
                          <a:latin typeface="+mn-lt"/>
                          <a:ea typeface="Times New Roman"/>
                          <a:cs typeface="Arial TUR"/>
                        </a:rPr>
                        <a:t>3 ay</a:t>
                      </a:r>
                      <a:endParaRPr lang="tr-TR" sz="1800" b="1">
                        <a:latin typeface="+mn-lt"/>
                        <a:ea typeface="Calibri"/>
                        <a:cs typeface="Times New Roman"/>
                      </a:endParaRPr>
                    </a:p>
                  </a:txBody>
                  <a:tcPr marL="36028" marR="36028" marT="0" marB="0" anchor="b">
                    <a:lnL>
                      <a:noFill/>
                    </a:lnL>
                    <a:lnR>
                      <a:noFill/>
                    </a:lnR>
                    <a:lnT>
                      <a:noFill/>
                    </a:lnT>
                    <a:lnB>
                      <a:noFill/>
                    </a:lnB>
                  </a:tcPr>
                </a:tc>
                <a:tc>
                  <a:txBody>
                    <a:bodyPr/>
                    <a:lstStyle/>
                    <a:p>
                      <a:pPr>
                        <a:lnSpc>
                          <a:spcPct val="115000"/>
                        </a:lnSpc>
                      </a:pPr>
                      <a:endParaRPr lang="tr-TR" sz="1800" b="1">
                        <a:latin typeface="+mn-lt"/>
                      </a:endParaRPr>
                    </a:p>
                  </a:txBody>
                  <a:tcPr marL="36028" marR="36028" marT="0" marB="0" anchor="b">
                    <a:lnL>
                      <a:noFill/>
                    </a:lnL>
                    <a:lnR>
                      <a:noFill/>
                    </a:lnR>
                    <a:lnT>
                      <a:noFill/>
                    </a:lnT>
                    <a:lnB>
                      <a:noFill/>
                    </a:lnB>
                  </a:tcPr>
                </a:tc>
                <a:tc>
                  <a:txBody>
                    <a:bodyPr/>
                    <a:lstStyle/>
                    <a:p>
                      <a:pPr marL="0" marR="0">
                        <a:lnSpc>
                          <a:spcPct val="115000"/>
                        </a:lnSpc>
                        <a:spcBef>
                          <a:spcPts val="0"/>
                        </a:spcBef>
                        <a:spcAft>
                          <a:spcPts val="0"/>
                        </a:spcAft>
                      </a:pPr>
                      <a:r>
                        <a:rPr lang="tr-TR" sz="1800" b="1">
                          <a:latin typeface="+mn-lt"/>
                          <a:ea typeface="Times New Roman"/>
                          <a:cs typeface="Arial TUR"/>
                        </a:rPr>
                        <a:t>   ri, pirinç tarlalarında, killi,</a:t>
                      </a:r>
                      <a:endParaRPr lang="tr-TR" sz="1800" b="1">
                        <a:latin typeface="+mn-lt"/>
                        <a:ea typeface="Calibri"/>
                        <a:cs typeface="Times New Roman"/>
                      </a:endParaRPr>
                    </a:p>
                  </a:txBody>
                  <a:tcPr marL="36028" marR="36028" marT="0" marB="0" anchor="b">
                    <a:lnL>
                      <a:noFill/>
                    </a:lnL>
                    <a:lnR>
                      <a:noFill/>
                    </a:lnR>
                    <a:lnT>
                      <a:noFill/>
                    </a:lnT>
                    <a:lnB>
                      <a:noFill/>
                    </a:lnB>
                  </a:tcPr>
                </a:tc>
                <a:tc>
                  <a:txBody>
                    <a:bodyPr/>
                    <a:lstStyle/>
                    <a:p>
                      <a:pPr>
                        <a:lnSpc>
                          <a:spcPct val="115000"/>
                        </a:lnSpc>
                      </a:pPr>
                      <a:endParaRPr lang="tr-TR" sz="900">
                        <a:latin typeface="Calibri"/>
                      </a:endParaRPr>
                    </a:p>
                  </a:txBody>
                  <a:tcPr marL="36028" marR="36028" marT="0" marB="0" anchor="b">
                    <a:lnL>
                      <a:noFill/>
                    </a:lnL>
                    <a:lnR>
                      <a:noFill/>
                    </a:lnR>
                    <a:lnT>
                      <a:noFill/>
                    </a:lnT>
                    <a:lnB>
                      <a:noFill/>
                    </a:lnB>
                  </a:tcPr>
                </a:tc>
                <a:tc>
                  <a:txBody>
                    <a:bodyPr/>
                    <a:lstStyle/>
                    <a:p>
                      <a:pPr>
                        <a:lnSpc>
                          <a:spcPct val="115000"/>
                        </a:lnSpc>
                      </a:pPr>
                      <a:endParaRPr lang="tr-TR" sz="900">
                        <a:latin typeface="Calibri"/>
                      </a:endParaRPr>
                    </a:p>
                  </a:txBody>
                  <a:tcPr marL="36028" marR="36028" marT="0" marB="0" anchor="b">
                    <a:lnL>
                      <a:noFill/>
                    </a:lnL>
                    <a:lnR>
                      <a:noFill/>
                    </a:lnR>
                    <a:lnT>
                      <a:noFill/>
                    </a:lnT>
                    <a:lnB>
                      <a:noFill/>
                    </a:lnB>
                  </a:tcPr>
                </a:tc>
              </a:tr>
              <a:tr h="295353">
                <a:tc>
                  <a:txBody>
                    <a:bodyPr/>
                    <a:lstStyle/>
                    <a:p>
                      <a:pPr>
                        <a:lnSpc>
                          <a:spcPct val="115000"/>
                        </a:lnSpc>
                      </a:pPr>
                      <a:endParaRPr lang="tr-TR" sz="1400" b="1">
                        <a:latin typeface="+mn-lt"/>
                      </a:endParaRPr>
                    </a:p>
                  </a:txBody>
                  <a:tcPr marL="36028" marR="36028" marT="0" marB="0" anchor="b">
                    <a:lnL>
                      <a:noFill/>
                    </a:lnL>
                    <a:lnR>
                      <a:noFill/>
                    </a:lnR>
                    <a:lnT>
                      <a:noFill/>
                    </a:lnT>
                    <a:lnB>
                      <a:noFill/>
                    </a:lnB>
                  </a:tcPr>
                </a:tc>
                <a:tc>
                  <a:txBody>
                    <a:bodyPr/>
                    <a:lstStyle/>
                    <a:p>
                      <a:pPr>
                        <a:lnSpc>
                          <a:spcPct val="115000"/>
                        </a:lnSpc>
                      </a:pPr>
                      <a:endParaRPr lang="tr-TR" sz="1400" b="1">
                        <a:latin typeface="+mn-lt"/>
                      </a:endParaRPr>
                    </a:p>
                  </a:txBody>
                  <a:tcPr marL="36028" marR="36028" marT="0" marB="0" anchor="b">
                    <a:lnL>
                      <a:noFill/>
                    </a:lnL>
                    <a:lnR>
                      <a:noFill/>
                    </a:lnR>
                    <a:lnT>
                      <a:noFill/>
                    </a:lnT>
                    <a:lnB>
                      <a:noFill/>
                    </a:lnB>
                  </a:tcPr>
                </a:tc>
                <a:tc>
                  <a:txBody>
                    <a:bodyPr/>
                    <a:lstStyle/>
                    <a:p>
                      <a:pPr>
                        <a:lnSpc>
                          <a:spcPct val="115000"/>
                        </a:lnSpc>
                      </a:pPr>
                      <a:endParaRPr lang="tr-TR" sz="1800" b="1">
                        <a:latin typeface="+mn-lt"/>
                      </a:endParaRPr>
                    </a:p>
                  </a:txBody>
                  <a:tcPr marL="36028" marR="36028" marT="0" marB="0" anchor="b">
                    <a:lnL>
                      <a:noFill/>
                    </a:lnL>
                    <a:lnR>
                      <a:noFill/>
                    </a:lnR>
                    <a:lnT>
                      <a:noFill/>
                    </a:lnT>
                    <a:lnB>
                      <a:noFill/>
                    </a:lnB>
                  </a:tcPr>
                </a:tc>
                <a:tc>
                  <a:txBody>
                    <a:bodyPr/>
                    <a:lstStyle/>
                    <a:p>
                      <a:pPr>
                        <a:lnSpc>
                          <a:spcPct val="115000"/>
                        </a:lnSpc>
                      </a:pPr>
                      <a:endParaRPr lang="tr-TR" sz="1800" b="1">
                        <a:latin typeface="+mn-lt"/>
                      </a:endParaRPr>
                    </a:p>
                  </a:txBody>
                  <a:tcPr marL="36028" marR="36028" marT="0" marB="0" anchor="b">
                    <a:lnL>
                      <a:noFill/>
                    </a:lnL>
                    <a:lnR>
                      <a:noFill/>
                    </a:lnR>
                    <a:lnT>
                      <a:noFill/>
                    </a:lnT>
                    <a:lnB>
                      <a:noFill/>
                    </a:lnB>
                  </a:tcPr>
                </a:tc>
                <a:tc>
                  <a:txBody>
                    <a:bodyPr/>
                    <a:lstStyle/>
                    <a:p>
                      <a:pPr marL="0" marR="0">
                        <a:lnSpc>
                          <a:spcPct val="115000"/>
                        </a:lnSpc>
                        <a:spcBef>
                          <a:spcPts val="0"/>
                        </a:spcBef>
                        <a:spcAft>
                          <a:spcPts val="0"/>
                        </a:spcAft>
                      </a:pPr>
                      <a:r>
                        <a:rPr lang="tr-TR" sz="1800" b="1">
                          <a:latin typeface="+mn-lt"/>
                          <a:ea typeface="Times New Roman"/>
                          <a:cs typeface="Arial TUR"/>
                        </a:rPr>
                        <a:t>   nemli toprak zeminde ça-</a:t>
                      </a:r>
                      <a:endParaRPr lang="tr-TR" sz="1800" b="1">
                        <a:latin typeface="+mn-lt"/>
                        <a:ea typeface="Calibri"/>
                        <a:cs typeface="Times New Roman"/>
                      </a:endParaRPr>
                    </a:p>
                  </a:txBody>
                  <a:tcPr marL="36028" marR="36028" marT="0" marB="0" anchor="b">
                    <a:lnL>
                      <a:noFill/>
                    </a:lnL>
                    <a:lnR>
                      <a:noFill/>
                    </a:lnR>
                    <a:lnT>
                      <a:noFill/>
                    </a:lnT>
                    <a:lnB>
                      <a:noFill/>
                    </a:lnB>
                  </a:tcPr>
                </a:tc>
                <a:tc>
                  <a:txBody>
                    <a:bodyPr/>
                    <a:lstStyle/>
                    <a:p>
                      <a:pPr>
                        <a:lnSpc>
                          <a:spcPct val="115000"/>
                        </a:lnSpc>
                      </a:pPr>
                      <a:endParaRPr lang="tr-TR" sz="900">
                        <a:latin typeface="Calibri"/>
                      </a:endParaRPr>
                    </a:p>
                  </a:txBody>
                  <a:tcPr marL="36028" marR="36028" marT="0" marB="0" anchor="b">
                    <a:lnL>
                      <a:noFill/>
                    </a:lnL>
                    <a:lnR>
                      <a:noFill/>
                    </a:lnR>
                    <a:lnT>
                      <a:noFill/>
                    </a:lnT>
                    <a:lnB>
                      <a:noFill/>
                    </a:lnB>
                  </a:tcPr>
                </a:tc>
                <a:tc>
                  <a:txBody>
                    <a:bodyPr/>
                    <a:lstStyle/>
                    <a:p>
                      <a:pPr>
                        <a:lnSpc>
                          <a:spcPct val="115000"/>
                        </a:lnSpc>
                      </a:pPr>
                      <a:endParaRPr lang="tr-TR" sz="900">
                        <a:latin typeface="Calibri"/>
                      </a:endParaRPr>
                    </a:p>
                  </a:txBody>
                  <a:tcPr marL="36028" marR="36028" marT="0" marB="0" anchor="b">
                    <a:lnL>
                      <a:noFill/>
                    </a:lnL>
                    <a:lnR>
                      <a:noFill/>
                    </a:lnR>
                    <a:lnT>
                      <a:noFill/>
                    </a:lnT>
                    <a:lnB>
                      <a:noFill/>
                    </a:lnB>
                  </a:tcPr>
                </a:tc>
              </a:tr>
              <a:tr h="295353">
                <a:tc>
                  <a:txBody>
                    <a:bodyPr/>
                    <a:lstStyle/>
                    <a:p>
                      <a:pPr>
                        <a:lnSpc>
                          <a:spcPct val="115000"/>
                        </a:lnSpc>
                      </a:pPr>
                      <a:endParaRPr lang="tr-TR" sz="1400" b="1">
                        <a:latin typeface="+mn-lt"/>
                      </a:endParaRPr>
                    </a:p>
                  </a:txBody>
                  <a:tcPr marL="36028" marR="36028" marT="0" marB="0" anchor="b">
                    <a:lnL>
                      <a:noFill/>
                    </a:lnL>
                    <a:lnR>
                      <a:noFill/>
                    </a:lnR>
                    <a:lnT>
                      <a:noFill/>
                    </a:lnT>
                    <a:lnB>
                      <a:noFill/>
                    </a:lnB>
                  </a:tcPr>
                </a:tc>
                <a:tc>
                  <a:txBody>
                    <a:bodyPr/>
                    <a:lstStyle/>
                    <a:p>
                      <a:pPr>
                        <a:lnSpc>
                          <a:spcPct val="115000"/>
                        </a:lnSpc>
                      </a:pPr>
                      <a:endParaRPr lang="tr-TR" sz="1400" b="1">
                        <a:latin typeface="+mn-lt"/>
                      </a:endParaRPr>
                    </a:p>
                  </a:txBody>
                  <a:tcPr marL="36028" marR="36028" marT="0" marB="0" anchor="b">
                    <a:lnL>
                      <a:noFill/>
                    </a:lnL>
                    <a:lnR>
                      <a:noFill/>
                    </a:lnR>
                    <a:lnT>
                      <a:noFill/>
                    </a:lnT>
                    <a:lnB>
                      <a:noFill/>
                    </a:lnB>
                  </a:tcPr>
                </a:tc>
                <a:tc>
                  <a:txBody>
                    <a:bodyPr/>
                    <a:lstStyle/>
                    <a:p>
                      <a:pPr>
                        <a:lnSpc>
                          <a:spcPct val="115000"/>
                        </a:lnSpc>
                      </a:pPr>
                      <a:endParaRPr lang="tr-TR" sz="1800" b="1">
                        <a:latin typeface="+mn-lt"/>
                      </a:endParaRPr>
                    </a:p>
                  </a:txBody>
                  <a:tcPr marL="36028" marR="36028" marT="0" marB="0" anchor="b">
                    <a:lnL>
                      <a:noFill/>
                    </a:lnL>
                    <a:lnR>
                      <a:noFill/>
                    </a:lnR>
                    <a:lnT>
                      <a:noFill/>
                    </a:lnT>
                    <a:lnB>
                      <a:noFill/>
                    </a:lnB>
                  </a:tcPr>
                </a:tc>
                <a:tc>
                  <a:txBody>
                    <a:bodyPr/>
                    <a:lstStyle/>
                    <a:p>
                      <a:pPr>
                        <a:lnSpc>
                          <a:spcPct val="115000"/>
                        </a:lnSpc>
                      </a:pPr>
                      <a:endParaRPr lang="tr-TR" sz="1800" b="1">
                        <a:latin typeface="+mn-lt"/>
                      </a:endParaRPr>
                    </a:p>
                  </a:txBody>
                  <a:tcPr marL="36028" marR="36028" marT="0" marB="0" anchor="b">
                    <a:lnL>
                      <a:noFill/>
                    </a:lnL>
                    <a:lnR>
                      <a:noFill/>
                    </a:lnR>
                    <a:lnT>
                      <a:noFill/>
                    </a:lnT>
                    <a:lnB>
                      <a:noFill/>
                    </a:lnB>
                  </a:tcPr>
                </a:tc>
                <a:tc>
                  <a:txBody>
                    <a:bodyPr/>
                    <a:lstStyle/>
                    <a:p>
                      <a:pPr marL="0" marR="0">
                        <a:lnSpc>
                          <a:spcPct val="115000"/>
                        </a:lnSpc>
                        <a:spcBef>
                          <a:spcPts val="0"/>
                        </a:spcBef>
                        <a:spcAft>
                          <a:spcPts val="0"/>
                        </a:spcAft>
                      </a:pPr>
                      <a:r>
                        <a:rPr lang="tr-TR" sz="1800" b="1" dirty="0">
                          <a:latin typeface="+mn-lt"/>
                          <a:ea typeface="Times New Roman"/>
                          <a:cs typeface="Arial TUR"/>
                        </a:rPr>
                        <a:t>   </a:t>
                      </a:r>
                      <a:r>
                        <a:rPr lang="tr-TR" sz="1800" b="1" dirty="0" err="1">
                          <a:latin typeface="+mn-lt"/>
                          <a:ea typeface="Times New Roman"/>
                          <a:cs typeface="Arial TUR"/>
                        </a:rPr>
                        <a:t>lışmalar</a:t>
                      </a:r>
                      <a:r>
                        <a:rPr lang="tr-TR" sz="1800" b="1" dirty="0">
                          <a:latin typeface="+mn-lt"/>
                          <a:ea typeface="Times New Roman"/>
                          <a:cs typeface="Arial TUR"/>
                        </a:rPr>
                        <a:t>.</a:t>
                      </a:r>
                      <a:endParaRPr lang="tr-TR" sz="1800" b="1" dirty="0">
                        <a:latin typeface="+mn-lt"/>
                        <a:ea typeface="Calibri"/>
                        <a:cs typeface="Times New Roman"/>
                      </a:endParaRPr>
                    </a:p>
                  </a:txBody>
                  <a:tcPr marL="36028" marR="36028" marT="0" marB="0" anchor="b">
                    <a:lnL>
                      <a:noFill/>
                    </a:lnL>
                    <a:lnR>
                      <a:noFill/>
                    </a:lnR>
                    <a:lnT>
                      <a:noFill/>
                    </a:lnT>
                    <a:lnB>
                      <a:noFill/>
                    </a:lnB>
                  </a:tcPr>
                </a:tc>
                <a:tc>
                  <a:txBody>
                    <a:bodyPr/>
                    <a:lstStyle/>
                    <a:p>
                      <a:pPr>
                        <a:lnSpc>
                          <a:spcPct val="115000"/>
                        </a:lnSpc>
                      </a:pPr>
                      <a:endParaRPr lang="tr-TR" sz="900">
                        <a:latin typeface="Calibri"/>
                      </a:endParaRPr>
                    </a:p>
                  </a:txBody>
                  <a:tcPr marL="36028" marR="36028" marT="0" marB="0" anchor="b">
                    <a:lnL>
                      <a:noFill/>
                    </a:lnL>
                    <a:lnR>
                      <a:noFill/>
                    </a:lnR>
                    <a:lnT>
                      <a:noFill/>
                    </a:lnT>
                    <a:lnB>
                      <a:noFill/>
                    </a:lnB>
                  </a:tcPr>
                </a:tc>
                <a:tc>
                  <a:txBody>
                    <a:bodyPr/>
                    <a:lstStyle/>
                    <a:p>
                      <a:pPr>
                        <a:lnSpc>
                          <a:spcPct val="115000"/>
                        </a:lnSpc>
                      </a:pPr>
                      <a:endParaRPr lang="tr-TR" sz="900">
                        <a:latin typeface="Calibri"/>
                      </a:endParaRPr>
                    </a:p>
                  </a:txBody>
                  <a:tcPr marL="36028" marR="36028" marT="0" marB="0" anchor="b">
                    <a:lnL>
                      <a:noFill/>
                    </a:lnL>
                    <a:lnR>
                      <a:noFill/>
                    </a:lnR>
                    <a:lnT>
                      <a:noFill/>
                    </a:lnT>
                    <a:lnB>
                      <a:noFill/>
                    </a:lnB>
                  </a:tcPr>
                </a:tc>
              </a:tr>
              <a:tr h="339466">
                <a:tc gridSpan="5">
                  <a:txBody>
                    <a:bodyPr/>
                    <a:lstStyle/>
                    <a:p>
                      <a:pPr marL="0" marR="0" algn="ctr">
                        <a:lnSpc>
                          <a:spcPct val="115000"/>
                        </a:lnSpc>
                        <a:spcBef>
                          <a:spcPts val="0"/>
                        </a:spcBef>
                        <a:spcAft>
                          <a:spcPts val="0"/>
                        </a:spcAft>
                      </a:pPr>
                      <a:r>
                        <a:rPr lang="tr-TR" sz="1800" b="1" dirty="0">
                          <a:solidFill>
                            <a:srgbClr val="FF0000"/>
                          </a:solidFill>
                          <a:latin typeface="+mn-lt"/>
                          <a:ea typeface="Times New Roman"/>
                          <a:cs typeface="Arial TUR"/>
                        </a:rPr>
                        <a:t>D –  2  Tropik  hastalıklar </a:t>
                      </a:r>
                      <a:endParaRPr lang="tr-TR" sz="1800" b="1" dirty="0">
                        <a:solidFill>
                          <a:srgbClr val="FF0000"/>
                        </a:solidFill>
                        <a:latin typeface="+mn-lt"/>
                        <a:ea typeface="Calibri"/>
                        <a:cs typeface="Times New Roman"/>
                      </a:endParaRPr>
                    </a:p>
                  </a:txBody>
                  <a:tcPr marL="36028" marR="36028"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nSpc>
                          <a:spcPct val="115000"/>
                        </a:lnSpc>
                      </a:pPr>
                      <a:endParaRPr lang="tr-TR" sz="900">
                        <a:latin typeface="Calibri"/>
                      </a:endParaRPr>
                    </a:p>
                  </a:txBody>
                  <a:tcPr marL="36028" marR="36028" marT="0" marB="0" anchor="b">
                    <a:lnL>
                      <a:noFill/>
                    </a:lnL>
                    <a:lnR>
                      <a:noFill/>
                    </a:lnR>
                    <a:lnT>
                      <a:noFill/>
                    </a:lnT>
                    <a:lnB>
                      <a:noFill/>
                    </a:lnB>
                  </a:tcPr>
                </a:tc>
                <a:tc>
                  <a:txBody>
                    <a:bodyPr/>
                    <a:lstStyle/>
                    <a:p>
                      <a:pPr>
                        <a:lnSpc>
                          <a:spcPct val="115000"/>
                        </a:lnSpc>
                      </a:pPr>
                      <a:endParaRPr lang="tr-TR" sz="900">
                        <a:latin typeface="Calibri"/>
                      </a:endParaRPr>
                    </a:p>
                  </a:txBody>
                  <a:tcPr marL="36028" marR="36028" marT="0" marB="0" anchor="b">
                    <a:lnL>
                      <a:noFill/>
                    </a:lnL>
                    <a:lnR>
                      <a:noFill/>
                    </a:lnR>
                    <a:lnT>
                      <a:noFill/>
                    </a:lnT>
                    <a:lnB>
                      <a:noFill/>
                    </a:lnB>
                  </a:tcPr>
                </a:tc>
              </a:tr>
              <a:tr h="362998">
                <a:tc>
                  <a:txBody>
                    <a:bodyPr/>
                    <a:lstStyle/>
                    <a:p>
                      <a:pPr marL="0" marR="0">
                        <a:lnSpc>
                          <a:spcPct val="115000"/>
                        </a:lnSpc>
                        <a:spcBef>
                          <a:spcPts val="0"/>
                        </a:spcBef>
                        <a:spcAft>
                          <a:spcPts val="0"/>
                        </a:spcAft>
                      </a:pPr>
                      <a:r>
                        <a:rPr lang="tr-TR" sz="1800" b="1" dirty="0">
                          <a:latin typeface="+mn-lt"/>
                          <a:ea typeface="Times New Roman"/>
                          <a:cs typeface="Arial TUR"/>
                        </a:rPr>
                        <a:t> - Malarya,</a:t>
                      </a:r>
                      <a:endParaRPr lang="tr-TR" sz="1800" b="1" dirty="0">
                        <a:latin typeface="+mn-lt"/>
                        <a:ea typeface="Calibri"/>
                        <a:cs typeface="Times New Roman"/>
                      </a:endParaRPr>
                    </a:p>
                  </a:txBody>
                  <a:tcPr marL="36028" marR="36028" marT="0" marB="0" anchor="b">
                    <a:lnL>
                      <a:noFill/>
                    </a:lnL>
                    <a:lnR>
                      <a:noFill/>
                    </a:lnR>
                    <a:lnT>
                      <a:noFill/>
                    </a:lnT>
                    <a:lnB>
                      <a:noFill/>
                    </a:lnB>
                  </a:tcPr>
                </a:tc>
                <a:tc>
                  <a:txBody>
                    <a:bodyPr/>
                    <a:lstStyle/>
                    <a:p>
                      <a:pPr>
                        <a:lnSpc>
                          <a:spcPct val="115000"/>
                        </a:lnSpc>
                      </a:pPr>
                      <a:endParaRPr lang="tr-TR" sz="1800" b="1">
                        <a:latin typeface="+mn-lt"/>
                      </a:endParaRPr>
                    </a:p>
                  </a:txBody>
                  <a:tcPr marL="36028" marR="36028" marT="0" marB="0" anchor="b">
                    <a:lnL>
                      <a:noFill/>
                    </a:lnL>
                    <a:lnR>
                      <a:noFill/>
                    </a:lnR>
                    <a:lnT>
                      <a:noFill/>
                    </a:lnT>
                    <a:lnB>
                      <a:noFill/>
                    </a:lnB>
                  </a:tcPr>
                </a:tc>
                <a:tc>
                  <a:txBody>
                    <a:bodyPr/>
                    <a:lstStyle/>
                    <a:p>
                      <a:pPr marL="0" marR="0" algn="ctr">
                        <a:lnSpc>
                          <a:spcPct val="115000"/>
                        </a:lnSpc>
                        <a:spcBef>
                          <a:spcPts val="0"/>
                        </a:spcBef>
                        <a:spcAft>
                          <a:spcPts val="0"/>
                        </a:spcAft>
                      </a:pPr>
                      <a:r>
                        <a:rPr lang="tr-TR" sz="1800" b="1" dirty="0">
                          <a:latin typeface="+mn-lt"/>
                          <a:ea typeface="Times New Roman"/>
                          <a:cs typeface="Arial TUR"/>
                        </a:rPr>
                        <a:t>40 gün</a:t>
                      </a:r>
                      <a:endParaRPr lang="tr-TR" sz="1800" b="1" dirty="0">
                        <a:latin typeface="+mn-lt"/>
                        <a:ea typeface="Calibri"/>
                        <a:cs typeface="Times New Roman"/>
                      </a:endParaRPr>
                    </a:p>
                  </a:txBody>
                  <a:tcPr marL="36028" marR="36028" marT="0" marB="0" anchor="b">
                    <a:lnL>
                      <a:noFill/>
                    </a:lnL>
                    <a:lnR>
                      <a:noFill/>
                    </a:lnR>
                    <a:lnT>
                      <a:noFill/>
                    </a:lnT>
                    <a:lnB>
                      <a:noFill/>
                    </a:lnB>
                  </a:tcPr>
                </a:tc>
                <a:tc>
                  <a:txBody>
                    <a:bodyPr/>
                    <a:lstStyle/>
                    <a:p>
                      <a:pPr>
                        <a:lnSpc>
                          <a:spcPct val="115000"/>
                        </a:lnSpc>
                      </a:pPr>
                      <a:endParaRPr lang="tr-TR" sz="1800" b="1">
                        <a:latin typeface="+mn-lt"/>
                      </a:endParaRPr>
                    </a:p>
                  </a:txBody>
                  <a:tcPr marL="36028" marR="36028" marT="0" marB="0" anchor="b">
                    <a:lnL>
                      <a:noFill/>
                    </a:lnL>
                    <a:lnR>
                      <a:noFill/>
                    </a:lnR>
                    <a:lnT>
                      <a:noFill/>
                    </a:lnT>
                    <a:lnB>
                      <a:noFill/>
                    </a:lnB>
                  </a:tcPr>
                </a:tc>
                <a:tc>
                  <a:txBody>
                    <a:bodyPr/>
                    <a:lstStyle/>
                    <a:p>
                      <a:pPr marL="0" marR="0">
                        <a:lnSpc>
                          <a:spcPct val="115000"/>
                        </a:lnSpc>
                        <a:spcBef>
                          <a:spcPts val="0"/>
                        </a:spcBef>
                        <a:spcAft>
                          <a:spcPts val="0"/>
                        </a:spcAft>
                      </a:pPr>
                      <a:r>
                        <a:rPr lang="tr-TR" sz="1800" b="1" dirty="0">
                          <a:latin typeface="+mn-lt"/>
                          <a:ea typeface="Times New Roman"/>
                          <a:cs typeface="Arial TUR"/>
                        </a:rPr>
                        <a:t> - Bu gibi hastalıkların sap-</a:t>
                      </a:r>
                      <a:endParaRPr lang="tr-TR" sz="1800" b="1" dirty="0">
                        <a:latin typeface="+mn-lt"/>
                        <a:ea typeface="Calibri"/>
                        <a:cs typeface="Times New Roman"/>
                      </a:endParaRPr>
                    </a:p>
                  </a:txBody>
                  <a:tcPr marL="36028" marR="36028" marT="0" marB="0" anchor="b">
                    <a:lnL>
                      <a:noFill/>
                    </a:lnL>
                    <a:lnR>
                      <a:noFill/>
                    </a:lnR>
                    <a:lnT>
                      <a:noFill/>
                    </a:lnT>
                    <a:lnB>
                      <a:noFill/>
                    </a:lnB>
                  </a:tcPr>
                </a:tc>
                <a:tc>
                  <a:txBody>
                    <a:bodyPr/>
                    <a:lstStyle/>
                    <a:p>
                      <a:pPr>
                        <a:lnSpc>
                          <a:spcPct val="115000"/>
                        </a:lnSpc>
                      </a:pPr>
                      <a:endParaRPr lang="tr-TR" sz="900">
                        <a:latin typeface="Calibri"/>
                      </a:endParaRPr>
                    </a:p>
                  </a:txBody>
                  <a:tcPr marL="36028" marR="36028" marT="0" marB="0" anchor="b">
                    <a:lnL>
                      <a:noFill/>
                    </a:lnL>
                    <a:lnR>
                      <a:noFill/>
                    </a:lnR>
                    <a:lnT>
                      <a:noFill/>
                    </a:lnT>
                    <a:lnB>
                      <a:noFill/>
                    </a:lnB>
                  </a:tcPr>
                </a:tc>
                <a:tc>
                  <a:txBody>
                    <a:bodyPr/>
                    <a:lstStyle/>
                    <a:p>
                      <a:pPr>
                        <a:lnSpc>
                          <a:spcPct val="115000"/>
                        </a:lnSpc>
                      </a:pPr>
                      <a:endParaRPr lang="tr-TR" sz="900">
                        <a:latin typeface="Calibri"/>
                      </a:endParaRPr>
                    </a:p>
                  </a:txBody>
                  <a:tcPr marL="36028" marR="36028" marT="0" marB="0" anchor="b">
                    <a:lnL>
                      <a:noFill/>
                    </a:lnL>
                    <a:lnR>
                      <a:noFill/>
                    </a:lnR>
                    <a:lnT>
                      <a:noFill/>
                    </a:lnT>
                    <a:lnB>
                      <a:noFill/>
                    </a:lnB>
                  </a:tcPr>
                </a:tc>
              </a:tr>
              <a:tr h="477628">
                <a:tc>
                  <a:txBody>
                    <a:bodyPr/>
                    <a:lstStyle/>
                    <a:p>
                      <a:pPr marL="0" marR="0">
                        <a:lnSpc>
                          <a:spcPct val="115000"/>
                        </a:lnSpc>
                        <a:spcBef>
                          <a:spcPts val="0"/>
                        </a:spcBef>
                        <a:spcAft>
                          <a:spcPts val="0"/>
                        </a:spcAft>
                      </a:pPr>
                      <a:r>
                        <a:rPr lang="tr-TR" sz="1800" b="1">
                          <a:latin typeface="+mn-lt"/>
                          <a:ea typeface="Times New Roman"/>
                          <a:cs typeface="Arial TUR"/>
                        </a:rPr>
                        <a:t> - Amobiasis,</a:t>
                      </a:r>
                      <a:endParaRPr lang="tr-TR" sz="1800" b="1">
                        <a:latin typeface="+mn-lt"/>
                        <a:ea typeface="Calibri"/>
                        <a:cs typeface="Times New Roman"/>
                      </a:endParaRPr>
                    </a:p>
                  </a:txBody>
                  <a:tcPr marL="36028" marR="36028" marT="0" marB="0" anchor="b">
                    <a:lnL>
                      <a:noFill/>
                    </a:lnL>
                    <a:lnR>
                      <a:noFill/>
                    </a:lnR>
                    <a:lnT>
                      <a:noFill/>
                    </a:lnT>
                    <a:lnB>
                      <a:noFill/>
                    </a:lnB>
                  </a:tcPr>
                </a:tc>
                <a:tc>
                  <a:txBody>
                    <a:bodyPr/>
                    <a:lstStyle/>
                    <a:p>
                      <a:pPr>
                        <a:lnSpc>
                          <a:spcPct val="115000"/>
                        </a:lnSpc>
                      </a:pPr>
                      <a:endParaRPr lang="tr-TR" sz="1800" b="1">
                        <a:latin typeface="+mn-lt"/>
                      </a:endParaRPr>
                    </a:p>
                  </a:txBody>
                  <a:tcPr marL="36028" marR="36028" marT="0" marB="0" anchor="b">
                    <a:lnL>
                      <a:noFill/>
                    </a:lnL>
                    <a:lnR>
                      <a:noFill/>
                    </a:lnR>
                    <a:lnT>
                      <a:noFill/>
                    </a:lnT>
                    <a:lnB>
                      <a:noFill/>
                    </a:lnB>
                  </a:tcPr>
                </a:tc>
                <a:tc>
                  <a:txBody>
                    <a:bodyPr/>
                    <a:lstStyle/>
                    <a:p>
                      <a:pPr marL="0" marR="0" algn="ctr">
                        <a:lnSpc>
                          <a:spcPct val="115000"/>
                        </a:lnSpc>
                        <a:spcBef>
                          <a:spcPts val="0"/>
                        </a:spcBef>
                        <a:spcAft>
                          <a:spcPts val="0"/>
                        </a:spcAft>
                      </a:pPr>
                      <a:r>
                        <a:rPr lang="tr-TR" sz="1800" b="1">
                          <a:latin typeface="+mn-lt"/>
                          <a:ea typeface="Times New Roman"/>
                          <a:cs typeface="Arial TUR"/>
                        </a:rPr>
                        <a:t>30 gün</a:t>
                      </a:r>
                      <a:endParaRPr lang="tr-TR" sz="1800" b="1">
                        <a:latin typeface="+mn-lt"/>
                        <a:ea typeface="Calibri"/>
                        <a:cs typeface="Times New Roman"/>
                      </a:endParaRPr>
                    </a:p>
                  </a:txBody>
                  <a:tcPr marL="36028" marR="36028" marT="0" marB="0" anchor="b">
                    <a:lnL>
                      <a:noFill/>
                    </a:lnL>
                    <a:lnR>
                      <a:noFill/>
                    </a:lnR>
                    <a:lnT>
                      <a:noFill/>
                    </a:lnT>
                    <a:lnB>
                      <a:noFill/>
                    </a:lnB>
                  </a:tcPr>
                </a:tc>
                <a:tc>
                  <a:txBody>
                    <a:bodyPr/>
                    <a:lstStyle/>
                    <a:p>
                      <a:pPr>
                        <a:lnSpc>
                          <a:spcPct val="115000"/>
                        </a:lnSpc>
                      </a:pPr>
                      <a:endParaRPr lang="tr-TR" sz="1800" b="1">
                        <a:latin typeface="+mn-lt"/>
                      </a:endParaRPr>
                    </a:p>
                  </a:txBody>
                  <a:tcPr marL="36028" marR="36028" marT="0" marB="0" anchor="b">
                    <a:lnL>
                      <a:noFill/>
                    </a:lnL>
                    <a:lnR>
                      <a:noFill/>
                    </a:lnR>
                    <a:lnT>
                      <a:noFill/>
                    </a:lnT>
                    <a:lnB>
                      <a:noFill/>
                    </a:lnB>
                  </a:tcPr>
                </a:tc>
                <a:tc>
                  <a:txBody>
                    <a:bodyPr/>
                    <a:lstStyle/>
                    <a:p>
                      <a:pPr marL="0" marR="0">
                        <a:lnSpc>
                          <a:spcPct val="115000"/>
                        </a:lnSpc>
                        <a:spcBef>
                          <a:spcPts val="0"/>
                        </a:spcBef>
                        <a:spcAft>
                          <a:spcPts val="0"/>
                        </a:spcAft>
                      </a:pPr>
                      <a:r>
                        <a:rPr lang="tr-TR" sz="1800" b="1">
                          <a:latin typeface="+mn-lt"/>
                          <a:ea typeface="Times New Roman"/>
                          <a:cs typeface="Arial TUR"/>
                        </a:rPr>
                        <a:t>   tandığı ve tedavi edildiği</a:t>
                      </a:r>
                      <a:endParaRPr lang="tr-TR" sz="1800" b="1">
                        <a:latin typeface="+mn-lt"/>
                        <a:ea typeface="Calibri"/>
                        <a:cs typeface="Times New Roman"/>
                      </a:endParaRPr>
                    </a:p>
                  </a:txBody>
                  <a:tcPr marL="36028" marR="36028" marT="0" marB="0" anchor="b">
                    <a:lnL>
                      <a:noFill/>
                    </a:lnL>
                    <a:lnR>
                      <a:noFill/>
                    </a:lnR>
                    <a:lnT>
                      <a:noFill/>
                    </a:lnT>
                    <a:lnB>
                      <a:noFill/>
                    </a:lnB>
                  </a:tcPr>
                </a:tc>
                <a:tc>
                  <a:txBody>
                    <a:bodyPr/>
                    <a:lstStyle/>
                    <a:p>
                      <a:pPr>
                        <a:lnSpc>
                          <a:spcPct val="115000"/>
                        </a:lnSpc>
                      </a:pPr>
                      <a:endParaRPr lang="tr-TR" sz="900">
                        <a:latin typeface="Calibri"/>
                      </a:endParaRPr>
                    </a:p>
                  </a:txBody>
                  <a:tcPr marL="36028" marR="36028" marT="0" marB="0" anchor="b">
                    <a:lnL>
                      <a:noFill/>
                    </a:lnL>
                    <a:lnR>
                      <a:noFill/>
                    </a:lnR>
                    <a:lnT>
                      <a:noFill/>
                    </a:lnT>
                    <a:lnB>
                      <a:noFill/>
                    </a:lnB>
                  </a:tcPr>
                </a:tc>
                <a:tc>
                  <a:txBody>
                    <a:bodyPr/>
                    <a:lstStyle/>
                    <a:p>
                      <a:pPr>
                        <a:lnSpc>
                          <a:spcPct val="115000"/>
                        </a:lnSpc>
                      </a:pPr>
                      <a:endParaRPr lang="tr-TR" sz="900">
                        <a:latin typeface="Calibri"/>
                      </a:endParaRPr>
                    </a:p>
                  </a:txBody>
                  <a:tcPr marL="36028" marR="36028" marT="0" marB="0" anchor="b">
                    <a:lnL>
                      <a:noFill/>
                    </a:lnL>
                    <a:lnR>
                      <a:noFill/>
                    </a:lnR>
                    <a:lnT>
                      <a:noFill/>
                    </a:lnT>
                    <a:lnB>
                      <a:noFill/>
                    </a:lnB>
                  </a:tcPr>
                </a:tc>
              </a:tr>
              <a:tr h="489268">
                <a:tc>
                  <a:txBody>
                    <a:bodyPr/>
                    <a:lstStyle/>
                    <a:p>
                      <a:pPr marL="0" marR="0">
                        <a:lnSpc>
                          <a:spcPct val="115000"/>
                        </a:lnSpc>
                        <a:spcBef>
                          <a:spcPts val="0"/>
                        </a:spcBef>
                        <a:spcAft>
                          <a:spcPts val="0"/>
                        </a:spcAft>
                      </a:pPr>
                      <a:r>
                        <a:rPr lang="tr-TR" sz="1800" b="1">
                          <a:latin typeface="+mn-lt"/>
                          <a:ea typeface="Times New Roman"/>
                          <a:cs typeface="Arial TUR"/>
                        </a:rPr>
                        <a:t> - Sarı humma,</a:t>
                      </a:r>
                      <a:endParaRPr lang="tr-TR" sz="1800" b="1">
                        <a:latin typeface="+mn-lt"/>
                        <a:ea typeface="Calibri"/>
                        <a:cs typeface="Times New Roman"/>
                      </a:endParaRPr>
                    </a:p>
                  </a:txBody>
                  <a:tcPr marL="36028" marR="36028" marT="0" marB="0" anchor="b">
                    <a:lnL>
                      <a:noFill/>
                    </a:lnL>
                    <a:lnR>
                      <a:noFill/>
                    </a:lnR>
                    <a:lnT>
                      <a:noFill/>
                    </a:lnT>
                    <a:lnB>
                      <a:noFill/>
                    </a:lnB>
                  </a:tcPr>
                </a:tc>
                <a:tc>
                  <a:txBody>
                    <a:bodyPr/>
                    <a:lstStyle/>
                    <a:p>
                      <a:pPr>
                        <a:lnSpc>
                          <a:spcPct val="115000"/>
                        </a:lnSpc>
                      </a:pPr>
                      <a:endParaRPr lang="tr-TR" sz="1800" b="1">
                        <a:latin typeface="+mn-lt"/>
                      </a:endParaRPr>
                    </a:p>
                  </a:txBody>
                  <a:tcPr marL="36028" marR="36028" marT="0" marB="0" anchor="b">
                    <a:lnL>
                      <a:noFill/>
                    </a:lnL>
                    <a:lnR>
                      <a:noFill/>
                    </a:lnR>
                    <a:lnT>
                      <a:noFill/>
                    </a:lnT>
                    <a:lnB>
                      <a:noFill/>
                    </a:lnB>
                  </a:tcPr>
                </a:tc>
                <a:tc>
                  <a:txBody>
                    <a:bodyPr/>
                    <a:lstStyle/>
                    <a:p>
                      <a:pPr marL="0" marR="0" algn="ctr">
                        <a:lnSpc>
                          <a:spcPct val="115000"/>
                        </a:lnSpc>
                        <a:spcBef>
                          <a:spcPts val="0"/>
                        </a:spcBef>
                        <a:spcAft>
                          <a:spcPts val="0"/>
                        </a:spcAft>
                      </a:pPr>
                      <a:r>
                        <a:rPr lang="tr-TR" sz="1800" b="1">
                          <a:latin typeface="+mn-lt"/>
                          <a:ea typeface="Times New Roman"/>
                          <a:cs typeface="Arial TUR"/>
                        </a:rPr>
                        <a:t>10 gün</a:t>
                      </a:r>
                      <a:endParaRPr lang="tr-TR" sz="1800" b="1">
                        <a:latin typeface="+mn-lt"/>
                        <a:ea typeface="Calibri"/>
                        <a:cs typeface="Times New Roman"/>
                      </a:endParaRPr>
                    </a:p>
                  </a:txBody>
                  <a:tcPr marL="36028" marR="36028" marT="0" marB="0" anchor="b">
                    <a:lnL>
                      <a:noFill/>
                    </a:lnL>
                    <a:lnR>
                      <a:noFill/>
                    </a:lnR>
                    <a:lnT>
                      <a:noFill/>
                    </a:lnT>
                    <a:lnB>
                      <a:noFill/>
                    </a:lnB>
                  </a:tcPr>
                </a:tc>
                <a:tc>
                  <a:txBody>
                    <a:bodyPr/>
                    <a:lstStyle/>
                    <a:p>
                      <a:pPr>
                        <a:lnSpc>
                          <a:spcPct val="115000"/>
                        </a:lnSpc>
                      </a:pPr>
                      <a:endParaRPr lang="tr-TR" sz="1800" b="1">
                        <a:latin typeface="+mn-lt"/>
                      </a:endParaRPr>
                    </a:p>
                  </a:txBody>
                  <a:tcPr marL="36028" marR="36028" marT="0" marB="0" anchor="b">
                    <a:lnL>
                      <a:noFill/>
                    </a:lnL>
                    <a:lnR>
                      <a:noFill/>
                    </a:lnR>
                    <a:lnT>
                      <a:noFill/>
                    </a:lnT>
                    <a:lnB>
                      <a:noFill/>
                    </a:lnB>
                  </a:tcPr>
                </a:tc>
                <a:tc>
                  <a:txBody>
                    <a:bodyPr/>
                    <a:lstStyle/>
                    <a:p>
                      <a:pPr marL="0" marR="0">
                        <a:lnSpc>
                          <a:spcPct val="115000"/>
                        </a:lnSpc>
                        <a:spcBef>
                          <a:spcPts val="0"/>
                        </a:spcBef>
                        <a:spcAft>
                          <a:spcPts val="0"/>
                        </a:spcAft>
                      </a:pPr>
                      <a:r>
                        <a:rPr lang="tr-TR" sz="1800" b="1" dirty="0" smtClean="0">
                          <a:latin typeface="+mn-lt"/>
                          <a:ea typeface="Times New Roman"/>
                          <a:cs typeface="Arial TUR"/>
                        </a:rPr>
                        <a:t> </a:t>
                      </a:r>
                      <a:r>
                        <a:rPr lang="tr-TR" sz="1800" b="1" dirty="0">
                          <a:latin typeface="+mn-lt"/>
                          <a:ea typeface="Times New Roman"/>
                          <a:cs typeface="Arial TUR"/>
                        </a:rPr>
                        <a:t>sağlık örgütlerinde </a:t>
                      </a:r>
                      <a:endParaRPr lang="tr-TR" sz="1800" b="1" dirty="0" smtClean="0">
                        <a:latin typeface="+mn-lt"/>
                        <a:ea typeface="Times New Roman"/>
                        <a:cs typeface="Arial TUR"/>
                      </a:endParaRPr>
                    </a:p>
                    <a:p>
                      <a:pPr marL="0" marR="0">
                        <a:lnSpc>
                          <a:spcPct val="115000"/>
                        </a:lnSpc>
                        <a:spcBef>
                          <a:spcPts val="0"/>
                        </a:spcBef>
                        <a:spcAft>
                          <a:spcPts val="0"/>
                        </a:spcAft>
                      </a:pPr>
                      <a:r>
                        <a:rPr lang="tr-TR" sz="1800" b="1" dirty="0" smtClean="0">
                          <a:latin typeface="+mn-lt"/>
                          <a:ea typeface="Times New Roman"/>
                          <a:cs typeface="Arial TUR"/>
                        </a:rPr>
                        <a:t> ve kurumlarında</a:t>
                      </a:r>
                      <a:endParaRPr lang="tr-TR" sz="1800" b="1" dirty="0">
                        <a:latin typeface="+mn-lt"/>
                        <a:ea typeface="Calibri"/>
                        <a:cs typeface="Times New Roman"/>
                      </a:endParaRPr>
                    </a:p>
                  </a:txBody>
                  <a:tcPr marL="36028" marR="36028" marT="0" marB="0" anchor="b">
                    <a:lnL>
                      <a:noFill/>
                    </a:lnL>
                    <a:lnR>
                      <a:noFill/>
                    </a:lnR>
                    <a:lnT>
                      <a:noFill/>
                    </a:lnT>
                    <a:lnB>
                      <a:noFill/>
                    </a:lnB>
                  </a:tcPr>
                </a:tc>
                <a:tc>
                  <a:txBody>
                    <a:bodyPr/>
                    <a:lstStyle/>
                    <a:p>
                      <a:pPr>
                        <a:lnSpc>
                          <a:spcPct val="115000"/>
                        </a:lnSpc>
                      </a:pPr>
                      <a:endParaRPr lang="tr-TR" sz="900" dirty="0">
                        <a:latin typeface="Calibri"/>
                      </a:endParaRPr>
                    </a:p>
                  </a:txBody>
                  <a:tcPr marL="36028" marR="36028" marT="0" marB="0" anchor="b">
                    <a:lnL>
                      <a:noFill/>
                    </a:lnL>
                    <a:lnR>
                      <a:noFill/>
                    </a:lnR>
                    <a:lnT>
                      <a:noFill/>
                    </a:lnT>
                    <a:lnB>
                      <a:noFill/>
                    </a:lnB>
                  </a:tcPr>
                </a:tc>
                <a:tc>
                  <a:txBody>
                    <a:bodyPr/>
                    <a:lstStyle/>
                    <a:p>
                      <a:pPr>
                        <a:lnSpc>
                          <a:spcPct val="115000"/>
                        </a:lnSpc>
                      </a:pPr>
                      <a:endParaRPr lang="tr-TR" sz="900">
                        <a:latin typeface="Calibri"/>
                      </a:endParaRPr>
                    </a:p>
                  </a:txBody>
                  <a:tcPr marL="36028" marR="36028" marT="0" marB="0" anchor="b">
                    <a:lnL>
                      <a:noFill/>
                    </a:lnL>
                    <a:lnR>
                      <a:noFill/>
                    </a:lnR>
                    <a:lnT>
                      <a:noFill/>
                    </a:lnT>
                    <a:lnB>
                      <a:noFill/>
                    </a:lnB>
                  </a:tcPr>
                </a:tc>
              </a:tr>
              <a:tr h="468274">
                <a:tc>
                  <a:txBody>
                    <a:bodyPr/>
                    <a:lstStyle/>
                    <a:p>
                      <a:pPr marL="0" marR="0">
                        <a:lnSpc>
                          <a:spcPct val="115000"/>
                        </a:lnSpc>
                        <a:spcBef>
                          <a:spcPts val="0"/>
                        </a:spcBef>
                        <a:spcAft>
                          <a:spcPts val="0"/>
                        </a:spcAft>
                      </a:pPr>
                      <a:r>
                        <a:rPr lang="tr-TR" sz="1800" b="1">
                          <a:latin typeface="+mn-lt"/>
                          <a:ea typeface="Times New Roman"/>
                          <a:cs typeface="Arial TUR"/>
                        </a:rPr>
                        <a:t> - Veba,</a:t>
                      </a:r>
                      <a:endParaRPr lang="tr-TR" sz="1800" b="1">
                        <a:latin typeface="+mn-lt"/>
                        <a:ea typeface="Calibri"/>
                        <a:cs typeface="Times New Roman"/>
                      </a:endParaRPr>
                    </a:p>
                  </a:txBody>
                  <a:tcPr marL="36028" marR="36028" marT="0" marB="0" anchor="b">
                    <a:lnL>
                      <a:noFill/>
                    </a:lnL>
                    <a:lnR>
                      <a:noFill/>
                    </a:lnR>
                    <a:lnT>
                      <a:noFill/>
                    </a:lnT>
                    <a:lnB>
                      <a:noFill/>
                    </a:lnB>
                  </a:tcPr>
                </a:tc>
                <a:tc>
                  <a:txBody>
                    <a:bodyPr/>
                    <a:lstStyle/>
                    <a:p>
                      <a:pPr>
                        <a:lnSpc>
                          <a:spcPct val="115000"/>
                        </a:lnSpc>
                      </a:pPr>
                      <a:endParaRPr lang="tr-TR" sz="1800" b="1">
                        <a:latin typeface="+mn-lt"/>
                      </a:endParaRPr>
                    </a:p>
                  </a:txBody>
                  <a:tcPr marL="36028" marR="36028" marT="0" marB="0" anchor="b">
                    <a:lnL>
                      <a:noFill/>
                    </a:lnL>
                    <a:lnR>
                      <a:noFill/>
                    </a:lnR>
                    <a:lnT>
                      <a:noFill/>
                    </a:lnT>
                    <a:lnB>
                      <a:noFill/>
                    </a:lnB>
                  </a:tcPr>
                </a:tc>
                <a:tc>
                  <a:txBody>
                    <a:bodyPr/>
                    <a:lstStyle/>
                    <a:p>
                      <a:pPr marL="0" marR="0" algn="ctr">
                        <a:lnSpc>
                          <a:spcPct val="115000"/>
                        </a:lnSpc>
                        <a:spcBef>
                          <a:spcPts val="0"/>
                        </a:spcBef>
                        <a:spcAft>
                          <a:spcPts val="0"/>
                        </a:spcAft>
                      </a:pPr>
                      <a:r>
                        <a:rPr lang="tr-TR" sz="1800" b="1">
                          <a:latin typeface="+mn-lt"/>
                          <a:ea typeface="Times New Roman"/>
                          <a:cs typeface="Arial TUR"/>
                        </a:rPr>
                        <a:t>10 gün</a:t>
                      </a:r>
                      <a:endParaRPr lang="tr-TR" sz="1800" b="1">
                        <a:latin typeface="+mn-lt"/>
                        <a:ea typeface="Calibri"/>
                        <a:cs typeface="Times New Roman"/>
                      </a:endParaRPr>
                    </a:p>
                  </a:txBody>
                  <a:tcPr marL="36028" marR="36028" marT="0" marB="0" anchor="b">
                    <a:lnL>
                      <a:noFill/>
                    </a:lnL>
                    <a:lnR>
                      <a:noFill/>
                    </a:lnR>
                    <a:lnT>
                      <a:noFill/>
                    </a:lnT>
                    <a:lnB>
                      <a:noFill/>
                    </a:lnB>
                  </a:tcPr>
                </a:tc>
                <a:tc>
                  <a:txBody>
                    <a:bodyPr/>
                    <a:lstStyle/>
                    <a:p>
                      <a:pPr>
                        <a:lnSpc>
                          <a:spcPct val="115000"/>
                        </a:lnSpc>
                      </a:pPr>
                      <a:endParaRPr lang="tr-TR" sz="1800" b="1">
                        <a:latin typeface="+mn-lt"/>
                      </a:endParaRPr>
                    </a:p>
                  </a:txBody>
                  <a:tcPr marL="36028" marR="36028" marT="0" marB="0" anchor="b">
                    <a:lnL>
                      <a:noFill/>
                    </a:lnL>
                    <a:lnR>
                      <a:noFill/>
                    </a:lnR>
                    <a:lnT>
                      <a:noFill/>
                    </a:lnT>
                    <a:lnB>
                      <a:noFill/>
                    </a:lnB>
                  </a:tcPr>
                </a:tc>
                <a:tc>
                  <a:txBody>
                    <a:bodyPr/>
                    <a:lstStyle/>
                    <a:p>
                      <a:pPr marL="0" marR="0">
                        <a:lnSpc>
                          <a:spcPct val="115000"/>
                        </a:lnSpc>
                        <a:spcBef>
                          <a:spcPts val="0"/>
                        </a:spcBef>
                        <a:spcAft>
                          <a:spcPts val="0"/>
                        </a:spcAft>
                      </a:pPr>
                      <a:r>
                        <a:rPr lang="tr-TR" sz="1800" b="1" dirty="0" smtClean="0">
                          <a:latin typeface="+mn-lt"/>
                          <a:ea typeface="Times New Roman"/>
                          <a:cs typeface="Arial TUR"/>
                        </a:rPr>
                        <a:t> </a:t>
                      </a:r>
                      <a:r>
                        <a:rPr lang="tr-TR" sz="1800" b="1" dirty="0">
                          <a:latin typeface="+mn-lt"/>
                          <a:ea typeface="Times New Roman"/>
                          <a:cs typeface="Arial TUR"/>
                        </a:rPr>
                        <a:t>veya bu </a:t>
                      </a:r>
                      <a:r>
                        <a:rPr lang="tr-TR" sz="1800" b="1" dirty="0" smtClean="0">
                          <a:latin typeface="+mn-lt"/>
                          <a:ea typeface="Times New Roman"/>
                          <a:cs typeface="Arial TUR"/>
                        </a:rPr>
                        <a:t>hastalıkların</a:t>
                      </a:r>
                    </a:p>
                    <a:p>
                      <a:pPr marL="0" marR="0">
                        <a:lnSpc>
                          <a:spcPct val="115000"/>
                        </a:lnSpc>
                        <a:spcBef>
                          <a:spcPts val="0"/>
                        </a:spcBef>
                        <a:spcAft>
                          <a:spcPts val="0"/>
                        </a:spcAft>
                      </a:pPr>
                      <a:r>
                        <a:rPr lang="tr-TR" sz="1800" b="1" dirty="0" smtClean="0">
                          <a:latin typeface="+mn-lt"/>
                          <a:ea typeface="Times New Roman"/>
                          <a:cs typeface="Arial TUR"/>
                        </a:rPr>
                        <a:t> patojen ajanları</a:t>
                      </a:r>
                      <a:endParaRPr lang="tr-TR" sz="1800" b="1" dirty="0">
                        <a:latin typeface="+mn-lt"/>
                        <a:ea typeface="Calibri"/>
                        <a:cs typeface="Times New Roman"/>
                      </a:endParaRPr>
                    </a:p>
                  </a:txBody>
                  <a:tcPr marL="36028" marR="36028" marT="0" marB="0" anchor="b">
                    <a:lnL>
                      <a:noFill/>
                    </a:lnL>
                    <a:lnR>
                      <a:noFill/>
                    </a:lnR>
                    <a:lnT>
                      <a:noFill/>
                    </a:lnT>
                    <a:lnB>
                      <a:noFill/>
                    </a:lnB>
                  </a:tcPr>
                </a:tc>
                <a:tc>
                  <a:txBody>
                    <a:bodyPr/>
                    <a:lstStyle/>
                    <a:p>
                      <a:pPr>
                        <a:lnSpc>
                          <a:spcPct val="115000"/>
                        </a:lnSpc>
                      </a:pPr>
                      <a:endParaRPr lang="tr-TR" sz="900">
                        <a:latin typeface="Calibri"/>
                      </a:endParaRPr>
                    </a:p>
                  </a:txBody>
                  <a:tcPr marL="36028" marR="36028" marT="0" marB="0" anchor="b">
                    <a:lnL>
                      <a:noFill/>
                    </a:lnL>
                    <a:lnR>
                      <a:noFill/>
                    </a:lnR>
                    <a:lnT>
                      <a:noFill/>
                    </a:lnT>
                    <a:lnB>
                      <a:noFill/>
                    </a:lnB>
                  </a:tcPr>
                </a:tc>
                <a:tc>
                  <a:txBody>
                    <a:bodyPr/>
                    <a:lstStyle/>
                    <a:p>
                      <a:pPr>
                        <a:lnSpc>
                          <a:spcPct val="115000"/>
                        </a:lnSpc>
                      </a:pPr>
                      <a:endParaRPr lang="tr-TR" sz="900">
                        <a:latin typeface="Calibri"/>
                      </a:endParaRPr>
                    </a:p>
                  </a:txBody>
                  <a:tcPr marL="36028" marR="36028" marT="0" marB="0" anchor="b">
                    <a:lnL>
                      <a:noFill/>
                    </a:lnL>
                    <a:lnR>
                      <a:noFill/>
                    </a:lnR>
                    <a:lnT>
                      <a:noFill/>
                    </a:lnT>
                    <a:lnB>
                      <a:noFill/>
                    </a:lnB>
                  </a:tcPr>
                </a:tc>
              </a:tr>
              <a:tr h="792088">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tr-TR" sz="1800" b="1" dirty="0">
                          <a:latin typeface="+mn-lt"/>
                          <a:ea typeface="Times New Roman"/>
                          <a:cs typeface="Arial TUR"/>
                        </a:rPr>
                        <a:t> </a:t>
                      </a:r>
                      <a:endParaRPr lang="tr-TR" sz="1800" b="1" dirty="0" smtClean="0">
                        <a:latin typeface="+mn-lt"/>
                        <a:ea typeface="Times New Roman"/>
                        <a:cs typeface="Arial TUR"/>
                      </a:endParaRPr>
                    </a:p>
                    <a:p>
                      <a:pPr marL="0" marR="0" indent="0" algn="l" defTabSz="914400" rtl="0" eaLnBrk="1" fontAlgn="auto" latinLnBrk="0" hangingPunct="1">
                        <a:lnSpc>
                          <a:spcPct val="115000"/>
                        </a:lnSpc>
                        <a:spcBef>
                          <a:spcPts val="0"/>
                        </a:spcBef>
                        <a:spcAft>
                          <a:spcPts val="0"/>
                        </a:spcAft>
                        <a:buClrTx/>
                        <a:buSzTx/>
                        <a:buFontTx/>
                        <a:buNone/>
                        <a:tabLst/>
                        <a:defRPr/>
                      </a:pPr>
                      <a:r>
                        <a:rPr lang="tr-TR" sz="1800" b="1" dirty="0" smtClean="0">
                          <a:latin typeface="+mn-lt"/>
                          <a:ea typeface="Times New Roman"/>
                          <a:cs typeface="Arial TUR"/>
                        </a:rPr>
                        <a:t>- </a:t>
                      </a:r>
                      <a:r>
                        <a:rPr lang="tr-TR" sz="1800" b="1" dirty="0" err="1">
                          <a:latin typeface="+mn-lt"/>
                          <a:ea typeface="Times New Roman"/>
                          <a:cs typeface="Arial TUR"/>
                        </a:rPr>
                        <a:t>Rekürrent</a:t>
                      </a:r>
                      <a:r>
                        <a:rPr lang="tr-TR" sz="1800" b="1" dirty="0">
                          <a:latin typeface="+mn-lt"/>
                          <a:ea typeface="Times New Roman"/>
                          <a:cs typeface="Arial TUR"/>
                        </a:rPr>
                        <a:t> ateş</a:t>
                      </a:r>
                      <a:r>
                        <a:rPr lang="tr-TR" sz="1800" b="1" dirty="0" smtClean="0">
                          <a:latin typeface="+mn-lt"/>
                          <a:ea typeface="Times New Roman"/>
                          <a:cs typeface="Arial TUR"/>
                        </a:rPr>
                        <a:t>,</a:t>
                      </a:r>
                      <a:r>
                        <a:rPr lang="tr-TR" sz="1800" b="1" dirty="0" smtClean="0">
                          <a:solidFill>
                            <a:srgbClr val="FF0000"/>
                          </a:solidFill>
                        </a:rPr>
                        <a:t> </a:t>
                      </a:r>
                      <a:endParaRPr lang="tr-TR" sz="1800" dirty="0" smtClean="0"/>
                    </a:p>
                    <a:p>
                      <a:pPr marL="0" marR="0">
                        <a:lnSpc>
                          <a:spcPct val="115000"/>
                        </a:lnSpc>
                        <a:spcBef>
                          <a:spcPts val="0"/>
                        </a:spcBef>
                        <a:spcAft>
                          <a:spcPts val="0"/>
                        </a:spcAft>
                      </a:pPr>
                      <a:endParaRPr lang="tr-TR" sz="1800" b="1" dirty="0">
                        <a:latin typeface="+mn-lt"/>
                        <a:ea typeface="Calibri"/>
                        <a:cs typeface="Times New Roman"/>
                      </a:endParaRPr>
                    </a:p>
                  </a:txBody>
                  <a:tcPr marL="36028" marR="36028" marT="0" marB="0" anchor="b">
                    <a:lnL>
                      <a:noFill/>
                    </a:lnL>
                    <a:lnR>
                      <a:noFill/>
                    </a:lnR>
                    <a:lnT>
                      <a:noFill/>
                    </a:lnT>
                    <a:lnB>
                      <a:noFill/>
                    </a:lnB>
                  </a:tcPr>
                </a:tc>
                <a:tc>
                  <a:txBody>
                    <a:bodyPr/>
                    <a:lstStyle/>
                    <a:p>
                      <a:pPr>
                        <a:lnSpc>
                          <a:spcPct val="115000"/>
                        </a:lnSpc>
                      </a:pPr>
                      <a:endParaRPr lang="tr-TR" sz="1800" b="1">
                        <a:latin typeface="+mn-lt"/>
                      </a:endParaRPr>
                    </a:p>
                  </a:txBody>
                  <a:tcPr marL="36028" marR="36028" marT="0" marB="0" anchor="b">
                    <a:lnL>
                      <a:noFill/>
                    </a:lnL>
                    <a:lnR>
                      <a:noFill/>
                    </a:lnR>
                    <a:lnT>
                      <a:noFill/>
                    </a:lnT>
                    <a:lnB>
                      <a:noFill/>
                    </a:lnB>
                  </a:tcPr>
                </a:tc>
                <a:tc>
                  <a:txBody>
                    <a:bodyPr/>
                    <a:lstStyle/>
                    <a:p>
                      <a:pPr marL="0" marR="0" algn="ctr">
                        <a:lnSpc>
                          <a:spcPct val="115000"/>
                        </a:lnSpc>
                        <a:spcBef>
                          <a:spcPts val="0"/>
                        </a:spcBef>
                        <a:spcAft>
                          <a:spcPts val="0"/>
                        </a:spcAft>
                      </a:pPr>
                      <a:r>
                        <a:rPr lang="tr-TR" sz="1800" b="1" dirty="0" smtClean="0">
                          <a:latin typeface="+mn-lt"/>
                          <a:ea typeface="Calibri"/>
                          <a:cs typeface="Times New Roman"/>
                        </a:rPr>
                        <a:t>12 gün</a:t>
                      </a:r>
                    </a:p>
                    <a:p>
                      <a:pPr marL="0" marR="0" algn="ctr">
                        <a:lnSpc>
                          <a:spcPct val="115000"/>
                        </a:lnSpc>
                        <a:spcBef>
                          <a:spcPts val="0"/>
                        </a:spcBef>
                        <a:spcAft>
                          <a:spcPts val="0"/>
                        </a:spcAft>
                      </a:pPr>
                      <a:endParaRPr lang="tr-TR" sz="1800" b="1" dirty="0">
                        <a:latin typeface="+mn-lt"/>
                        <a:ea typeface="Calibri"/>
                        <a:cs typeface="Times New Roman"/>
                      </a:endParaRPr>
                    </a:p>
                  </a:txBody>
                  <a:tcPr marL="36028" marR="36028" marT="0" marB="0" anchor="b">
                    <a:lnL>
                      <a:noFill/>
                    </a:lnL>
                    <a:lnR>
                      <a:noFill/>
                    </a:lnR>
                    <a:lnT>
                      <a:noFill/>
                    </a:lnT>
                    <a:lnB>
                      <a:noFill/>
                    </a:lnB>
                  </a:tcPr>
                </a:tc>
                <a:tc>
                  <a:txBody>
                    <a:bodyPr/>
                    <a:lstStyle/>
                    <a:p>
                      <a:pPr>
                        <a:lnSpc>
                          <a:spcPct val="115000"/>
                        </a:lnSpc>
                      </a:pPr>
                      <a:endParaRPr lang="tr-TR" sz="1400" b="1">
                        <a:latin typeface="+mn-lt"/>
                      </a:endParaRPr>
                    </a:p>
                  </a:txBody>
                  <a:tcPr marL="36028" marR="36028" marT="0" marB="0" anchor="b">
                    <a:lnL>
                      <a:noFill/>
                    </a:lnL>
                    <a:lnR>
                      <a:noFill/>
                    </a:lnR>
                    <a:lnT>
                      <a:noFill/>
                    </a:lnT>
                    <a:lnB>
                      <a:noFill/>
                    </a:lnB>
                  </a:tcPr>
                </a:tc>
                <a:tc>
                  <a:txBody>
                    <a:bodyPr/>
                    <a:lstStyle/>
                    <a:p>
                      <a:pPr marL="0" marR="0">
                        <a:lnSpc>
                          <a:spcPct val="115000"/>
                        </a:lnSpc>
                        <a:spcBef>
                          <a:spcPts val="0"/>
                        </a:spcBef>
                        <a:spcAft>
                          <a:spcPts val="0"/>
                        </a:spcAft>
                      </a:pPr>
                      <a:r>
                        <a:rPr lang="tr-TR" sz="1400" b="1" dirty="0" smtClean="0">
                          <a:latin typeface="+mn-lt"/>
                          <a:ea typeface="Times New Roman"/>
                          <a:cs typeface="Arial TUR"/>
                        </a:rPr>
                        <a:t>   </a:t>
                      </a:r>
                      <a:endParaRPr lang="tr-TR" sz="1400" b="1" dirty="0">
                        <a:latin typeface="+mn-lt"/>
                        <a:ea typeface="Calibri"/>
                        <a:cs typeface="Times New Roman"/>
                      </a:endParaRPr>
                    </a:p>
                  </a:txBody>
                  <a:tcPr marL="36028" marR="36028" marT="0" marB="0" anchor="b">
                    <a:lnL>
                      <a:noFill/>
                    </a:lnL>
                    <a:lnR>
                      <a:noFill/>
                    </a:lnR>
                    <a:lnT>
                      <a:noFill/>
                    </a:lnT>
                    <a:lnB>
                      <a:noFill/>
                    </a:lnB>
                  </a:tcPr>
                </a:tc>
                <a:tc>
                  <a:txBody>
                    <a:bodyPr/>
                    <a:lstStyle/>
                    <a:p>
                      <a:pPr>
                        <a:lnSpc>
                          <a:spcPct val="115000"/>
                        </a:lnSpc>
                      </a:pPr>
                      <a:endParaRPr lang="tr-TR" sz="900">
                        <a:latin typeface="Calibri"/>
                      </a:endParaRPr>
                    </a:p>
                  </a:txBody>
                  <a:tcPr marL="36028" marR="36028" marT="0" marB="0" anchor="b">
                    <a:lnL>
                      <a:noFill/>
                    </a:lnL>
                    <a:lnR>
                      <a:noFill/>
                    </a:lnR>
                    <a:lnT>
                      <a:noFill/>
                    </a:lnT>
                    <a:lnB>
                      <a:noFill/>
                    </a:lnB>
                  </a:tcPr>
                </a:tc>
                <a:tc>
                  <a:txBody>
                    <a:bodyPr/>
                    <a:lstStyle/>
                    <a:p>
                      <a:pPr>
                        <a:lnSpc>
                          <a:spcPct val="115000"/>
                        </a:lnSpc>
                      </a:pPr>
                      <a:endParaRPr lang="tr-TR" sz="900" dirty="0">
                        <a:latin typeface="Calibri"/>
                      </a:endParaRPr>
                    </a:p>
                  </a:txBody>
                  <a:tcPr marL="36028" marR="36028" marT="0" marB="0" anchor="b">
                    <a:lnL>
                      <a:noFill/>
                    </a:lnL>
                    <a:lnR>
                      <a:noFill/>
                    </a:lnR>
                    <a:lnT>
                      <a:noFill/>
                    </a:lnT>
                    <a:lnB>
                      <a:noFill/>
                    </a:lnB>
                  </a:tcPr>
                </a:tc>
              </a:tr>
            </a:tbl>
          </a:graphicData>
        </a:graphic>
      </p:graphicFrame>
      <p:sp>
        <p:nvSpPr>
          <p:cNvPr id="3" name="2 Dikdörtgen"/>
          <p:cNvSpPr/>
          <p:nvPr/>
        </p:nvSpPr>
        <p:spPr>
          <a:xfrm>
            <a:off x="228600" y="6321623"/>
            <a:ext cx="8763000" cy="307777"/>
          </a:xfrm>
          <a:prstGeom prst="rect">
            <a:avLst/>
          </a:prstGeom>
        </p:spPr>
        <p:txBody>
          <a:bodyPr wrap="square">
            <a:spAutoFit/>
          </a:bodyPr>
          <a:lstStyle/>
          <a:p>
            <a:r>
              <a:rPr lang="tr-TR" sz="1400" b="1" dirty="0" smtClean="0">
                <a:solidFill>
                  <a:srgbClr val="FF0000"/>
                </a:solidFill>
              </a:rPr>
              <a:t>Çalışma Gücü ve Meslekte Kazanma Gücü Kaybı Oranı Tespit İşlemleri Yönetmeliği </a:t>
            </a:r>
            <a:r>
              <a:rPr lang="tr-TR" sz="1400" b="1" dirty="0" smtClean="0"/>
              <a:t>– </a:t>
            </a:r>
            <a:r>
              <a:rPr lang="en-US" sz="1400" b="1" dirty="0" smtClean="0"/>
              <a:t>11</a:t>
            </a:r>
            <a:r>
              <a:rPr lang="tr-TR" sz="1400" b="1" dirty="0" smtClean="0"/>
              <a:t>.10.</a:t>
            </a:r>
            <a:r>
              <a:rPr lang="en-US" sz="1400" b="1" dirty="0" smtClean="0"/>
              <a:t>2008</a:t>
            </a:r>
            <a:endParaRPr lang="tr-TR" sz="1400" b="1" dirty="0"/>
          </a:p>
        </p:txBody>
      </p:sp>
    </p:spTree>
  </p:cSld>
  <p:clrMapOvr>
    <a:masterClrMapping/>
  </p:clrMapOvr>
  <p:transition spd="med">
    <p:cover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228600" y="838200"/>
          <a:ext cx="8610600" cy="5794399"/>
        </p:xfrm>
        <a:graphic>
          <a:graphicData uri="http://schemas.openxmlformats.org/drawingml/2006/table">
            <a:tbl>
              <a:tblPr/>
              <a:tblGrid>
                <a:gridCol w="4017234"/>
                <a:gridCol w="97566"/>
                <a:gridCol w="914400"/>
                <a:gridCol w="97566"/>
                <a:gridCol w="3483834"/>
              </a:tblGrid>
              <a:tr h="303314">
                <a:tc gridSpan="5">
                  <a:txBody>
                    <a:bodyPr/>
                    <a:lstStyle/>
                    <a:p>
                      <a:pPr marL="0" marR="0" algn="ctr">
                        <a:lnSpc>
                          <a:spcPct val="115000"/>
                        </a:lnSpc>
                        <a:spcBef>
                          <a:spcPts val="0"/>
                        </a:spcBef>
                        <a:spcAft>
                          <a:spcPts val="0"/>
                        </a:spcAft>
                      </a:pPr>
                      <a:endParaRPr lang="tr-TR" sz="1000" dirty="0">
                        <a:solidFill>
                          <a:srgbClr val="C00000"/>
                        </a:solidFill>
                        <a:latin typeface="Calibri"/>
                        <a:ea typeface="Calibri"/>
                        <a:cs typeface="Times New Roman"/>
                      </a:endParaRPr>
                    </a:p>
                  </a:txBody>
                  <a:tcPr marL="36083" marR="36083"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03314">
                <a:tc gridSpan="5">
                  <a:txBody>
                    <a:bodyPr/>
                    <a:lstStyle/>
                    <a:p>
                      <a:pPr marL="0" marR="0" algn="ctr">
                        <a:lnSpc>
                          <a:spcPct val="115000"/>
                        </a:lnSpc>
                        <a:spcBef>
                          <a:spcPts val="0"/>
                        </a:spcBef>
                        <a:spcAft>
                          <a:spcPts val="0"/>
                        </a:spcAft>
                      </a:pPr>
                      <a:r>
                        <a:rPr lang="tr-TR" sz="1800" b="1" dirty="0" smtClean="0">
                          <a:solidFill>
                            <a:srgbClr val="FF0000"/>
                          </a:solidFill>
                          <a:latin typeface="Book Antiqua"/>
                          <a:ea typeface="Times New Roman"/>
                          <a:cs typeface="Arial TUR"/>
                        </a:rPr>
                        <a:t>(E)  GRUBU FİZİK  </a:t>
                      </a:r>
                      <a:r>
                        <a:rPr lang="tr-TR" sz="1800" b="1" dirty="0">
                          <a:solidFill>
                            <a:srgbClr val="FF0000"/>
                          </a:solidFill>
                          <a:latin typeface="Book Antiqua"/>
                          <a:ea typeface="Times New Roman"/>
                          <a:cs typeface="Arial TUR"/>
                        </a:rPr>
                        <a:t>ETKENLERLE  OLAN  MESLEK  </a:t>
                      </a:r>
                      <a:r>
                        <a:rPr lang="tr-TR" sz="1800" b="1" dirty="0" smtClean="0">
                          <a:solidFill>
                            <a:srgbClr val="FF0000"/>
                          </a:solidFill>
                          <a:latin typeface="Book Antiqua"/>
                          <a:ea typeface="Times New Roman"/>
                          <a:cs typeface="Arial TUR"/>
                        </a:rPr>
                        <a:t>HASTALIKLARI</a:t>
                      </a:r>
                      <a:endParaRPr lang="tr-TR" sz="1800" dirty="0">
                        <a:solidFill>
                          <a:srgbClr val="FF0000"/>
                        </a:solidFill>
                        <a:latin typeface="Calibri"/>
                        <a:ea typeface="Calibri"/>
                        <a:cs typeface="Times New Roman"/>
                      </a:endParaRPr>
                    </a:p>
                  </a:txBody>
                  <a:tcPr marL="36083" marR="36083"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39870">
                <a:tc gridSpan="5">
                  <a:txBody>
                    <a:bodyPr/>
                    <a:lstStyle/>
                    <a:p>
                      <a:pPr marL="0" marR="0" algn="ctr">
                        <a:lnSpc>
                          <a:spcPct val="115000"/>
                        </a:lnSpc>
                        <a:spcBef>
                          <a:spcPts val="0"/>
                        </a:spcBef>
                        <a:spcAft>
                          <a:spcPts val="0"/>
                        </a:spcAft>
                      </a:pPr>
                      <a:r>
                        <a:rPr lang="tr-TR" sz="1800" b="1" dirty="0">
                          <a:solidFill>
                            <a:srgbClr val="FF0000"/>
                          </a:solidFill>
                          <a:latin typeface="+mn-lt"/>
                          <a:ea typeface="Times New Roman"/>
                          <a:cs typeface="Arial TUR"/>
                        </a:rPr>
                        <a:t>E – 1  </a:t>
                      </a:r>
                      <a:r>
                        <a:rPr lang="tr-TR" sz="1800" b="1" dirty="0" err="1">
                          <a:solidFill>
                            <a:srgbClr val="FF0000"/>
                          </a:solidFill>
                          <a:latin typeface="+mn-lt"/>
                          <a:ea typeface="Times New Roman"/>
                          <a:cs typeface="Arial TUR"/>
                        </a:rPr>
                        <a:t>İyonlayıcı</a:t>
                      </a:r>
                      <a:r>
                        <a:rPr lang="tr-TR" sz="1800" b="1" dirty="0">
                          <a:solidFill>
                            <a:srgbClr val="FF0000"/>
                          </a:solidFill>
                          <a:latin typeface="+mn-lt"/>
                          <a:ea typeface="Times New Roman"/>
                          <a:cs typeface="Arial TUR"/>
                        </a:rPr>
                        <a:t>  ışınlarla  olan  </a:t>
                      </a:r>
                      <a:r>
                        <a:rPr lang="tr-TR" sz="1800" b="1" dirty="0" smtClean="0">
                          <a:solidFill>
                            <a:srgbClr val="FF0000"/>
                          </a:solidFill>
                          <a:latin typeface="+mn-lt"/>
                          <a:ea typeface="Times New Roman"/>
                          <a:cs typeface="Arial TUR"/>
                        </a:rPr>
                        <a:t>hastalıklar</a:t>
                      </a:r>
                    </a:p>
                    <a:p>
                      <a:pPr marL="0" marR="0" algn="ctr">
                        <a:lnSpc>
                          <a:spcPct val="115000"/>
                        </a:lnSpc>
                        <a:spcBef>
                          <a:spcPts val="0"/>
                        </a:spcBef>
                        <a:spcAft>
                          <a:spcPts val="0"/>
                        </a:spcAft>
                      </a:pPr>
                      <a:endParaRPr lang="tr-TR" sz="1800" b="1" dirty="0">
                        <a:solidFill>
                          <a:srgbClr val="FF0000"/>
                        </a:solidFill>
                        <a:latin typeface="+mn-lt"/>
                        <a:ea typeface="Calibri"/>
                        <a:cs typeface="Times New Roman"/>
                      </a:endParaRPr>
                    </a:p>
                  </a:txBody>
                  <a:tcPr marL="36083" marR="36083"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39870">
                <a:tc gridSpan="5">
                  <a:txBody>
                    <a:bodyPr/>
                    <a:lstStyle/>
                    <a:p>
                      <a:pPr marL="0" marR="0">
                        <a:lnSpc>
                          <a:spcPct val="115000"/>
                        </a:lnSpc>
                        <a:spcBef>
                          <a:spcPts val="0"/>
                        </a:spcBef>
                        <a:spcAft>
                          <a:spcPts val="0"/>
                        </a:spcAft>
                      </a:pPr>
                      <a:r>
                        <a:rPr lang="tr-TR" sz="1800" b="1" dirty="0">
                          <a:latin typeface="+mn-lt"/>
                          <a:ea typeface="Times New Roman"/>
                          <a:cs typeface="Arial TUR"/>
                        </a:rPr>
                        <a:t>              1 - Elektromanyetik ışınlar ( röntgen ve gama ışınları ),</a:t>
                      </a:r>
                      <a:endParaRPr lang="tr-TR" sz="1800" b="1" dirty="0">
                        <a:latin typeface="+mn-lt"/>
                        <a:ea typeface="Calibri"/>
                        <a:cs typeface="Times New Roman"/>
                      </a:endParaRPr>
                    </a:p>
                  </a:txBody>
                  <a:tcPr marL="36083" marR="36083"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39870">
                <a:tc gridSpan="5">
                  <a:txBody>
                    <a:bodyPr/>
                    <a:lstStyle/>
                    <a:p>
                      <a:pPr marL="0" marR="0">
                        <a:lnSpc>
                          <a:spcPct val="115000"/>
                        </a:lnSpc>
                        <a:spcBef>
                          <a:spcPts val="0"/>
                        </a:spcBef>
                        <a:spcAft>
                          <a:spcPts val="0"/>
                        </a:spcAft>
                      </a:pPr>
                      <a:r>
                        <a:rPr lang="tr-TR" sz="1800" b="1" dirty="0">
                          <a:latin typeface="+mn-lt"/>
                          <a:ea typeface="Times New Roman"/>
                          <a:cs typeface="Arial TUR"/>
                        </a:rPr>
                        <a:t>              2 - </a:t>
                      </a:r>
                      <a:r>
                        <a:rPr lang="tr-TR" sz="1800" b="1" dirty="0" err="1">
                          <a:latin typeface="+mn-lt"/>
                          <a:ea typeface="Times New Roman"/>
                          <a:cs typeface="Arial TUR"/>
                        </a:rPr>
                        <a:t>Korpüsküler</a:t>
                      </a:r>
                      <a:r>
                        <a:rPr lang="tr-TR" sz="1800" b="1" dirty="0">
                          <a:latin typeface="+mn-lt"/>
                          <a:ea typeface="Times New Roman"/>
                          <a:cs typeface="Arial TUR"/>
                        </a:rPr>
                        <a:t> ışınlar ( alfa, beta ışınları, nötron ve protonlar</a:t>
                      </a:r>
                      <a:r>
                        <a:rPr lang="tr-TR" sz="1800" b="1" dirty="0" smtClean="0">
                          <a:latin typeface="+mn-lt"/>
                          <a:ea typeface="Times New Roman"/>
                          <a:cs typeface="Arial TUR"/>
                        </a:rPr>
                        <a:t>),Lazer ışınları</a:t>
                      </a:r>
                    </a:p>
                    <a:p>
                      <a:pPr marL="0" marR="0">
                        <a:lnSpc>
                          <a:spcPct val="115000"/>
                        </a:lnSpc>
                        <a:spcBef>
                          <a:spcPts val="0"/>
                        </a:spcBef>
                        <a:spcAft>
                          <a:spcPts val="0"/>
                        </a:spcAft>
                      </a:pPr>
                      <a:endParaRPr lang="tr-TR" sz="1800" b="1" dirty="0">
                        <a:latin typeface="+mn-lt"/>
                        <a:ea typeface="Calibri"/>
                        <a:cs typeface="Times New Roman"/>
                      </a:endParaRPr>
                    </a:p>
                  </a:txBody>
                  <a:tcPr marL="36083" marR="36083"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487998">
                <a:tc>
                  <a:txBody>
                    <a:bodyPr/>
                    <a:lstStyle/>
                    <a:p>
                      <a:pPr marL="0" marR="0">
                        <a:lnSpc>
                          <a:spcPct val="115000"/>
                        </a:lnSpc>
                        <a:spcBef>
                          <a:spcPts val="0"/>
                        </a:spcBef>
                        <a:spcAft>
                          <a:spcPts val="0"/>
                        </a:spcAft>
                      </a:pPr>
                      <a:r>
                        <a:rPr lang="tr-TR" sz="1800" b="1" dirty="0">
                          <a:latin typeface="+mn-lt"/>
                          <a:ea typeface="Times New Roman"/>
                          <a:cs typeface="Arial TUR"/>
                        </a:rPr>
                        <a:t>I. Akut ışın sendromu</a:t>
                      </a:r>
                      <a:endParaRPr lang="tr-TR" sz="1800" b="1" dirty="0">
                        <a:latin typeface="+mn-lt"/>
                        <a:ea typeface="Calibri"/>
                        <a:cs typeface="Times New Roman"/>
                      </a:endParaRPr>
                    </a:p>
                  </a:txBody>
                  <a:tcPr marL="36083" marR="36083" marT="0" marB="0" anchor="b">
                    <a:lnL>
                      <a:noFill/>
                    </a:lnL>
                    <a:lnR>
                      <a:noFill/>
                    </a:lnR>
                    <a:lnT>
                      <a:noFill/>
                    </a:lnT>
                    <a:lnB>
                      <a:noFill/>
                    </a:lnB>
                  </a:tcPr>
                </a:tc>
                <a:tc>
                  <a:txBody>
                    <a:bodyPr/>
                    <a:lstStyle/>
                    <a:p>
                      <a:pPr>
                        <a:lnSpc>
                          <a:spcPct val="115000"/>
                        </a:lnSpc>
                      </a:pPr>
                      <a:endParaRPr lang="tr-TR" sz="1400" b="1" dirty="0">
                        <a:latin typeface="+mn-lt"/>
                      </a:endParaRPr>
                    </a:p>
                  </a:txBody>
                  <a:tcPr marL="36083" marR="36083" marT="0" marB="0" anchor="b">
                    <a:lnL>
                      <a:noFill/>
                    </a:lnL>
                    <a:lnR>
                      <a:noFill/>
                    </a:lnR>
                    <a:lnT>
                      <a:noFill/>
                    </a:lnT>
                    <a:lnB>
                      <a:noFill/>
                    </a:lnB>
                  </a:tcPr>
                </a:tc>
                <a:tc>
                  <a:txBody>
                    <a:bodyPr/>
                    <a:lstStyle/>
                    <a:p>
                      <a:pPr marL="0" marR="0" algn="ctr">
                        <a:lnSpc>
                          <a:spcPct val="115000"/>
                        </a:lnSpc>
                        <a:spcBef>
                          <a:spcPts val="0"/>
                        </a:spcBef>
                        <a:spcAft>
                          <a:spcPts val="0"/>
                        </a:spcAft>
                      </a:pPr>
                      <a:r>
                        <a:rPr lang="tr-TR" sz="1800" b="1" dirty="0">
                          <a:latin typeface="+mn-lt"/>
                          <a:ea typeface="Times New Roman"/>
                          <a:cs typeface="Arial TUR"/>
                        </a:rPr>
                        <a:t>2 ay</a:t>
                      </a:r>
                      <a:endParaRPr lang="tr-TR" sz="1800" b="1" dirty="0">
                        <a:latin typeface="+mn-lt"/>
                        <a:ea typeface="Calibri"/>
                        <a:cs typeface="Times New Roman"/>
                      </a:endParaRPr>
                    </a:p>
                  </a:txBody>
                  <a:tcPr marL="36083" marR="36083" marT="0" marB="0" anchor="b">
                    <a:lnL>
                      <a:noFill/>
                    </a:lnL>
                    <a:lnR>
                      <a:noFill/>
                    </a:lnR>
                    <a:lnT>
                      <a:noFill/>
                    </a:lnT>
                    <a:lnB>
                      <a:noFill/>
                    </a:lnB>
                  </a:tcPr>
                </a:tc>
                <a:tc>
                  <a:txBody>
                    <a:bodyPr/>
                    <a:lstStyle/>
                    <a:p>
                      <a:pPr>
                        <a:lnSpc>
                          <a:spcPct val="115000"/>
                        </a:lnSpc>
                      </a:pPr>
                      <a:endParaRPr lang="tr-TR" sz="1400" b="1" dirty="0">
                        <a:latin typeface="+mn-lt"/>
                      </a:endParaRPr>
                    </a:p>
                  </a:txBody>
                  <a:tcPr marL="36083" marR="36083" marT="0" marB="0" anchor="b">
                    <a:lnL>
                      <a:noFill/>
                    </a:lnL>
                    <a:lnR>
                      <a:noFill/>
                    </a:lnR>
                    <a:lnT>
                      <a:noFill/>
                    </a:lnT>
                    <a:lnB>
                      <a:noFill/>
                    </a:lnB>
                  </a:tcPr>
                </a:tc>
                <a:tc>
                  <a:txBody>
                    <a:bodyPr/>
                    <a:lstStyle/>
                    <a:p>
                      <a:pPr marL="0" marR="0">
                        <a:lnSpc>
                          <a:spcPct val="115000"/>
                        </a:lnSpc>
                        <a:spcBef>
                          <a:spcPts val="0"/>
                        </a:spcBef>
                        <a:spcAft>
                          <a:spcPts val="0"/>
                        </a:spcAft>
                      </a:pPr>
                      <a:r>
                        <a:rPr lang="tr-TR" sz="1800" b="1" dirty="0">
                          <a:latin typeface="+mn-lt"/>
                          <a:ea typeface="Times New Roman"/>
                          <a:cs typeface="Arial TUR"/>
                        </a:rPr>
                        <a:t> - Röntgen ışınları, radyoaktif</a:t>
                      </a:r>
                      <a:endParaRPr lang="tr-TR" sz="1800" b="1" dirty="0">
                        <a:latin typeface="+mn-lt"/>
                        <a:ea typeface="Calibri"/>
                        <a:cs typeface="Times New Roman"/>
                      </a:endParaRPr>
                    </a:p>
                  </a:txBody>
                  <a:tcPr marL="36083" marR="36083" marT="0" marB="0" anchor="b">
                    <a:lnL>
                      <a:noFill/>
                    </a:lnL>
                    <a:lnR>
                      <a:noFill/>
                    </a:lnR>
                    <a:lnT>
                      <a:noFill/>
                    </a:lnT>
                    <a:lnB>
                      <a:noFill/>
                    </a:lnB>
                  </a:tcPr>
                </a:tc>
              </a:tr>
              <a:tr h="736460">
                <a:tc>
                  <a:txBody>
                    <a:bodyPr/>
                    <a:lstStyle/>
                    <a:p>
                      <a:pPr marL="0" marR="0">
                        <a:lnSpc>
                          <a:spcPct val="115000"/>
                        </a:lnSpc>
                        <a:spcBef>
                          <a:spcPts val="0"/>
                        </a:spcBef>
                        <a:spcAft>
                          <a:spcPts val="0"/>
                        </a:spcAft>
                      </a:pPr>
                      <a:r>
                        <a:rPr lang="tr-TR" sz="1800" b="1" dirty="0">
                          <a:latin typeface="+mn-lt"/>
                          <a:ea typeface="Times New Roman"/>
                          <a:cs typeface="Arial TUR"/>
                        </a:rPr>
                        <a:t>a. 400 radlık doz ile ( 1 rad: </a:t>
                      </a:r>
                      <a:r>
                        <a:rPr lang="tr-TR" sz="1800" b="1" dirty="0" smtClean="0">
                          <a:latin typeface="+mn-lt"/>
                          <a:ea typeface="Times New Roman"/>
                          <a:cs typeface="Arial TUR"/>
                        </a:rPr>
                        <a:t>İyonize ışın etkisindeki cismin bir gr. </a:t>
                      </a:r>
                      <a:r>
                        <a:rPr lang="tr-TR" sz="1800" b="1" dirty="0" err="1" smtClean="0">
                          <a:latin typeface="+mn-lt"/>
                          <a:ea typeface="Times New Roman"/>
                          <a:cs typeface="Arial TUR"/>
                        </a:rPr>
                        <a:t>nın</a:t>
                      </a:r>
                      <a:r>
                        <a:rPr lang="tr-TR" sz="1800" b="1" dirty="0" smtClean="0">
                          <a:latin typeface="+mn-lt"/>
                          <a:ea typeface="Times New Roman"/>
                          <a:cs typeface="Arial TUR"/>
                        </a:rPr>
                        <a:t> </a:t>
                      </a:r>
                      <a:endParaRPr lang="tr-TR" sz="1800" b="1" dirty="0">
                        <a:latin typeface="+mn-lt"/>
                        <a:ea typeface="Calibri"/>
                        <a:cs typeface="Times New Roman"/>
                      </a:endParaRPr>
                    </a:p>
                  </a:txBody>
                  <a:tcPr marL="36083" marR="36083" marT="0" marB="0" anchor="b">
                    <a:lnL>
                      <a:noFill/>
                    </a:lnL>
                    <a:lnR>
                      <a:noFill/>
                    </a:lnR>
                    <a:lnT>
                      <a:noFill/>
                    </a:lnT>
                    <a:lnB>
                      <a:noFill/>
                    </a:lnB>
                  </a:tcPr>
                </a:tc>
                <a:tc>
                  <a:txBody>
                    <a:bodyPr/>
                    <a:lstStyle/>
                    <a:p>
                      <a:pPr>
                        <a:lnSpc>
                          <a:spcPct val="115000"/>
                        </a:lnSpc>
                      </a:pPr>
                      <a:endParaRPr lang="tr-TR" sz="1400" b="1">
                        <a:latin typeface="+mn-lt"/>
                      </a:endParaRPr>
                    </a:p>
                  </a:txBody>
                  <a:tcPr marL="36083" marR="36083" marT="0" marB="0" anchor="b">
                    <a:lnL>
                      <a:noFill/>
                    </a:lnL>
                    <a:lnR>
                      <a:noFill/>
                    </a:lnR>
                    <a:lnT>
                      <a:noFill/>
                    </a:lnT>
                    <a:lnB>
                      <a:noFill/>
                    </a:lnB>
                  </a:tcPr>
                </a:tc>
                <a:tc>
                  <a:txBody>
                    <a:bodyPr/>
                    <a:lstStyle/>
                    <a:p>
                      <a:pPr>
                        <a:lnSpc>
                          <a:spcPct val="115000"/>
                        </a:lnSpc>
                      </a:pPr>
                      <a:endParaRPr lang="tr-TR" sz="1400" b="1" dirty="0">
                        <a:latin typeface="+mn-lt"/>
                      </a:endParaRPr>
                    </a:p>
                  </a:txBody>
                  <a:tcPr marL="36083" marR="36083" marT="0" marB="0" anchor="b">
                    <a:lnL>
                      <a:noFill/>
                    </a:lnL>
                    <a:lnR>
                      <a:noFill/>
                    </a:lnR>
                    <a:lnT>
                      <a:noFill/>
                    </a:lnT>
                    <a:lnB>
                      <a:noFill/>
                    </a:lnB>
                  </a:tcPr>
                </a:tc>
                <a:tc>
                  <a:txBody>
                    <a:bodyPr/>
                    <a:lstStyle/>
                    <a:p>
                      <a:pPr>
                        <a:lnSpc>
                          <a:spcPct val="115000"/>
                        </a:lnSpc>
                      </a:pPr>
                      <a:endParaRPr lang="tr-TR" sz="1400" b="1">
                        <a:latin typeface="+mn-lt"/>
                      </a:endParaRPr>
                    </a:p>
                  </a:txBody>
                  <a:tcPr marL="36083" marR="36083" marT="0" marB="0" anchor="b">
                    <a:lnL>
                      <a:noFill/>
                    </a:lnL>
                    <a:lnR>
                      <a:noFill/>
                    </a:lnR>
                    <a:lnT>
                      <a:noFill/>
                    </a:lnT>
                    <a:lnB>
                      <a:noFill/>
                    </a:lnB>
                  </a:tcPr>
                </a:tc>
                <a:tc>
                  <a:txBody>
                    <a:bodyPr/>
                    <a:lstStyle/>
                    <a:p>
                      <a:pPr marL="0" marR="0">
                        <a:lnSpc>
                          <a:spcPct val="115000"/>
                        </a:lnSpc>
                        <a:spcBef>
                          <a:spcPts val="0"/>
                        </a:spcBef>
                        <a:spcAft>
                          <a:spcPts val="0"/>
                        </a:spcAft>
                      </a:pPr>
                      <a:r>
                        <a:rPr lang="tr-TR" sz="1800" b="1" dirty="0">
                          <a:latin typeface="+mn-lt"/>
                          <a:ea typeface="Times New Roman"/>
                          <a:cs typeface="Arial TUR"/>
                        </a:rPr>
                        <a:t>   elemanlar, </a:t>
                      </a:r>
                      <a:r>
                        <a:rPr lang="tr-TR" sz="1800" b="1" dirty="0" err="1">
                          <a:latin typeface="+mn-lt"/>
                          <a:ea typeface="Times New Roman"/>
                          <a:cs typeface="Arial TUR"/>
                        </a:rPr>
                        <a:t>siklotron</a:t>
                      </a:r>
                      <a:r>
                        <a:rPr lang="tr-TR" sz="1800" b="1" dirty="0">
                          <a:latin typeface="+mn-lt"/>
                          <a:ea typeface="Times New Roman"/>
                          <a:cs typeface="Arial TUR"/>
                        </a:rPr>
                        <a:t> ve </a:t>
                      </a:r>
                      <a:r>
                        <a:rPr lang="tr-TR" sz="1800" b="1" dirty="0" smtClean="0">
                          <a:latin typeface="+mn-lt"/>
                          <a:ea typeface="Times New Roman"/>
                          <a:cs typeface="Arial TUR"/>
                        </a:rPr>
                        <a:t>betatron </a:t>
                      </a:r>
                      <a:endParaRPr lang="tr-TR" sz="1800" b="1" dirty="0">
                        <a:latin typeface="+mn-lt"/>
                        <a:ea typeface="Calibri"/>
                        <a:cs typeface="Times New Roman"/>
                      </a:endParaRPr>
                    </a:p>
                  </a:txBody>
                  <a:tcPr marL="36083" marR="36083" marT="0" marB="0" anchor="b">
                    <a:lnL>
                      <a:noFill/>
                    </a:lnL>
                    <a:lnR>
                      <a:noFill/>
                    </a:lnR>
                    <a:lnT>
                      <a:noFill/>
                    </a:lnT>
                    <a:lnB>
                      <a:noFill/>
                    </a:lnB>
                  </a:tcPr>
                </a:tc>
              </a:tr>
              <a:tr h="494711">
                <a:tc>
                  <a:txBody>
                    <a:bodyPr/>
                    <a:lstStyle/>
                    <a:p>
                      <a:pPr marL="0" marR="0">
                        <a:lnSpc>
                          <a:spcPct val="115000"/>
                        </a:lnSpc>
                        <a:spcBef>
                          <a:spcPts val="0"/>
                        </a:spcBef>
                        <a:spcAft>
                          <a:spcPts val="0"/>
                        </a:spcAft>
                      </a:pPr>
                      <a:r>
                        <a:rPr lang="tr-TR" sz="1800" b="1" dirty="0" smtClean="0">
                          <a:latin typeface="+mn-lt"/>
                          <a:ea typeface="Times New Roman"/>
                          <a:cs typeface="Arial TUR"/>
                        </a:rPr>
                        <a:t>soğurduğu 100 erg'lik enerjiye eşittir)</a:t>
                      </a:r>
                      <a:endParaRPr lang="tr-TR" sz="1800" b="1" dirty="0">
                        <a:latin typeface="+mn-lt"/>
                        <a:ea typeface="Calibri"/>
                        <a:cs typeface="Times New Roman"/>
                      </a:endParaRPr>
                    </a:p>
                  </a:txBody>
                  <a:tcPr marL="36083" marR="36083" marT="0" marB="0" anchor="b">
                    <a:lnL>
                      <a:noFill/>
                    </a:lnL>
                    <a:lnR>
                      <a:noFill/>
                    </a:lnR>
                    <a:lnT>
                      <a:noFill/>
                    </a:lnT>
                    <a:lnB>
                      <a:noFill/>
                    </a:lnB>
                  </a:tcPr>
                </a:tc>
                <a:tc>
                  <a:txBody>
                    <a:bodyPr/>
                    <a:lstStyle/>
                    <a:p>
                      <a:pPr>
                        <a:lnSpc>
                          <a:spcPct val="115000"/>
                        </a:lnSpc>
                      </a:pPr>
                      <a:endParaRPr lang="tr-TR" sz="1400" b="1">
                        <a:latin typeface="+mn-lt"/>
                      </a:endParaRPr>
                    </a:p>
                  </a:txBody>
                  <a:tcPr marL="36083" marR="36083" marT="0" marB="0" anchor="b">
                    <a:lnL>
                      <a:noFill/>
                    </a:lnL>
                    <a:lnR>
                      <a:noFill/>
                    </a:lnR>
                    <a:lnT>
                      <a:noFill/>
                    </a:lnT>
                    <a:lnB>
                      <a:noFill/>
                    </a:lnB>
                  </a:tcPr>
                </a:tc>
                <a:tc>
                  <a:txBody>
                    <a:bodyPr/>
                    <a:lstStyle/>
                    <a:p>
                      <a:pPr>
                        <a:lnSpc>
                          <a:spcPct val="115000"/>
                        </a:lnSpc>
                      </a:pPr>
                      <a:endParaRPr lang="tr-TR" sz="1400" b="1" dirty="0">
                        <a:latin typeface="+mn-lt"/>
                      </a:endParaRPr>
                    </a:p>
                  </a:txBody>
                  <a:tcPr marL="36083" marR="36083" marT="0" marB="0" anchor="b">
                    <a:lnL>
                      <a:noFill/>
                    </a:lnL>
                    <a:lnR>
                      <a:noFill/>
                    </a:lnR>
                    <a:lnT>
                      <a:noFill/>
                    </a:lnT>
                    <a:lnB>
                      <a:noFill/>
                    </a:lnB>
                  </a:tcPr>
                </a:tc>
                <a:tc>
                  <a:txBody>
                    <a:bodyPr/>
                    <a:lstStyle/>
                    <a:p>
                      <a:pPr>
                        <a:lnSpc>
                          <a:spcPct val="115000"/>
                        </a:lnSpc>
                      </a:pPr>
                      <a:endParaRPr lang="tr-TR" sz="1400" b="1">
                        <a:latin typeface="+mn-lt"/>
                      </a:endParaRPr>
                    </a:p>
                  </a:txBody>
                  <a:tcPr marL="36083" marR="36083" marT="0" marB="0" anchor="b">
                    <a:lnL>
                      <a:noFill/>
                    </a:lnL>
                    <a:lnR>
                      <a:noFill/>
                    </a:lnR>
                    <a:lnT>
                      <a:noFill/>
                    </a:lnT>
                    <a:lnB>
                      <a:noFill/>
                    </a:lnB>
                  </a:tcPr>
                </a:tc>
                <a:tc>
                  <a:txBody>
                    <a:bodyPr/>
                    <a:lstStyle/>
                    <a:p>
                      <a:pPr marL="0" marR="0">
                        <a:lnSpc>
                          <a:spcPct val="115000"/>
                        </a:lnSpc>
                        <a:spcBef>
                          <a:spcPts val="0"/>
                        </a:spcBef>
                        <a:spcAft>
                          <a:spcPts val="0"/>
                        </a:spcAft>
                      </a:pPr>
                      <a:r>
                        <a:rPr lang="tr-TR" sz="1800" b="1" baseline="0" dirty="0" smtClean="0">
                          <a:latin typeface="+mn-lt"/>
                          <a:ea typeface="Times New Roman"/>
                          <a:cs typeface="Arial TUR"/>
                        </a:rPr>
                        <a:t>   </a:t>
                      </a:r>
                      <a:r>
                        <a:rPr lang="tr-TR" sz="1800" b="1" dirty="0" smtClean="0">
                          <a:latin typeface="+mn-lt"/>
                          <a:ea typeface="Times New Roman"/>
                          <a:cs typeface="Arial TUR"/>
                        </a:rPr>
                        <a:t>gibi hızlandırıcılarla tıpta</a:t>
                      </a:r>
                      <a:endParaRPr lang="tr-TR" sz="1800" b="1" dirty="0">
                        <a:latin typeface="+mn-lt"/>
                        <a:ea typeface="Calibri"/>
                        <a:cs typeface="Times New Roman"/>
                      </a:endParaRPr>
                    </a:p>
                  </a:txBody>
                  <a:tcPr marL="36083" marR="36083" marT="0" marB="0" anchor="b">
                    <a:lnL>
                      <a:noFill/>
                    </a:lnL>
                    <a:lnR>
                      <a:noFill/>
                    </a:lnR>
                    <a:lnT>
                      <a:noFill/>
                    </a:lnT>
                    <a:lnB>
                      <a:noFill/>
                    </a:lnB>
                  </a:tcPr>
                </a:tc>
              </a:tr>
              <a:tr h="314271">
                <a:tc>
                  <a:txBody>
                    <a:bodyPr/>
                    <a:lstStyle/>
                    <a:p>
                      <a:pPr marL="0" marR="0">
                        <a:lnSpc>
                          <a:spcPct val="115000"/>
                        </a:lnSpc>
                        <a:spcBef>
                          <a:spcPts val="0"/>
                        </a:spcBef>
                        <a:spcAft>
                          <a:spcPts val="0"/>
                        </a:spcAft>
                      </a:pPr>
                      <a:r>
                        <a:rPr lang="tr-TR" sz="1400" b="1" dirty="0">
                          <a:latin typeface="+mn-lt"/>
                          <a:ea typeface="Times New Roman"/>
                          <a:cs typeface="Arial TUR"/>
                        </a:rPr>
                        <a:t>   </a:t>
                      </a:r>
                      <a:endParaRPr lang="tr-TR" sz="1400" b="1" dirty="0">
                        <a:latin typeface="+mn-lt"/>
                        <a:ea typeface="Calibri"/>
                        <a:cs typeface="Times New Roman"/>
                      </a:endParaRPr>
                    </a:p>
                  </a:txBody>
                  <a:tcPr marL="36083" marR="36083" marT="0" marB="0" anchor="b">
                    <a:lnL>
                      <a:noFill/>
                    </a:lnL>
                    <a:lnR>
                      <a:noFill/>
                    </a:lnR>
                    <a:lnT>
                      <a:noFill/>
                    </a:lnT>
                    <a:lnB>
                      <a:noFill/>
                    </a:lnB>
                  </a:tcPr>
                </a:tc>
                <a:tc>
                  <a:txBody>
                    <a:bodyPr/>
                    <a:lstStyle/>
                    <a:p>
                      <a:pPr>
                        <a:lnSpc>
                          <a:spcPct val="115000"/>
                        </a:lnSpc>
                      </a:pPr>
                      <a:endParaRPr lang="tr-TR" sz="1400" b="1">
                        <a:latin typeface="+mn-lt"/>
                      </a:endParaRPr>
                    </a:p>
                  </a:txBody>
                  <a:tcPr marL="36083" marR="36083" marT="0" marB="0" anchor="b">
                    <a:lnL>
                      <a:noFill/>
                    </a:lnL>
                    <a:lnR>
                      <a:noFill/>
                    </a:lnR>
                    <a:lnT>
                      <a:noFill/>
                    </a:lnT>
                    <a:lnB>
                      <a:noFill/>
                    </a:lnB>
                  </a:tcPr>
                </a:tc>
                <a:tc>
                  <a:txBody>
                    <a:bodyPr/>
                    <a:lstStyle/>
                    <a:p>
                      <a:pPr>
                        <a:lnSpc>
                          <a:spcPct val="115000"/>
                        </a:lnSpc>
                      </a:pPr>
                      <a:endParaRPr lang="tr-TR" sz="1400" b="1" dirty="0">
                        <a:latin typeface="+mn-lt"/>
                      </a:endParaRPr>
                    </a:p>
                  </a:txBody>
                  <a:tcPr marL="36083" marR="36083" marT="0" marB="0" anchor="b">
                    <a:lnL>
                      <a:noFill/>
                    </a:lnL>
                    <a:lnR>
                      <a:noFill/>
                    </a:lnR>
                    <a:lnT>
                      <a:noFill/>
                    </a:lnT>
                    <a:lnB>
                      <a:noFill/>
                    </a:lnB>
                  </a:tcPr>
                </a:tc>
                <a:tc>
                  <a:txBody>
                    <a:bodyPr/>
                    <a:lstStyle/>
                    <a:p>
                      <a:pPr>
                        <a:lnSpc>
                          <a:spcPct val="115000"/>
                        </a:lnSpc>
                      </a:pPr>
                      <a:endParaRPr lang="tr-TR" sz="1400" b="1">
                        <a:latin typeface="+mn-lt"/>
                      </a:endParaRPr>
                    </a:p>
                  </a:txBody>
                  <a:tcPr marL="36083" marR="36083" marT="0" marB="0" anchor="b">
                    <a:lnL>
                      <a:noFill/>
                    </a:lnL>
                    <a:lnR>
                      <a:noFill/>
                    </a:lnR>
                    <a:lnT>
                      <a:noFill/>
                    </a:lnT>
                    <a:lnB>
                      <a:noFill/>
                    </a:lnB>
                  </a:tcPr>
                </a:tc>
                <a:tc>
                  <a:txBody>
                    <a:bodyPr/>
                    <a:lstStyle/>
                    <a:p>
                      <a:pPr marL="0" marR="0">
                        <a:lnSpc>
                          <a:spcPct val="115000"/>
                        </a:lnSpc>
                        <a:spcBef>
                          <a:spcPts val="0"/>
                        </a:spcBef>
                        <a:spcAft>
                          <a:spcPts val="0"/>
                        </a:spcAft>
                      </a:pPr>
                      <a:r>
                        <a:rPr lang="tr-TR" sz="1800" b="1" dirty="0" smtClean="0">
                          <a:latin typeface="+mn-lt"/>
                          <a:ea typeface="Times New Roman"/>
                          <a:cs typeface="Arial TUR"/>
                        </a:rPr>
                        <a:t>   tanı </a:t>
                      </a:r>
                      <a:r>
                        <a:rPr lang="tr-TR" sz="1800" b="1" dirty="0">
                          <a:latin typeface="+mn-lt"/>
                          <a:ea typeface="Times New Roman"/>
                          <a:cs typeface="Arial TUR"/>
                        </a:rPr>
                        <a:t>ve tedavi,</a:t>
                      </a:r>
                      <a:endParaRPr lang="tr-TR" sz="1800" b="1" dirty="0">
                        <a:latin typeface="+mn-lt"/>
                        <a:ea typeface="Calibri"/>
                        <a:cs typeface="Times New Roman"/>
                      </a:endParaRPr>
                    </a:p>
                  </a:txBody>
                  <a:tcPr marL="36083" marR="36083" marT="0" marB="0" anchor="b">
                    <a:lnL>
                      <a:noFill/>
                    </a:lnL>
                    <a:lnR>
                      <a:noFill/>
                    </a:lnR>
                    <a:lnT>
                      <a:noFill/>
                    </a:lnT>
                    <a:lnB>
                      <a:noFill/>
                    </a:lnB>
                  </a:tcPr>
                </a:tc>
              </a:tr>
              <a:tr h="487998">
                <a:tc>
                  <a:txBody>
                    <a:bodyPr/>
                    <a:lstStyle/>
                    <a:p>
                      <a:pPr marL="0" marR="0">
                        <a:lnSpc>
                          <a:spcPct val="115000"/>
                        </a:lnSpc>
                        <a:spcBef>
                          <a:spcPts val="0"/>
                        </a:spcBef>
                        <a:spcAft>
                          <a:spcPts val="0"/>
                        </a:spcAft>
                      </a:pPr>
                      <a:r>
                        <a:rPr lang="tr-TR" sz="1400" b="1" dirty="0">
                          <a:latin typeface="+mn-lt"/>
                          <a:ea typeface="Times New Roman"/>
                          <a:cs typeface="Arial TUR"/>
                        </a:rPr>
                        <a:t>   </a:t>
                      </a:r>
                      <a:endParaRPr lang="tr-TR" sz="1400" b="1" dirty="0">
                        <a:latin typeface="+mn-lt"/>
                        <a:ea typeface="Calibri"/>
                        <a:cs typeface="Times New Roman"/>
                      </a:endParaRPr>
                    </a:p>
                  </a:txBody>
                  <a:tcPr marL="36083" marR="36083" marT="0" marB="0" anchor="b">
                    <a:lnL>
                      <a:noFill/>
                    </a:lnL>
                    <a:lnR>
                      <a:noFill/>
                    </a:lnR>
                    <a:lnT>
                      <a:noFill/>
                    </a:lnT>
                    <a:lnB>
                      <a:noFill/>
                    </a:lnB>
                  </a:tcPr>
                </a:tc>
                <a:tc>
                  <a:txBody>
                    <a:bodyPr/>
                    <a:lstStyle/>
                    <a:p>
                      <a:pPr>
                        <a:lnSpc>
                          <a:spcPct val="115000"/>
                        </a:lnSpc>
                      </a:pPr>
                      <a:endParaRPr lang="tr-TR" sz="1400" b="1">
                        <a:latin typeface="+mn-lt"/>
                      </a:endParaRPr>
                    </a:p>
                  </a:txBody>
                  <a:tcPr marL="36083" marR="36083" marT="0" marB="0" anchor="b">
                    <a:lnL>
                      <a:noFill/>
                    </a:lnL>
                    <a:lnR>
                      <a:noFill/>
                    </a:lnR>
                    <a:lnT>
                      <a:noFill/>
                    </a:lnT>
                    <a:lnB>
                      <a:noFill/>
                    </a:lnB>
                  </a:tcPr>
                </a:tc>
                <a:tc>
                  <a:txBody>
                    <a:bodyPr/>
                    <a:lstStyle/>
                    <a:p>
                      <a:pPr>
                        <a:lnSpc>
                          <a:spcPct val="115000"/>
                        </a:lnSpc>
                      </a:pPr>
                      <a:endParaRPr lang="tr-TR" sz="1400" b="1" dirty="0">
                        <a:latin typeface="+mn-lt"/>
                      </a:endParaRPr>
                    </a:p>
                  </a:txBody>
                  <a:tcPr marL="36083" marR="36083" marT="0" marB="0" anchor="b">
                    <a:lnL>
                      <a:noFill/>
                    </a:lnL>
                    <a:lnR>
                      <a:noFill/>
                    </a:lnR>
                    <a:lnT>
                      <a:noFill/>
                    </a:lnT>
                    <a:lnB>
                      <a:noFill/>
                    </a:lnB>
                  </a:tcPr>
                </a:tc>
                <a:tc>
                  <a:txBody>
                    <a:bodyPr/>
                    <a:lstStyle/>
                    <a:p>
                      <a:pPr>
                        <a:lnSpc>
                          <a:spcPct val="115000"/>
                        </a:lnSpc>
                      </a:pPr>
                      <a:endParaRPr lang="tr-TR" sz="1400" b="1">
                        <a:latin typeface="+mn-lt"/>
                      </a:endParaRPr>
                    </a:p>
                  </a:txBody>
                  <a:tcPr marL="36083" marR="36083" marT="0" marB="0" anchor="b">
                    <a:lnL>
                      <a:noFill/>
                    </a:lnL>
                    <a:lnR>
                      <a:noFill/>
                    </a:lnR>
                    <a:lnT>
                      <a:noFill/>
                    </a:lnT>
                    <a:lnB>
                      <a:noFill/>
                    </a:lnB>
                  </a:tcPr>
                </a:tc>
                <a:tc>
                  <a:txBody>
                    <a:bodyPr/>
                    <a:lstStyle/>
                    <a:p>
                      <a:pPr marL="0" marR="0">
                        <a:lnSpc>
                          <a:spcPct val="115000"/>
                        </a:lnSpc>
                        <a:spcBef>
                          <a:spcPts val="0"/>
                        </a:spcBef>
                        <a:spcAft>
                          <a:spcPts val="0"/>
                        </a:spcAft>
                      </a:pPr>
                      <a:r>
                        <a:rPr lang="tr-TR" sz="1800" b="1" dirty="0">
                          <a:latin typeface="+mn-lt"/>
                          <a:ea typeface="Times New Roman"/>
                          <a:cs typeface="Arial TUR"/>
                        </a:rPr>
                        <a:t> - Sanayi röntgenografisi,</a:t>
                      </a:r>
                      <a:endParaRPr lang="tr-TR" sz="1800" b="1" dirty="0">
                        <a:latin typeface="+mn-lt"/>
                        <a:ea typeface="Calibri"/>
                        <a:cs typeface="Times New Roman"/>
                      </a:endParaRPr>
                    </a:p>
                  </a:txBody>
                  <a:tcPr marL="36083" marR="36083" marT="0" marB="0" anchor="b">
                    <a:lnL>
                      <a:noFill/>
                    </a:lnL>
                    <a:lnR>
                      <a:noFill/>
                    </a:lnR>
                    <a:lnT>
                      <a:noFill/>
                    </a:lnT>
                    <a:lnB>
                      <a:noFill/>
                    </a:lnB>
                  </a:tcPr>
                </a:tc>
              </a:tr>
              <a:tr h="444706">
                <a:tc>
                  <a:txBody>
                    <a:bodyPr/>
                    <a:lstStyle/>
                    <a:p>
                      <a:pPr marL="0" marR="0">
                        <a:lnSpc>
                          <a:spcPct val="115000"/>
                        </a:lnSpc>
                        <a:spcBef>
                          <a:spcPts val="0"/>
                        </a:spcBef>
                        <a:spcAft>
                          <a:spcPts val="0"/>
                        </a:spcAft>
                      </a:pPr>
                      <a:r>
                        <a:rPr lang="tr-TR" sz="1400" b="1" dirty="0">
                          <a:latin typeface="+mn-lt"/>
                          <a:ea typeface="Times New Roman"/>
                          <a:cs typeface="Arial TUR"/>
                        </a:rPr>
                        <a:t>   </a:t>
                      </a:r>
                      <a:endParaRPr lang="tr-TR" sz="1400" b="1" dirty="0">
                        <a:latin typeface="+mn-lt"/>
                        <a:ea typeface="Calibri"/>
                        <a:cs typeface="Times New Roman"/>
                      </a:endParaRPr>
                    </a:p>
                  </a:txBody>
                  <a:tcPr marL="36083" marR="36083" marT="0" marB="0" anchor="b">
                    <a:lnL>
                      <a:noFill/>
                    </a:lnL>
                    <a:lnR>
                      <a:noFill/>
                    </a:lnR>
                    <a:lnT>
                      <a:noFill/>
                    </a:lnT>
                    <a:lnB>
                      <a:noFill/>
                    </a:lnB>
                  </a:tcPr>
                </a:tc>
                <a:tc>
                  <a:txBody>
                    <a:bodyPr/>
                    <a:lstStyle/>
                    <a:p>
                      <a:pPr>
                        <a:lnSpc>
                          <a:spcPct val="115000"/>
                        </a:lnSpc>
                      </a:pPr>
                      <a:endParaRPr lang="tr-TR" sz="1400" b="1">
                        <a:latin typeface="+mn-lt"/>
                      </a:endParaRPr>
                    </a:p>
                  </a:txBody>
                  <a:tcPr marL="36083" marR="36083" marT="0" marB="0" anchor="b">
                    <a:lnL>
                      <a:noFill/>
                    </a:lnL>
                    <a:lnR>
                      <a:noFill/>
                    </a:lnR>
                    <a:lnT>
                      <a:noFill/>
                    </a:lnT>
                    <a:lnB>
                      <a:noFill/>
                    </a:lnB>
                  </a:tcPr>
                </a:tc>
                <a:tc>
                  <a:txBody>
                    <a:bodyPr/>
                    <a:lstStyle/>
                    <a:p>
                      <a:pPr>
                        <a:lnSpc>
                          <a:spcPct val="115000"/>
                        </a:lnSpc>
                      </a:pPr>
                      <a:endParaRPr lang="tr-TR" sz="1400" b="1" dirty="0">
                        <a:latin typeface="+mn-lt"/>
                      </a:endParaRPr>
                    </a:p>
                  </a:txBody>
                  <a:tcPr marL="36083" marR="36083" marT="0" marB="0" anchor="b">
                    <a:lnL>
                      <a:noFill/>
                    </a:lnL>
                    <a:lnR>
                      <a:noFill/>
                    </a:lnR>
                    <a:lnT>
                      <a:noFill/>
                    </a:lnT>
                    <a:lnB>
                      <a:noFill/>
                    </a:lnB>
                  </a:tcPr>
                </a:tc>
                <a:tc>
                  <a:txBody>
                    <a:bodyPr/>
                    <a:lstStyle/>
                    <a:p>
                      <a:pPr>
                        <a:lnSpc>
                          <a:spcPct val="115000"/>
                        </a:lnSpc>
                      </a:pPr>
                      <a:endParaRPr lang="tr-TR" sz="1400" b="1">
                        <a:latin typeface="+mn-lt"/>
                      </a:endParaRPr>
                    </a:p>
                  </a:txBody>
                  <a:tcPr marL="36083" marR="36083" marT="0" marB="0" anchor="b">
                    <a:lnL>
                      <a:noFill/>
                    </a:lnL>
                    <a:lnR>
                      <a:noFill/>
                    </a:lnR>
                    <a:lnT>
                      <a:noFill/>
                    </a:lnT>
                    <a:lnB>
                      <a:noFill/>
                    </a:lnB>
                  </a:tcPr>
                </a:tc>
                <a:tc>
                  <a:txBody>
                    <a:bodyPr/>
                    <a:lstStyle/>
                    <a:p>
                      <a:pPr marL="0" marR="0">
                        <a:lnSpc>
                          <a:spcPct val="115000"/>
                        </a:lnSpc>
                        <a:spcBef>
                          <a:spcPts val="0"/>
                        </a:spcBef>
                        <a:spcAft>
                          <a:spcPts val="0"/>
                        </a:spcAft>
                      </a:pPr>
                      <a:r>
                        <a:rPr lang="tr-TR" sz="1800" b="1" dirty="0">
                          <a:latin typeface="+mn-lt"/>
                          <a:ea typeface="Times New Roman"/>
                          <a:cs typeface="Arial TUR"/>
                        </a:rPr>
                        <a:t> - Kristallografisi,</a:t>
                      </a:r>
                      <a:endParaRPr lang="tr-TR" sz="1800" b="1" dirty="0">
                        <a:latin typeface="+mn-lt"/>
                        <a:ea typeface="Calibri"/>
                        <a:cs typeface="Times New Roman"/>
                      </a:endParaRPr>
                    </a:p>
                  </a:txBody>
                  <a:tcPr marL="36083" marR="36083" marT="0" marB="0" anchor="b">
                    <a:lnL>
                      <a:noFill/>
                    </a:lnL>
                    <a:lnR>
                      <a:noFill/>
                    </a:lnR>
                    <a:lnT>
                      <a:noFill/>
                    </a:lnT>
                    <a:lnB>
                      <a:noFill/>
                    </a:lnB>
                  </a:tcPr>
                </a:tc>
              </a:tr>
              <a:tr h="0">
                <a:tc>
                  <a:txBody>
                    <a:bodyPr/>
                    <a:lstStyle/>
                    <a:p>
                      <a:pPr marL="0" marR="0">
                        <a:lnSpc>
                          <a:spcPct val="115000"/>
                        </a:lnSpc>
                        <a:spcBef>
                          <a:spcPts val="0"/>
                        </a:spcBef>
                        <a:spcAft>
                          <a:spcPts val="0"/>
                        </a:spcAft>
                      </a:pPr>
                      <a:endParaRPr lang="tr-TR" sz="1400" b="1" dirty="0">
                        <a:latin typeface="+mn-lt"/>
                        <a:ea typeface="Calibri"/>
                        <a:cs typeface="Times New Roman"/>
                      </a:endParaRPr>
                    </a:p>
                  </a:txBody>
                  <a:tcPr marL="36083" marR="36083" marT="0" marB="0" anchor="b">
                    <a:lnL>
                      <a:noFill/>
                    </a:lnL>
                    <a:lnR>
                      <a:noFill/>
                    </a:lnR>
                    <a:lnT>
                      <a:noFill/>
                    </a:lnT>
                    <a:lnB>
                      <a:noFill/>
                    </a:lnB>
                  </a:tcPr>
                </a:tc>
                <a:tc>
                  <a:txBody>
                    <a:bodyPr/>
                    <a:lstStyle/>
                    <a:p>
                      <a:pPr>
                        <a:lnSpc>
                          <a:spcPct val="115000"/>
                        </a:lnSpc>
                      </a:pPr>
                      <a:endParaRPr lang="tr-TR" sz="1400" b="1">
                        <a:latin typeface="+mn-lt"/>
                      </a:endParaRPr>
                    </a:p>
                  </a:txBody>
                  <a:tcPr marL="36083" marR="36083" marT="0" marB="0" anchor="b">
                    <a:lnL>
                      <a:noFill/>
                    </a:lnL>
                    <a:lnR>
                      <a:noFill/>
                    </a:lnR>
                    <a:lnT>
                      <a:noFill/>
                    </a:lnT>
                    <a:lnB>
                      <a:noFill/>
                    </a:lnB>
                  </a:tcPr>
                </a:tc>
                <a:tc>
                  <a:txBody>
                    <a:bodyPr/>
                    <a:lstStyle/>
                    <a:p>
                      <a:pPr>
                        <a:lnSpc>
                          <a:spcPct val="115000"/>
                        </a:lnSpc>
                      </a:pPr>
                      <a:endParaRPr lang="tr-TR" sz="1400" b="1">
                        <a:latin typeface="+mn-lt"/>
                      </a:endParaRPr>
                    </a:p>
                  </a:txBody>
                  <a:tcPr marL="36083" marR="36083" marT="0" marB="0" anchor="b">
                    <a:lnL>
                      <a:noFill/>
                    </a:lnL>
                    <a:lnR>
                      <a:noFill/>
                    </a:lnR>
                    <a:lnT>
                      <a:noFill/>
                    </a:lnT>
                    <a:lnB>
                      <a:noFill/>
                    </a:lnB>
                  </a:tcPr>
                </a:tc>
                <a:tc>
                  <a:txBody>
                    <a:bodyPr/>
                    <a:lstStyle/>
                    <a:p>
                      <a:pPr>
                        <a:lnSpc>
                          <a:spcPct val="115000"/>
                        </a:lnSpc>
                      </a:pPr>
                      <a:endParaRPr lang="tr-TR" sz="1400" b="1">
                        <a:latin typeface="+mn-lt"/>
                      </a:endParaRPr>
                    </a:p>
                  </a:txBody>
                  <a:tcPr marL="36083" marR="36083" marT="0" marB="0" anchor="b">
                    <a:lnL>
                      <a:noFill/>
                    </a:lnL>
                    <a:lnR>
                      <a:noFill/>
                    </a:lnR>
                    <a:lnT>
                      <a:noFill/>
                    </a:lnT>
                    <a:lnB>
                      <a:noFill/>
                    </a:lnB>
                  </a:tcPr>
                </a:tc>
                <a:tc>
                  <a:txBody>
                    <a:bodyPr/>
                    <a:lstStyle/>
                    <a:p>
                      <a:pPr marL="0" marR="0">
                        <a:lnSpc>
                          <a:spcPct val="115000"/>
                        </a:lnSpc>
                        <a:spcBef>
                          <a:spcPts val="0"/>
                        </a:spcBef>
                        <a:spcAft>
                          <a:spcPts val="0"/>
                        </a:spcAft>
                      </a:pPr>
                      <a:r>
                        <a:rPr lang="tr-TR" sz="1800" b="1" dirty="0">
                          <a:latin typeface="+mn-lt"/>
                          <a:ea typeface="Times New Roman"/>
                          <a:cs typeface="Arial TUR"/>
                        </a:rPr>
                        <a:t> - Gama ışınları </a:t>
                      </a:r>
                      <a:r>
                        <a:rPr lang="tr-TR" sz="1800" b="1" dirty="0" err="1">
                          <a:latin typeface="+mn-lt"/>
                          <a:ea typeface="Times New Roman"/>
                          <a:cs typeface="Arial TUR"/>
                        </a:rPr>
                        <a:t>fotografisi</a:t>
                      </a:r>
                      <a:r>
                        <a:rPr lang="tr-TR" sz="1800" b="1" dirty="0" smtClean="0">
                          <a:latin typeface="+mn-lt"/>
                          <a:ea typeface="Times New Roman"/>
                          <a:cs typeface="Arial TUR"/>
                        </a:rPr>
                        <a:t>,</a:t>
                      </a:r>
                    </a:p>
                    <a:p>
                      <a:pPr marL="0" marR="0">
                        <a:lnSpc>
                          <a:spcPct val="115000"/>
                        </a:lnSpc>
                        <a:spcBef>
                          <a:spcPts val="0"/>
                        </a:spcBef>
                        <a:spcAft>
                          <a:spcPts val="0"/>
                        </a:spcAft>
                      </a:pPr>
                      <a:endParaRPr lang="tr-TR" sz="1800" b="1" dirty="0">
                        <a:latin typeface="+mn-lt"/>
                        <a:ea typeface="Calibri"/>
                        <a:cs typeface="Times New Roman"/>
                      </a:endParaRPr>
                    </a:p>
                  </a:txBody>
                  <a:tcPr marL="36083" marR="36083" marT="0" marB="0" anchor="b">
                    <a:lnL>
                      <a:noFill/>
                    </a:lnL>
                    <a:lnR>
                      <a:noFill/>
                    </a:lnR>
                    <a:lnT>
                      <a:noFill/>
                    </a:lnT>
                    <a:lnB>
                      <a:noFill/>
                    </a:lnB>
                  </a:tcPr>
                </a:tc>
              </a:tr>
            </a:tbl>
          </a:graphicData>
        </a:graphic>
      </p:graphicFrame>
    </p:spTree>
  </p:cSld>
  <p:clrMapOvr>
    <a:masterClrMapping/>
  </p:clrMapOvr>
  <p:transition spd="med">
    <p:cover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3"/>
          <p:cNvGraphicFramePr>
            <a:graphicFrameLocks noGrp="1"/>
          </p:cNvGraphicFramePr>
          <p:nvPr/>
        </p:nvGraphicFramePr>
        <p:xfrm>
          <a:off x="457200" y="990603"/>
          <a:ext cx="8382000" cy="3939439"/>
        </p:xfrm>
        <a:graphic>
          <a:graphicData uri="http://schemas.openxmlformats.org/drawingml/2006/table">
            <a:tbl>
              <a:tblPr/>
              <a:tblGrid>
                <a:gridCol w="3581400"/>
                <a:gridCol w="152400"/>
                <a:gridCol w="990600"/>
                <a:gridCol w="97566"/>
                <a:gridCol w="3448205"/>
                <a:gridCol w="111829"/>
              </a:tblGrid>
              <a:tr h="505840">
                <a:tc gridSpan="5">
                  <a:txBody>
                    <a:bodyPr/>
                    <a:lstStyle/>
                    <a:p>
                      <a:pPr marL="0" marR="0" algn="ctr">
                        <a:lnSpc>
                          <a:spcPct val="115000"/>
                        </a:lnSpc>
                        <a:spcBef>
                          <a:spcPts val="0"/>
                        </a:spcBef>
                        <a:spcAft>
                          <a:spcPts val="0"/>
                        </a:spcAft>
                      </a:pPr>
                      <a:endParaRPr lang="tr-TR" sz="1400" b="1" dirty="0">
                        <a:solidFill>
                          <a:srgbClr val="0070C0"/>
                        </a:solidFill>
                        <a:latin typeface="+mj-lt"/>
                        <a:ea typeface="Calibri"/>
                        <a:cs typeface="Times New Roman"/>
                      </a:endParaRPr>
                    </a:p>
                  </a:txBody>
                  <a:tcPr marL="36083" marR="36083"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marL="0" marR="0">
                        <a:lnSpc>
                          <a:spcPct val="115000"/>
                        </a:lnSpc>
                        <a:spcBef>
                          <a:spcPts val="0"/>
                        </a:spcBef>
                        <a:spcAft>
                          <a:spcPts val="0"/>
                        </a:spcAft>
                      </a:pPr>
                      <a:r>
                        <a:rPr lang="tr-TR" sz="1000">
                          <a:latin typeface="Calibri"/>
                          <a:ea typeface="Calibri"/>
                          <a:cs typeface="Times New Roman"/>
                        </a:rPr>
                        <a:t> </a:t>
                      </a:r>
                    </a:p>
                  </a:txBody>
                  <a:tcPr marL="0" marR="0" marT="0" marB="0" anchor="ctr">
                    <a:lnL>
                      <a:noFill/>
                    </a:lnL>
                    <a:lnR>
                      <a:noFill/>
                    </a:lnR>
                    <a:lnT>
                      <a:noFill/>
                    </a:lnT>
                    <a:lnB>
                      <a:noFill/>
                    </a:lnB>
                  </a:tcPr>
                </a:tc>
              </a:tr>
              <a:tr h="256157">
                <a:tc>
                  <a:txBody>
                    <a:bodyPr/>
                    <a:lstStyle/>
                    <a:p>
                      <a:pPr>
                        <a:lnSpc>
                          <a:spcPct val="115000"/>
                        </a:lnSpc>
                      </a:pPr>
                      <a:endParaRPr lang="tr-TR" sz="1400" b="1" dirty="0">
                        <a:latin typeface="+mj-lt"/>
                      </a:endParaRPr>
                    </a:p>
                  </a:txBody>
                  <a:tcPr marL="36083" marR="36083" marT="0" marB="0" anchor="b">
                    <a:lnL>
                      <a:noFill/>
                    </a:lnL>
                    <a:lnR>
                      <a:noFill/>
                    </a:lnR>
                    <a:lnT>
                      <a:noFill/>
                    </a:lnT>
                    <a:lnB>
                      <a:noFill/>
                    </a:lnB>
                  </a:tcPr>
                </a:tc>
                <a:tc>
                  <a:txBody>
                    <a:bodyPr/>
                    <a:lstStyle/>
                    <a:p>
                      <a:pPr>
                        <a:lnSpc>
                          <a:spcPct val="115000"/>
                        </a:lnSpc>
                      </a:pPr>
                      <a:endParaRPr lang="tr-TR" sz="1400" b="1" dirty="0">
                        <a:latin typeface="+mj-lt"/>
                      </a:endParaRPr>
                    </a:p>
                  </a:txBody>
                  <a:tcPr marL="36083" marR="36083" marT="0" marB="0" anchor="b">
                    <a:lnL>
                      <a:noFill/>
                    </a:lnL>
                    <a:lnR>
                      <a:noFill/>
                    </a:lnR>
                    <a:lnT>
                      <a:noFill/>
                    </a:lnT>
                    <a:lnB>
                      <a:noFill/>
                    </a:lnB>
                  </a:tcPr>
                </a:tc>
                <a:tc>
                  <a:txBody>
                    <a:bodyPr/>
                    <a:lstStyle/>
                    <a:p>
                      <a:pPr>
                        <a:lnSpc>
                          <a:spcPct val="115000"/>
                        </a:lnSpc>
                      </a:pPr>
                      <a:endParaRPr lang="tr-TR" sz="1400" b="1" dirty="0">
                        <a:latin typeface="+mj-lt"/>
                      </a:endParaRPr>
                    </a:p>
                  </a:txBody>
                  <a:tcPr marL="36083" marR="36083" marT="0" marB="0" anchor="b">
                    <a:lnL>
                      <a:noFill/>
                    </a:lnL>
                    <a:lnR>
                      <a:noFill/>
                    </a:lnR>
                    <a:lnT>
                      <a:noFill/>
                    </a:lnT>
                    <a:lnB>
                      <a:noFill/>
                    </a:lnB>
                  </a:tcPr>
                </a:tc>
                <a:tc>
                  <a:txBody>
                    <a:bodyPr/>
                    <a:lstStyle/>
                    <a:p>
                      <a:pPr>
                        <a:lnSpc>
                          <a:spcPct val="115000"/>
                        </a:lnSpc>
                      </a:pPr>
                      <a:endParaRPr lang="tr-TR" sz="1400" b="1" dirty="0">
                        <a:latin typeface="+mj-lt"/>
                      </a:endParaRPr>
                    </a:p>
                  </a:txBody>
                  <a:tcPr marL="36083" marR="36083" marT="0" marB="0" anchor="b">
                    <a:lnL>
                      <a:noFill/>
                    </a:lnL>
                    <a:lnR>
                      <a:noFill/>
                    </a:lnR>
                    <a:lnT>
                      <a:noFill/>
                    </a:lnT>
                    <a:lnB>
                      <a:noFill/>
                    </a:lnB>
                  </a:tcPr>
                </a:tc>
                <a:tc>
                  <a:txBody>
                    <a:bodyPr/>
                    <a:lstStyle/>
                    <a:p>
                      <a:pPr>
                        <a:lnSpc>
                          <a:spcPct val="115000"/>
                        </a:lnSpc>
                      </a:pPr>
                      <a:endParaRPr lang="tr-TR" sz="1400" b="1" dirty="0">
                        <a:latin typeface="+mj-lt"/>
                      </a:endParaRPr>
                    </a:p>
                  </a:txBody>
                  <a:tcPr marL="36083" marR="36083" marT="0" marB="0" anchor="b">
                    <a:lnL>
                      <a:noFill/>
                    </a:lnL>
                    <a:lnR>
                      <a:noFill/>
                    </a:lnR>
                    <a:lnT>
                      <a:noFill/>
                    </a:lnT>
                    <a:lnB>
                      <a:noFill/>
                    </a:lnB>
                  </a:tcPr>
                </a:tc>
                <a:tc>
                  <a:txBody>
                    <a:bodyPr/>
                    <a:lstStyle/>
                    <a:p>
                      <a:pPr marL="0" marR="0">
                        <a:lnSpc>
                          <a:spcPct val="115000"/>
                        </a:lnSpc>
                        <a:spcBef>
                          <a:spcPts val="0"/>
                        </a:spcBef>
                        <a:spcAft>
                          <a:spcPts val="0"/>
                        </a:spcAft>
                      </a:pPr>
                      <a:r>
                        <a:rPr lang="tr-TR" sz="1000" dirty="0">
                          <a:latin typeface="Calibri"/>
                          <a:ea typeface="Calibri"/>
                          <a:cs typeface="Times New Roman"/>
                        </a:rPr>
                        <a:t> </a:t>
                      </a:r>
                    </a:p>
                  </a:txBody>
                  <a:tcPr marL="0" marR="0" marT="0" marB="0" anchor="ctr">
                    <a:lnL>
                      <a:noFill/>
                    </a:lnL>
                    <a:lnR>
                      <a:noFill/>
                    </a:lnR>
                    <a:lnT>
                      <a:noFill/>
                    </a:lnT>
                    <a:lnB>
                      <a:noFill/>
                    </a:lnB>
                  </a:tcPr>
                </a:tc>
              </a:tr>
              <a:tr h="457200">
                <a:tc>
                  <a:txBody>
                    <a:bodyPr/>
                    <a:lstStyle/>
                    <a:p>
                      <a:pPr marL="0" marR="0">
                        <a:lnSpc>
                          <a:spcPct val="150000"/>
                        </a:lnSpc>
                        <a:spcBef>
                          <a:spcPts val="0"/>
                        </a:spcBef>
                        <a:spcAft>
                          <a:spcPts val="0"/>
                        </a:spcAft>
                      </a:pPr>
                      <a:r>
                        <a:rPr lang="tr-TR" sz="1800" b="1" dirty="0">
                          <a:latin typeface="+mj-lt"/>
                          <a:ea typeface="Times New Roman"/>
                          <a:cs typeface="Arial TUR"/>
                        </a:rPr>
                        <a:t> - </a:t>
                      </a:r>
                      <a:r>
                        <a:rPr lang="tr-TR" sz="1800" b="1" dirty="0" err="1">
                          <a:latin typeface="+mj-lt"/>
                          <a:ea typeface="Times New Roman"/>
                          <a:cs typeface="Arial TUR"/>
                        </a:rPr>
                        <a:t>Korti</a:t>
                      </a:r>
                      <a:r>
                        <a:rPr lang="tr-TR" sz="1800" b="1" dirty="0">
                          <a:latin typeface="+mj-lt"/>
                          <a:ea typeface="Times New Roman"/>
                          <a:cs typeface="Arial TUR"/>
                        </a:rPr>
                        <a:t> organındaki </a:t>
                      </a:r>
                      <a:r>
                        <a:rPr lang="tr-TR" sz="1800" b="1" dirty="0" err="1">
                          <a:latin typeface="+mj-lt"/>
                          <a:ea typeface="Times New Roman"/>
                          <a:cs typeface="Arial TUR"/>
                        </a:rPr>
                        <a:t>sensoryel</a:t>
                      </a:r>
                      <a:r>
                        <a:rPr lang="tr-TR" sz="1800" b="1" dirty="0">
                          <a:latin typeface="+mj-lt"/>
                          <a:ea typeface="Times New Roman"/>
                          <a:cs typeface="Arial TUR"/>
                        </a:rPr>
                        <a:t> </a:t>
                      </a:r>
                      <a:endParaRPr lang="tr-TR" sz="1800" b="1" dirty="0">
                        <a:latin typeface="+mj-lt"/>
                        <a:ea typeface="Calibri"/>
                        <a:cs typeface="Times New Roman"/>
                      </a:endParaRPr>
                    </a:p>
                  </a:txBody>
                  <a:tcPr marL="36083" marR="36083" marT="0" marB="0" anchor="b">
                    <a:lnL>
                      <a:noFill/>
                    </a:lnL>
                    <a:lnR>
                      <a:noFill/>
                    </a:lnR>
                    <a:lnT>
                      <a:noFill/>
                    </a:lnT>
                    <a:lnB>
                      <a:noFill/>
                    </a:lnB>
                  </a:tcPr>
                </a:tc>
                <a:tc>
                  <a:txBody>
                    <a:bodyPr/>
                    <a:lstStyle/>
                    <a:p>
                      <a:pPr>
                        <a:lnSpc>
                          <a:spcPct val="150000"/>
                        </a:lnSpc>
                      </a:pPr>
                      <a:endParaRPr lang="tr-TR" sz="1800" b="1">
                        <a:latin typeface="+mj-lt"/>
                      </a:endParaRPr>
                    </a:p>
                  </a:txBody>
                  <a:tcPr marL="36083" marR="36083" marT="0" marB="0" anchor="b">
                    <a:lnL>
                      <a:noFill/>
                    </a:lnL>
                    <a:lnR>
                      <a:noFill/>
                    </a:lnR>
                    <a:lnT>
                      <a:noFill/>
                    </a:lnT>
                    <a:lnB>
                      <a:noFill/>
                    </a:lnB>
                  </a:tcPr>
                </a:tc>
                <a:tc>
                  <a:txBody>
                    <a:bodyPr/>
                    <a:lstStyle/>
                    <a:p>
                      <a:endParaRPr lang="tr-TR" dirty="0"/>
                    </a:p>
                  </a:txBody>
                  <a:tcPr marL="36083" marR="36083" marT="0" marB="0" anchor="b">
                    <a:lnL>
                      <a:noFill/>
                    </a:lnL>
                    <a:lnR>
                      <a:noFill/>
                    </a:lnR>
                    <a:lnT>
                      <a:noFill/>
                    </a:lnT>
                    <a:lnB>
                      <a:noFill/>
                    </a:lnB>
                  </a:tcPr>
                </a:tc>
                <a:tc>
                  <a:txBody>
                    <a:bodyPr/>
                    <a:lstStyle/>
                    <a:p>
                      <a:pPr>
                        <a:lnSpc>
                          <a:spcPct val="150000"/>
                        </a:lnSpc>
                      </a:pPr>
                      <a:endParaRPr lang="tr-TR" sz="1800" b="1">
                        <a:latin typeface="+mj-lt"/>
                      </a:endParaRPr>
                    </a:p>
                  </a:txBody>
                  <a:tcPr marL="36083" marR="36083" marT="0" marB="0" anchor="b">
                    <a:lnL>
                      <a:noFill/>
                    </a:lnL>
                    <a:lnR>
                      <a:noFill/>
                    </a:lnR>
                    <a:lnT>
                      <a:noFill/>
                    </a:lnT>
                    <a:lnB>
                      <a:noFill/>
                    </a:lnB>
                  </a:tcPr>
                </a:tc>
                <a:tc gridSpan="2">
                  <a:txBody>
                    <a:bodyPr/>
                    <a:lstStyle/>
                    <a:p>
                      <a:pPr marL="0" marR="0">
                        <a:lnSpc>
                          <a:spcPct val="150000"/>
                        </a:lnSpc>
                        <a:spcBef>
                          <a:spcPts val="0"/>
                        </a:spcBef>
                        <a:spcAft>
                          <a:spcPts val="0"/>
                        </a:spcAft>
                      </a:pPr>
                      <a:r>
                        <a:rPr lang="tr-TR" sz="1800" b="1" dirty="0">
                          <a:latin typeface="+mj-lt"/>
                          <a:ea typeface="Times New Roman"/>
                          <a:cs typeface="Arial TUR"/>
                        </a:rPr>
                        <a:t> - Çekiçle, özellikle hava basınçlı</a:t>
                      </a:r>
                      <a:endParaRPr lang="tr-TR" sz="1800" b="1" dirty="0">
                        <a:latin typeface="+mj-lt"/>
                        <a:ea typeface="Calibri"/>
                        <a:cs typeface="Times New Roman"/>
                      </a:endParaRPr>
                    </a:p>
                  </a:txBody>
                  <a:tcPr marL="36083" marR="36083" marT="0" marB="0" anchor="b">
                    <a:lnL>
                      <a:noFill/>
                    </a:lnL>
                    <a:lnR>
                      <a:noFill/>
                    </a:lnR>
                    <a:lnT>
                      <a:noFill/>
                    </a:lnT>
                    <a:lnB>
                      <a:noFill/>
                    </a:lnB>
                  </a:tcPr>
                </a:tc>
                <a:tc hMerge="1">
                  <a:txBody>
                    <a:bodyPr/>
                    <a:lstStyle/>
                    <a:p>
                      <a:endParaRPr lang="tr-TR"/>
                    </a:p>
                  </a:txBody>
                  <a:tcPr/>
                </a:tc>
              </a:tr>
              <a:tr h="457200">
                <a:tc>
                  <a:txBody>
                    <a:bodyPr/>
                    <a:lstStyle/>
                    <a:p>
                      <a:pPr marL="0" marR="0">
                        <a:lnSpc>
                          <a:spcPct val="150000"/>
                        </a:lnSpc>
                        <a:spcBef>
                          <a:spcPts val="0"/>
                        </a:spcBef>
                        <a:spcAft>
                          <a:spcPts val="0"/>
                        </a:spcAft>
                      </a:pPr>
                      <a:r>
                        <a:rPr lang="tr-TR" sz="1800" b="1">
                          <a:latin typeface="+mj-lt"/>
                          <a:ea typeface="Times New Roman"/>
                          <a:cs typeface="Arial TUR"/>
                        </a:rPr>
                        <a:t>   hücrelerin zarara uğramasına </a:t>
                      </a:r>
                      <a:endParaRPr lang="tr-TR" sz="1800" b="1">
                        <a:latin typeface="+mj-lt"/>
                        <a:ea typeface="Calibri"/>
                        <a:cs typeface="Times New Roman"/>
                      </a:endParaRPr>
                    </a:p>
                  </a:txBody>
                  <a:tcPr marL="36083" marR="36083" marT="0" marB="0" anchor="b">
                    <a:lnL>
                      <a:noFill/>
                    </a:lnL>
                    <a:lnR>
                      <a:noFill/>
                    </a:lnR>
                    <a:lnT>
                      <a:noFill/>
                    </a:lnT>
                    <a:lnB>
                      <a:noFill/>
                    </a:lnB>
                  </a:tcPr>
                </a:tc>
                <a:tc>
                  <a:txBody>
                    <a:bodyPr/>
                    <a:lstStyle/>
                    <a:p>
                      <a:pPr>
                        <a:lnSpc>
                          <a:spcPct val="150000"/>
                        </a:lnSpc>
                      </a:pPr>
                      <a:endParaRPr lang="tr-TR" sz="1800" b="1">
                        <a:latin typeface="+mj-lt"/>
                      </a:endParaRPr>
                    </a:p>
                  </a:txBody>
                  <a:tcPr marL="36083" marR="36083" marT="0" marB="0" anchor="b">
                    <a:lnL>
                      <a:noFill/>
                    </a:lnL>
                    <a:lnR>
                      <a:noFill/>
                    </a:lnR>
                    <a:lnT>
                      <a:noFill/>
                    </a:lnT>
                    <a:lnB>
                      <a:noFill/>
                    </a:lnB>
                  </a:tcPr>
                </a:tc>
                <a:tc>
                  <a:txBody>
                    <a:bodyPr/>
                    <a:lstStyle/>
                    <a:p>
                      <a:pPr>
                        <a:lnSpc>
                          <a:spcPct val="150000"/>
                        </a:lnSpc>
                      </a:pPr>
                      <a:endParaRPr lang="tr-TR" sz="1800" b="1">
                        <a:latin typeface="+mj-lt"/>
                      </a:endParaRPr>
                    </a:p>
                  </a:txBody>
                  <a:tcPr marL="36083" marR="36083" marT="0" marB="0" anchor="b">
                    <a:lnL>
                      <a:noFill/>
                    </a:lnL>
                    <a:lnR>
                      <a:noFill/>
                    </a:lnR>
                    <a:lnT>
                      <a:noFill/>
                    </a:lnT>
                    <a:lnB>
                      <a:noFill/>
                    </a:lnB>
                  </a:tcPr>
                </a:tc>
                <a:tc>
                  <a:txBody>
                    <a:bodyPr/>
                    <a:lstStyle/>
                    <a:p>
                      <a:pPr>
                        <a:lnSpc>
                          <a:spcPct val="150000"/>
                        </a:lnSpc>
                      </a:pPr>
                      <a:endParaRPr lang="tr-TR" sz="1800" b="1">
                        <a:latin typeface="+mj-lt"/>
                      </a:endParaRPr>
                    </a:p>
                  </a:txBody>
                  <a:tcPr marL="36083" marR="36083" marT="0" marB="0" anchor="b">
                    <a:lnL>
                      <a:noFill/>
                    </a:lnL>
                    <a:lnR>
                      <a:noFill/>
                    </a:lnR>
                    <a:lnT>
                      <a:noFill/>
                    </a:lnT>
                    <a:lnB>
                      <a:noFill/>
                    </a:lnB>
                  </a:tcPr>
                </a:tc>
                <a:tc gridSpan="2">
                  <a:txBody>
                    <a:bodyPr/>
                    <a:lstStyle/>
                    <a:p>
                      <a:pPr marL="0" marR="0">
                        <a:lnSpc>
                          <a:spcPct val="150000"/>
                        </a:lnSpc>
                        <a:spcBef>
                          <a:spcPts val="0"/>
                        </a:spcBef>
                        <a:spcAft>
                          <a:spcPts val="0"/>
                        </a:spcAft>
                      </a:pPr>
                      <a:r>
                        <a:rPr lang="tr-TR" sz="1800" b="1" dirty="0">
                          <a:latin typeface="+mj-lt"/>
                          <a:ea typeface="Times New Roman"/>
                          <a:cs typeface="Arial TUR"/>
                        </a:rPr>
                        <a:t>   çekiçlerle kaporta ve perçin </a:t>
                      </a:r>
                      <a:r>
                        <a:rPr lang="tr-TR" sz="1800" b="1" dirty="0" smtClean="0">
                          <a:latin typeface="+mj-lt"/>
                          <a:ea typeface="Times New Roman"/>
                          <a:cs typeface="Arial TUR"/>
                        </a:rPr>
                        <a:t>işleri</a:t>
                      </a:r>
                      <a:endParaRPr lang="tr-TR" sz="1800" b="1" dirty="0">
                        <a:latin typeface="+mj-lt"/>
                        <a:ea typeface="Calibri"/>
                        <a:cs typeface="Times New Roman"/>
                      </a:endParaRPr>
                    </a:p>
                  </a:txBody>
                  <a:tcPr marL="36083" marR="36083" marT="0" marB="0" anchor="b">
                    <a:lnL>
                      <a:noFill/>
                    </a:lnL>
                    <a:lnR>
                      <a:noFill/>
                    </a:lnR>
                    <a:lnT>
                      <a:noFill/>
                    </a:lnT>
                    <a:lnB>
                      <a:noFill/>
                    </a:lnB>
                  </a:tcPr>
                </a:tc>
                <a:tc hMerge="1">
                  <a:txBody>
                    <a:bodyPr/>
                    <a:lstStyle/>
                    <a:p>
                      <a:endParaRPr lang="tr-TR"/>
                    </a:p>
                  </a:txBody>
                  <a:tcPr/>
                </a:tc>
              </a:tr>
              <a:tr h="505840">
                <a:tc>
                  <a:txBody>
                    <a:bodyPr/>
                    <a:lstStyle/>
                    <a:p>
                      <a:pPr marL="0" marR="0">
                        <a:lnSpc>
                          <a:spcPct val="150000"/>
                        </a:lnSpc>
                        <a:spcBef>
                          <a:spcPts val="0"/>
                        </a:spcBef>
                        <a:spcAft>
                          <a:spcPts val="0"/>
                        </a:spcAft>
                      </a:pPr>
                      <a:r>
                        <a:rPr lang="tr-TR" sz="1800" b="1">
                          <a:latin typeface="+mj-lt"/>
                          <a:ea typeface="Times New Roman"/>
                          <a:cs typeface="Arial TUR"/>
                        </a:rPr>
                        <a:t>   ve kokleadaki dejeneratif </a:t>
                      </a:r>
                      <a:endParaRPr lang="tr-TR" sz="1800" b="1">
                        <a:latin typeface="+mj-lt"/>
                        <a:ea typeface="Calibri"/>
                        <a:cs typeface="Times New Roman"/>
                      </a:endParaRPr>
                    </a:p>
                  </a:txBody>
                  <a:tcPr marL="36083" marR="36083" marT="0" marB="0" anchor="b">
                    <a:lnL>
                      <a:noFill/>
                    </a:lnL>
                    <a:lnR>
                      <a:noFill/>
                    </a:lnR>
                    <a:lnT>
                      <a:noFill/>
                    </a:lnT>
                    <a:lnB>
                      <a:noFill/>
                    </a:lnB>
                  </a:tcPr>
                </a:tc>
                <a:tc>
                  <a:txBody>
                    <a:bodyPr/>
                    <a:lstStyle/>
                    <a:p>
                      <a:pPr>
                        <a:lnSpc>
                          <a:spcPct val="150000"/>
                        </a:lnSpc>
                      </a:pPr>
                      <a:endParaRPr lang="tr-TR" sz="1800" b="1">
                        <a:latin typeface="+mj-lt"/>
                      </a:endParaRPr>
                    </a:p>
                  </a:txBody>
                  <a:tcPr marL="36083" marR="36083" marT="0" marB="0" anchor="b">
                    <a:lnL>
                      <a:noFill/>
                    </a:lnL>
                    <a:lnR>
                      <a:noFill/>
                    </a:lnR>
                    <a:lnT>
                      <a:noFill/>
                    </a:lnT>
                    <a:lnB>
                      <a:noFill/>
                    </a:lnB>
                  </a:tcPr>
                </a:tc>
                <a:tc>
                  <a:txBody>
                    <a:bodyPr/>
                    <a:lstStyle/>
                    <a:p>
                      <a:pPr marL="0" marR="0" algn="ctr">
                        <a:lnSpc>
                          <a:spcPct val="150000"/>
                        </a:lnSpc>
                        <a:spcBef>
                          <a:spcPts val="0"/>
                        </a:spcBef>
                        <a:spcAft>
                          <a:spcPts val="0"/>
                        </a:spcAft>
                      </a:pPr>
                      <a:r>
                        <a:rPr lang="tr-TR" sz="1800" b="1" dirty="0">
                          <a:latin typeface="+mj-lt"/>
                          <a:ea typeface="Times New Roman"/>
                          <a:cs typeface="Arial TUR"/>
                        </a:rPr>
                        <a:t>6 ay</a:t>
                      </a:r>
                      <a:endParaRPr lang="tr-TR" sz="1800" b="1" dirty="0">
                        <a:latin typeface="+mj-lt"/>
                        <a:ea typeface="Calibri"/>
                        <a:cs typeface="Times New Roman"/>
                      </a:endParaRPr>
                    </a:p>
                  </a:txBody>
                  <a:tcPr marL="36083" marR="36083" marT="0" marB="0" anchor="b">
                    <a:lnL>
                      <a:noFill/>
                    </a:lnL>
                    <a:lnR>
                      <a:noFill/>
                    </a:lnR>
                    <a:lnT>
                      <a:noFill/>
                    </a:lnT>
                    <a:lnB>
                      <a:noFill/>
                    </a:lnB>
                  </a:tcPr>
                </a:tc>
                <a:tc>
                  <a:txBody>
                    <a:bodyPr/>
                    <a:lstStyle/>
                    <a:p>
                      <a:pPr>
                        <a:lnSpc>
                          <a:spcPct val="150000"/>
                        </a:lnSpc>
                      </a:pPr>
                      <a:endParaRPr lang="tr-TR" sz="1800" b="1">
                        <a:latin typeface="+mj-lt"/>
                      </a:endParaRPr>
                    </a:p>
                  </a:txBody>
                  <a:tcPr marL="36083" marR="36083" marT="0" marB="0" anchor="b">
                    <a:lnL>
                      <a:noFill/>
                    </a:lnL>
                    <a:lnR>
                      <a:noFill/>
                    </a:lnR>
                    <a:lnT>
                      <a:noFill/>
                    </a:lnT>
                    <a:lnB>
                      <a:noFill/>
                    </a:lnB>
                  </a:tcPr>
                </a:tc>
                <a:tc>
                  <a:txBody>
                    <a:bodyPr/>
                    <a:lstStyle/>
                    <a:p>
                      <a:pPr marL="0" marR="0">
                        <a:lnSpc>
                          <a:spcPct val="150000"/>
                        </a:lnSpc>
                        <a:spcBef>
                          <a:spcPts val="0"/>
                        </a:spcBef>
                        <a:spcAft>
                          <a:spcPts val="0"/>
                        </a:spcAft>
                      </a:pPr>
                      <a:r>
                        <a:rPr lang="tr-TR" sz="1800" b="1" dirty="0">
                          <a:latin typeface="+mj-lt"/>
                          <a:ea typeface="Times New Roman"/>
                          <a:cs typeface="Arial TUR"/>
                        </a:rPr>
                        <a:t>   </a:t>
                      </a:r>
                      <a:endParaRPr lang="tr-TR" sz="1800" b="1" dirty="0">
                        <a:latin typeface="+mj-lt"/>
                        <a:ea typeface="Calibri"/>
                        <a:cs typeface="Times New Roman"/>
                      </a:endParaRPr>
                    </a:p>
                  </a:txBody>
                  <a:tcPr marL="36083" marR="36083" marT="0" marB="0" anchor="b">
                    <a:lnL>
                      <a:noFill/>
                    </a:lnL>
                    <a:lnR>
                      <a:noFill/>
                    </a:lnR>
                    <a:lnT>
                      <a:noFill/>
                    </a:lnT>
                    <a:lnB>
                      <a:noFill/>
                    </a:lnB>
                  </a:tcPr>
                </a:tc>
                <a:tc>
                  <a:txBody>
                    <a:bodyPr/>
                    <a:lstStyle/>
                    <a:p>
                      <a:pPr marL="0" marR="0">
                        <a:lnSpc>
                          <a:spcPct val="115000"/>
                        </a:lnSpc>
                        <a:spcBef>
                          <a:spcPts val="0"/>
                        </a:spcBef>
                        <a:spcAft>
                          <a:spcPts val="0"/>
                        </a:spcAft>
                      </a:pPr>
                      <a:r>
                        <a:rPr lang="tr-TR" sz="1000">
                          <a:latin typeface="Calibri"/>
                          <a:ea typeface="Calibri"/>
                          <a:cs typeface="Times New Roman"/>
                        </a:rPr>
                        <a:t> </a:t>
                      </a:r>
                    </a:p>
                  </a:txBody>
                  <a:tcPr marL="0" marR="0" marT="0" marB="0" anchor="ctr">
                    <a:lnL>
                      <a:noFill/>
                    </a:lnL>
                    <a:lnR>
                      <a:noFill/>
                    </a:lnR>
                    <a:lnT>
                      <a:noFill/>
                    </a:lnT>
                    <a:lnB>
                      <a:noFill/>
                    </a:lnB>
                  </a:tcPr>
                </a:tc>
              </a:tr>
              <a:tr h="564623">
                <a:tc>
                  <a:txBody>
                    <a:bodyPr/>
                    <a:lstStyle/>
                    <a:p>
                      <a:pPr marL="0" marR="0">
                        <a:lnSpc>
                          <a:spcPct val="150000"/>
                        </a:lnSpc>
                        <a:spcBef>
                          <a:spcPts val="0"/>
                        </a:spcBef>
                        <a:spcAft>
                          <a:spcPts val="0"/>
                        </a:spcAft>
                      </a:pPr>
                      <a:r>
                        <a:rPr lang="tr-TR" sz="1800" b="1" dirty="0">
                          <a:latin typeface="+mj-lt"/>
                          <a:ea typeface="Times New Roman"/>
                          <a:cs typeface="Arial TUR"/>
                        </a:rPr>
                        <a:t>   değişikliklere bağlı çoğu kez </a:t>
                      </a:r>
                      <a:endParaRPr lang="tr-TR" sz="1800" b="1" dirty="0">
                        <a:latin typeface="+mj-lt"/>
                        <a:ea typeface="Calibri"/>
                        <a:cs typeface="Times New Roman"/>
                      </a:endParaRPr>
                    </a:p>
                  </a:txBody>
                  <a:tcPr marL="36083" marR="36083" marT="0" marB="0" anchor="b">
                    <a:lnL>
                      <a:noFill/>
                    </a:lnL>
                    <a:lnR>
                      <a:noFill/>
                    </a:lnR>
                    <a:lnT>
                      <a:noFill/>
                    </a:lnT>
                    <a:lnB>
                      <a:noFill/>
                    </a:lnB>
                  </a:tcPr>
                </a:tc>
                <a:tc>
                  <a:txBody>
                    <a:bodyPr/>
                    <a:lstStyle/>
                    <a:p>
                      <a:pPr>
                        <a:lnSpc>
                          <a:spcPct val="150000"/>
                        </a:lnSpc>
                      </a:pPr>
                      <a:endParaRPr lang="tr-TR" sz="1800" b="1">
                        <a:latin typeface="+mj-lt"/>
                      </a:endParaRPr>
                    </a:p>
                  </a:txBody>
                  <a:tcPr marL="36083" marR="36083" marT="0" marB="0" anchor="b">
                    <a:lnL>
                      <a:noFill/>
                    </a:lnL>
                    <a:lnR>
                      <a:noFill/>
                    </a:lnR>
                    <a:lnT>
                      <a:noFill/>
                    </a:lnT>
                    <a:lnB>
                      <a:noFill/>
                    </a:lnB>
                  </a:tcPr>
                </a:tc>
                <a:tc>
                  <a:txBody>
                    <a:bodyPr/>
                    <a:lstStyle/>
                    <a:p>
                      <a:pPr>
                        <a:lnSpc>
                          <a:spcPct val="150000"/>
                        </a:lnSpc>
                      </a:pPr>
                      <a:endParaRPr lang="tr-TR" sz="1800" b="1">
                        <a:latin typeface="+mj-lt"/>
                      </a:endParaRPr>
                    </a:p>
                  </a:txBody>
                  <a:tcPr marL="36083" marR="36083" marT="0" marB="0" anchor="b">
                    <a:lnL>
                      <a:noFill/>
                    </a:lnL>
                    <a:lnR>
                      <a:noFill/>
                    </a:lnR>
                    <a:lnT>
                      <a:noFill/>
                    </a:lnT>
                    <a:lnB>
                      <a:noFill/>
                    </a:lnB>
                  </a:tcPr>
                </a:tc>
                <a:tc>
                  <a:txBody>
                    <a:bodyPr/>
                    <a:lstStyle/>
                    <a:p>
                      <a:pPr>
                        <a:lnSpc>
                          <a:spcPct val="150000"/>
                        </a:lnSpc>
                      </a:pPr>
                      <a:endParaRPr lang="tr-TR" sz="1800" b="1">
                        <a:latin typeface="+mj-lt"/>
                      </a:endParaRPr>
                    </a:p>
                  </a:txBody>
                  <a:tcPr marL="36083" marR="36083" marT="0" marB="0" anchor="b">
                    <a:lnL>
                      <a:noFill/>
                    </a:lnL>
                    <a:lnR>
                      <a:noFill/>
                    </a:lnR>
                    <a:lnT>
                      <a:noFill/>
                    </a:lnT>
                    <a:lnB>
                      <a:noFill/>
                    </a:lnB>
                  </a:tcPr>
                </a:tc>
                <a:tc>
                  <a:txBody>
                    <a:bodyPr/>
                    <a:lstStyle/>
                    <a:p>
                      <a:pPr marL="0" marR="0">
                        <a:lnSpc>
                          <a:spcPct val="150000"/>
                        </a:lnSpc>
                        <a:spcBef>
                          <a:spcPts val="0"/>
                        </a:spcBef>
                        <a:spcAft>
                          <a:spcPts val="0"/>
                        </a:spcAft>
                      </a:pPr>
                      <a:r>
                        <a:rPr lang="tr-TR" sz="1800" b="1">
                          <a:latin typeface="+mj-lt"/>
                          <a:ea typeface="Times New Roman"/>
                          <a:cs typeface="Arial TUR"/>
                        </a:rPr>
                        <a:t> - Metallerin, saç levhaların </a:t>
                      </a:r>
                      <a:endParaRPr lang="tr-TR" sz="1800" b="1">
                        <a:latin typeface="+mj-lt"/>
                        <a:ea typeface="Calibri"/>
                        <a:cs typeface="Times New Roman"/>
                      </a:endParaRPr>
                    </a:p>
                  </a:txBody>
                  <a:tcPr marL="36083" marR="36083" marT="0" marB="0" anchor="b">
                    <a:lnL>
                      <a:noFill/>
                    </a:lnL>
                    <a:lnR>
                      <a:noFill/>
                    </a:lnR>
                    <a:lnT>
                      <a:noFill/>
                    </a:lnT>
                    <a:lnB>
                      <a:noFill/>
                    </a:lnB>
                  </a:tcPr>
                </a:tc>
                <a:tc>
                  <a:txBody>
                    <a:bodyPr/>
                    <a:lstStyle/>
                    <a:p>
                      <a:pPr marL="0" marR="0">
                        <a:lnSpc>
                          <a:spcPct val="115000"/>
                        </a:lnSpc>
                        <a:spcBef>
                          <a:spcPts val="0"/>
                        </a:spcBef>
                        <a:spcAft>
                          <a:spcPts val="0"/>
                        </a:spcAft>
                      </a:pPr>
                      <a:r>
                        <a:rPr lang="tr-TR" sz="1000">
                          <a:latin typeface="Calibri"/>
                          <a:ea typeface="Calibri"/>
                          <a:cs typeface="Times New Roman"/>
                        </a:rPr>
                        <a:t> </a:t>
                      </a:r>
                    </a:p>
                  </a:txBody>
                  <a:tcPr marL="0" marR="0" marT="0" marB="0" anchor="ctr">
                    <a:lnL>
                      <a:noFill/>
                    </a:lnL>
                    <a:lnR>
                      <a:noFill/>
                    </a:lnR>
                    <a:lnT>
                      <a:noFill/>
                    </a:lnT>
                    <a:lnB>
                      <a:noFill/>
                    </a:lnB>
                  </a:tcPr>
                </a:tc>
              </a:tr>
              <a:tr h="505840">
                <a:tc>
                  <a:txBody>
                    <a:bodyPr/>
                    <a:lstStyle/>
                    <a:p>
                      <a:pPr marL="0" marR="0">
                        <a:lnSpc>
                          <a:spcPct val="150000"/>
                        </a:lnSpc>
                        <a:spcBef>
                          <a:spcPts val="0"/>
                        </a:spcBef>
                        <a:spcAft>
                          <a:spcPts val="0"/>
                        </a:spcAft>
                      </a:pPr>
                      <a:r>
                        <a:rPr lang="tr-TR" sz="1800" b="1" dirty="0">
                          <a:latin typeface="+mj-lt"/>
                          <a:ea typeface="Times New Roman"/>
                          <a:cs typeface="Arial TUR"/>
                        </a:rPr>
                        <a:t>   iki </a:t>
                      </a:r>
                      <a:r>
                        <a:rPr lang="tr-TR" sz="1800" b="1" dirty="0" smtClean="0">
                          <a:latin typeface="+mj-lt"/>
                          <a:ea typeface="Times New Roman"/>
                          <a:cs typeface="Arial TUR"/>
                        </a:rPr>
                        <a:t>taraflı  </a:t>
                      </a:r>
                      <a:r>
                        <a:rPr lang="tr-TR" sz="1800" b="1" dirty="0" err="1">
                          <a:latin typeface="+mj-lt"/>
                          <a:ea typeface="Times New Roman"/>
                          <a:cs typeface="Arial TUR"/>
                        </a:rPr>
                        <a:t>irreversibl</a:t>
                      </a:r>
                      <a:r>
                        <a:rPr lang="tr-TR" sz="1800" b="1" dirty="0">
                          <a:latin typeface="+mj-lt"/>
                          <a:ea typeface="Times New Roman"/>
                          <a:cs typeface="Arial TUR"/>
                        </a:rPr>
                        <a:t>,</a:t>
                      </a:r>
                      <a:endParaRPr lang="tr-TR" sz="1800" b="1" dirty="0">
                        <a:latin typeface="+mj-lt"/>
                        <a:ea typeface="Calibri"/>
                        <a:cs typeface="Times New Roman"/>
                      </a:endParaRPr>
                    </a:p>
                  </a:txBody>
                  <a:tcPr marL="36083" marR="36083" marT="0" marB="0" anchor="b">
                    <a:lnL>
                      <a:noFill/>
                    </a:lnL>
                    <a:lnR>
                      <a:noFill/>
                    </a:lnR>
                    <a:lnT>
                      <a:noFill/>
                    </a:lnT>
                    <a:lnB>
                      <a:noFill/>
                    </a:lnB>
                  </a:tcPr>
                </a:tc>
                <a:tc>
                  <a:txBody>
                    <a:bodyPr/>
                    <a:lstStyle/>
                    <a:p>
                      <a:pPr>
                        <a:lnSpc>
                          <a:spcPct val="150000"/>
                        </a:lnSpc>
                      </a:pPr>
                      <a:endParaRPr lang="tr-TR" sz="1800" b="1">
                        <a:latin typeface="+mj-lt"/>
                      </a:endParaRPr>
                    </a:p>
                  </a:txBody>
                  <a:tcPr marL="36083" marR="36083" marT="0" marB="0" anchor="b">
                    <a:lnL>
                      <a:noFill/>
                    </a:lnL>
                    <a:lnR>
                      <a:noFill/>
                    </a:lnR>
                    <a:lnT>
                      <a:noFill/>
                    </a:lnT>
                    <a:lnB>
                      <a:noFill/>
                    </a:lnB>
                  </a:tcPr>
                </a:tc>
                <a:tc>
                  <a:txBody>
                    <a:bodyPr/>
                    <a:lstStyle/>
                    <a:p>
                      <a:pPr>
                        <a:lnSpc>
                          <a:spcPct val="150000"/>
                        </a:lnSpc>
                      </a:pPr>
                      <a:endParaRPr lang="tr-TR" sz="1800" b="1">
                        <a:latin typeface="+mj-lt"/>
                      </a:endParaRPr>
                    </a:p>
                  </a:txBody>
                  <a:tcPr marL="36083" marR="36083" marT="0" marB="0" anchor="b">
                    <a:lnL>
                      <a:noFill/>
                    </a:lnL>
                    <a:lnR>
                      <a:noFill/>
                    </a:lnR>
                    <a:lnT>
                      <a:noFill/>
                    </a:lnT>
                    <a:lnB>
                      <a:noFill/>
                    </a:lnB>
                  </a:tcPr>
                </a:tc>
                <a:tc>
                  <a:txBody>
                    <a:bodyPr/>
                    <a:lstStyle/>
                    <a:p>
                      <a:pPr>
                        <a:lnSpc>
                          <a:spcPct val="150000"/>
                        </a:lnSpc>
                      </a:pPr>
                      <a:endParaRPr lang="tr-TR" sz="1800" b="1">
                        <a:latin typeface="+mj-lt"/>
                      </a:endParaRPr>
                    </a:p>
                  </a:txBody>
                  <a:tcPr marL="36083" marR="36083" marT="0" marB="0" anchor="b">
                    <a:lnL>
                      <a:noFill/>
                    </a:lnL>
                    <a:lnR>
                      <a:noFill/>
                    </a:lnR>
                    <a:lnT>
                      <a:noFill/>
                    </a:lnT>
                    <a:lnB>
                      <a:noFill/>
                    </a:lnB>
                  </a:tcPr>
                </a:tc>
                <a:tc>
                  <a:txBody>
                    <a:bodyPr/>
                    <a:lstStyle/>
                    <a:p>
                      <a:pPr marL="0" marR="0">
                        <a:lnSpc>
                          <a:spcPct val="150000"/>
                        </a:lnSpc>
                        <a:spcBef>
                          <a:spcPts val="0"/>
                        </a:spcBef>
                        <a:spcAft>
                          <a:spcPts val="0"/>
                        </a:spcAft>
                      </a:pPr>
                      <a:r>
                        <a:rPr lang="tr-TR" sz="1800" b="1" dirty="0">
                          <a:latin typeface="+mj-lt"/>
                          <a:ea typeface="Times New Roman"/>
                          <a:cs typeface="Arial TUR"/>
                        </a:rPr>
                        <a:t>   haddelenmesi, </a:t>
                      </a:r>
                      <a:r>
                        <a:rPr lang="tr-TR" sz="1800" b="1" dirty="0" smtClean="0">
                          <a:latin typeface="+mj-lt"/>
                          <a:ea typeface="Times New Roman"/>
                          <a:cs typeface="Arial TUR"/>
                        </a:rPr>
                        <a:t>perdahlanması</a:t>
                      </a:r>
                      <a:endParaRPr lang="tr-TR" sz="1800" b="1" dirty="0">
                        <a:latin typeface="+mj-lt"/>
                        <a:ea typeface="Calibri"/>
                        <a:cs typeface="Times New Roman"/>
                      </a:endParaRPr>
                    </a:p>
                  </a:txBody>
                  <a:tcPr marL="36083" marR="36083" marT="0" marB="0" anchor="b">
                    <a:lnL>
                      <a:noFill/>
                    </a:lnL>
                    <a:lnR>
                      <a:noFill/>
                    </a:lnR>
                    <a:lnT>
                      <a:noFill/>
                    </a:lnT>
                    <a:lnB>
                      <a:noFill/>
                    </a:lnB>
                  </a:tcPr>
                </a:tc>
                <a:tc>
                  <a:txBody>
                    <a:bodyPr/>
                    <a:lstStyle/>
                    <a:p>
                      <a:pPr marL="0" marR="0">
                        <a:lnSpc>
                          <a:spcPct val="115000"/>
                        </a:lnSpc>
                        <a:spcBef>
                          <a:spcPts val="0"/>
                        </a:spcBef>
                        <a:spcAft>
                          <a:spcPts val="0"/>
                        </a:spcAft>
                      </a:pPr>
                      <a:r>
                        <a:rPr lang="tr-TR" sz="1000">
                          <a:latin typeface="Calibri"/>
                          <a:ea typeface="Calibri"/>
                          <a:cs typeface="Times New Roman"/>
                        </a:rPr>
                        <a:t> </a:t>
                      </a:r>
                    </a:p>
                  </a:txBody>
                  <a:tcPr marL="0" marR="0" marT="0" marB="0" anchor="ctr">
                    <a:lnL>
                      <a:noFill/>
                    </a:lnL>
                    <a:lnR>
                      <a:noFill/>
                    </a:lnR>
                    <a:lnT>
                      <a:noFill/>
                    </a:lnT>
                    <a:lnB>
                      <a:noFill/>
                    </a:lnB>
                  </a:tcPr>
                </a:tc>
              </a:tr>
              <a:tr h="686739">
                <a:tc>
                  <a:txBody>
                    <a:bodyPr/>
                    <a:lstStyle/>
                    <a:p>
                      <a:pPr marL="0" marR="0">
                        <a:lnSpc>
                          <a:spcPct val="150000"/>
                        </a:lnSpc>
                        <a:spcBef>
                          <a:spcPts val="0"/>
                        </a:spcBef>
                        <a:spcAft>
                          <a:spcPts val="0"/>
                        </a:spcAft>
                      </a:pPr>
                      <a:r>
                        <a:rPr lang="tr-TR" sz="1800" b="1" dirty="0">
                          <a:latin typeface="+mj-lt"/>
                          <a:ea typeface="Times New Roman"/>
                          <a:cs typeface="Arial TUR"/>
                        </a:rPr>
                        <a:t>   maruz kalma sona </a:t>
                      </a:r>
                      <a:r>
                        <a:rPr lang="tr-TR" sz="1800" b="1" dirty="0" smtClean="0">
                          <a:latin typeface="+mj-lt"/>
                          <a:ea typeface="Times New Roman"/>
                          <a:cs typeface="Arial TUR"/>
                        </a:rPr>
                        <a:t>erdikten sonra</a:t>
                      </a:r>
                      <a:endParaRPr lang="tr-TR" sz="1800" b="1" dirty="0">
                        <a:latin typeface="+mj-lt"/>
                        <a:ea typeface="Calibri"/>
                        <a:cs typeface="Times New Roman"/>
                      </a:endParaRPr>
                    </a:p>
                  </a:txBody>
                  <a:tcPr marL="36083" marR="36083" marT="0" marB="0" anchor="b">
                    <a:lnL>
                      <a:noFill/>
                    </a:lnL>
                    <a:lnR>
                      <a:noFill/>
                    </a:lnR>
                    <a:lnT>
                      <a:noFill/>
                    </a:lnT>
                    <a:lnB>
                      <a:noFill/>
                    </a:lnB>
                  </a:tcPr>
                </a:tc>
                <a:tc>
                  <a:txBody>
                    <a:bodyPr/>
                    <a:lstStyle/>
                    <a:p>
                      <a:pPr>
                        <a:lnSpc>
                          <a:spcPct val="150000"/>
                        </a:lnSpc>
                      </a:pPr>
                      <a:endParaRPr lang="tr-TR" sz="1800" b="1">
                        <a:latin typeface="+mj-lt"/>
                      </a:endParaRPr>
                    </a:p>
                  </a:txBody>
                  <a:tcPr marL="36083" marR="36083" marT="0" marB="0" anchor="b">
                    <a:lnL>
                      <a:noFill/>
                    </a:lnL>
                    <a:lnR>
                      <a:noFill/>
                    </a:lnR>
                    <a:lnT>
                      <a:noFill/>
                    </a:lnT>
                    <a:lnB>
                      <a:noFill/>
                    </a:lnB>
                  </a:tcPr>
                </a:tc>
                <a:tc>
                  <a:txBody>
                    <a:bodyPr/>
                    <a:lstStyle/>
                    <a:p>
                      <a:pPr>
                        <a:lnSpc>
                          <a:spcPct val="150000"/>
                        </a:lnSpc>
                      </a:pPr>
                      <a:endParaRPr lang="tr-TR" sz="1800" b="1">
                        <a:latin typeface="+mj-lt"/>
                      </a:endParaRPr>
                    </a:p>
                  </a:txBody>
                  <a:tcPr marL="36083" marR="36083" marT="0" marB="0" anchor="b">
                    <a:lnL>
                      <a:noFill/>
                    </a:lnL>
                    <a:lnR>
                      <a:noFill/>
                    </a:lnR>
                    <a:lnT>
                      <a:noFill/>
                    </a:lnT>
                    <a:lnB>
                      <a:noFill/>
                    </a:lnB>
                  </a:tcPr>
                </a:tc>
                <a:tc>
                  <a:txBody>
                    <a:bodyPr/>
                    <a:lstStyle/>
                    <a:p>
                      <a:pPr>
                        <a:lnSpc>
                          <a:spcPct val="150000"/>
                        </a:lnSpc>
                      </a:pPr>
                      <a:endParaRPr lang="tr-TR" sz="1800" b="1">
                        <a:latin typeface="+mj-lt"/>
                      </a:endParaRPr>
                    </a:p>
                  </a:txBody>
                  <a:tcPr marL="36083" marR="36083" marT="0" marB="0" anchor="b">
                    <a:lnL>
                      <a:noFill/>
                    </a:lnL>
                    <a:lnR>
                      <a:noFill/>
                    </a:lnR>
                    <a:lnT>
                      <a:noFill/>
                    </a:lnT>
                    <a:lnB>
                      <a:noFill/>
                    </a:lnB>
                  </a:tcPr>
                </a:tc>
                <a:tc>
                  <a:txBody>
                    <a:bodyPr/>
                    <a:lstStyle/>
                    <a:p>
                      <a:pPr marL="0" marR="0">
                        <a:lnSpc>
                          <a:spcPct val="150000"/>
                        </a:lnSpc>
                        <a:spcBef>
                          <a:spcPts val="0"/>
                        </a:spcBef>
                        <a:spcAft>
                          <a:spcPts val="0"/>
                        </a:spcAft>
                      </a:pPr>
                      <a:r>
                        <a:rPr lang="tr-TR" sz="1800" b="1" dirty="0">
                          <a:latin typeface="+mj-lt"/>
                          <a:ea typeface="Times New Roman"/>
                          <a:cs typeface="Arial TUR"/>
                        </a:rPr>
                        <a:t>  </a:t>
                      </a:r>
                      <a:r>
                        <a:rPr lang="tr-TR" sz="1800" b="1" dirty="0" smtClean="0">
                          <a:latin typeface="+mj-lt"/>
                          <a:ea typeface="Times New Roman"/>
                          <a:cs typeface="Arial TUR"/>
                        </a:rPr>
                        <a:t> </a:t>
                      </a:r>
                      <a:r>
                        <a:rPr lang="tr-TR" sz="1800" b="1" dirty="0">
                          <a:latin typeface="+mj-lt"/>
                          <a:ea typeface="Times New Roman"/>
                          <a:cs typeface="Arial TUR"/>
                        </a:rPr>
                        <a:t>yüzeylerinin </a:t>
                      </a:r>
                      <a:r>
                        <a:rPr lang="tr-TR" sz="1800" b="1" dirty="0" smtClean="0">
                          <a:latin typeface="+mj-lt"/>
                          <a:ea typeface="Times New Roman"/>
                          <a:cs typeface="Arial TUR"/>
                        </a:rPr>
                        <a:t>düzeltilmesi</a:t>
                      </a:r>
                      <a:endParaRPr lang="tr-TR" sz="1800" b="1" dirty="0">
                        <a:latin typeface="+mj-lt"/>
                        <a:ea typeface="Calibri"/>
                        <a:cs typeface="Times New Roman"/>
                      </a:endParaRPr>
                    </a:p>
                  </a:txBody>
                  <a:tcPr marL="36083" marR="36083" marT="0" marB="0" anchor="b">
                    <a:lnL>
                      <a:noFill/>
                    </a:lnL>
                    <a:lnR>
                      <a:noFill/>
                    </a:lnR>
                    <a:lnT>
                      <a:noFill/>
                    </a:lnT>
                    <a:lnB>
                      <a:noFill/>
                    </a:lnB>
                  </a:tcPr>
                </a:tc>
                <a:tc>
                  <a:txBody>
                    <a:bodyPr/>
                    <a:lstStyle/>
                    <a:p>
                      <a:pPr marL="0" marR="0">
                        <a:lnSpc>
                          <a:spcPct val="115000"/>
                        </a:lnSpc>
                        <a:spcBef>
                          <a:spcPts val="0"/>
                        </a:spcBef>
                        <a:spcAft>
                          <a:spcPts val="0"/>
                        </a:spcAft>
                      </a:pPr>
                      <a:r>
                        <a:rPr lang="tr-TR" sz="1000" dirty="0">
                          <a:latin typeface="Calibri"/>
                          <a:ea typeface="Calibri"/>
                          <a:cs typeface="Times New Roman"/>
                        </a:rPr>
                        <a:t> </a:t>
                      </a:r>
                    </a:p>
                  </a:txBody>
                  <a:tcPr marL="0" marR="0" marT="0" marB="0" anchor="ctr">
                    <a:lnL>
                      <a:noFill/>
                    </a:lnL>
                    <a:lnR>
                      <a:noFill/>
                    </a:lnR>
                    <a:lnT>
                      <a:noFill/>
                    </a:lnT>
                    <a:lnB>
                      <a:noFill/>
                    </a:lnB>
                  </a:tcPr>
                </a:tc>
              </a:tr>
            </a:tbl>
          </a:graphicData>
        </a:graphic>
      </p:graphicFrame>
      <p:graphicFrame>
        <p:nvGraphicFramePr>
          <p:cNvPr id="3" name="Table 4"/>
          <p:cNvGraphicFramePr>
            <a:graphicFrameLocks noGrp="1"/>
          </p:cNvGraphicFramePr>
          <p:nvPr/>
        </p:nvGraphicFramePr>
        <p:xfrm>
          <a:off x="838200" y="5257799"/>
          <a:ext cx="7239000" cy="1261805"/>
        </p:xfrm>
        <a:graphic>
          <a:graphicData uri="http://schemas.openxmlformats.org/drawingml/2006/table">
            <a:tbl>
              <a:tblPr/>
              <a:tblGrid>
                <a:gridCol w="7239000"/>
              </a:tblGrid>
              <a:tr h="531849">
                <a:tc>
                  <a:txBody>
                    <a:bodyPr/>
                    <a:lstStyle/>
                    <a:p>
                      <a:pPr marL="0" marR="0">
                        <a:lnSpc>
                          <a:spcPct val="115000"/>
                        </a:lnSpc>
                        <a:spcBef>
                          <a:spcPts val="0"/>
                        </a:spcBef>
                        <a:spcAft>
                          <a:spcPts val="0"/>
                        </a:spcAft>
                      </a:pPr>
                      <a:r>
                        <a:rPr lang="tr-TR" sz="1800" b="0" dirty="0">
                          <a:solidFill>
                            <a:srgbClr val="FF0000"/>
                          </a:solidFill>
                          <a:latin typeface="+mn-lt"/>
                          <a:ea typeface="Times New Roman"/>
                          <a:cs typeface="Arial TUR"/>
                        </a:rPr>
                        <a:t>   ( I - Gürültü zararlarının meslek hastalığı sayılabilmesi için gürültülü işte</a:t>
                      </a:r>
                      <a:endParaRPr lang="tr-TR" sz="1800" b="0" dirty="0">
                        <a:solidFill>
                          <a:srgbClr val="FF0000"/>
                        </a:solidFill>
                        <a:latin typeface="+mn-lt"/>
                        <a:ea typeface="Calibri"/>
                        <a:cs typeface="Times New Roman"/>
                      </a:endParaRPr>
                    </a:p>
                  </a:txBody>
                  <a:tcPr marL="36083" marR="36083" marT="0" marB="0" anchor="b">
                    <a:lnL>
                      <a:noFill/>
                    </a:lnL>
                    <a:lnR>
                      <a:noFill/>
                    </a:lnR>
                    <a:lnT>
                      <a:noFill/>
                    </a:lnT>
                    <a:lnB>
                      <a:noFill/>
                    </a:lnB>
                  </a:tcPr>
                </a:tc>
              </a:tr>
              <a:tr h="414488">
                <a:tc>
                  <a:txBody>
                    <a:bodyPr/>
                    <a:lstStyle/>
                    <a:p>
                      <a:pPr marL="0" marR="0">
                        <a:lnSpc>
                          <a:spcPct val="115000"/>
                        </a:lnSpc>
                        <a:spcBef>
                          <a:spcPts val="0"/>
                        </a:spcBef>
                        <a:spcAft>
                          <a:spcPts val="0"/>
                        </a:spcAft>
                      </a:pPr>
                      <a:r>
                        <a:rPr lang="tr-TR" sz="1800" b="0" dirty="0">
                          <a:solidFill>
                            <a:srgbClr val="FF0000"/>
                          </a:solidFill>
                          <a:latin typeface="+mn-lt"/>
                          <a:ea typeface="Times New Roman"/>
                          <a:cs typeface="Arial TUR"/>
                        </a:rPr>
                        <a:t>          en az iki yıl, gürültü şiddeti sürekli olarak 85 desibelin üstünde olan    </a:t>
                      </a:r>
                      <a:endParaRPr lang="tr-TR" sz="1800" b="0" dirty="0">
                        <a:solidFill>
                          <a:srgbClr val="FF0000"/>
                        </a:solidFill>
                        <a:latin typeface="+mn-lt"/>
                        <a:ea typeface="Calibri"/>
                        <a:cs typeface="Times New Roman"/>
                      </a:endParaRPr>
                    </a:p>
                  </a:txBody>
                  <a:tcPr marL="36083" marR="36083" marT="0" marB="0" anchor="b">
                    <a:lnL>
                      <a:noFill/>
                    </a:lnL>
                    <a:lnR>
                      <a:noFill/>
                    </a:lnR>
                    <a:lnT>
                      <a:noFill/>
                    </a:lnT>
                    <a:lnB>
                      <a:noFill/>
                    </a:lnB>
                  </a:tcPr>
                </a:tc>
              </a:tr>
              <a:tr h="272865">
                <a:tc>
                  <a:txBody>
                    <a:bodyPr/>
                    <a:lstStyle/>
                    <a:p>
                      <a:pPr marL="0" marR="0">
                        <a:lnSpc>
                          <a:spcPct val="115000"/>
                        </a:lnSpc>
                        <a:spcBef>
                          <a:spcPts val="0"/>
                        </a:spcBef>
                        <a:spcAft>
                          <a:spcPts val="0"/>
                        </a:spcAft>
                      </a:pPr>
                      <a:r>
                        <a:rPr lang="tr-TR" sz="1800" b="0" dirty="0">
                          <a:solidFill>
                            <a:srgbClr val="FF0000"/>
                          </a:solidFill>
                          <a:latin typeface="+mn-lt"/>
                          <a:ea typeface="Times New Roman"/>
                          <a:cs typeface="Arial TUR"/>
                        </a:rPr>
                        <a:t>          işlerde en az 30 gün çalışılmış olması gereklidir.</a:t>
                      </a:r>
                      <a:endParaRPr lang="tr-TR" sz="1800" b="0" dirty="0">
                        <a:solidFill>
                          <a:srgbClr val="FF0000"/>
                        </a:solidFill>
                        <a:latin typeface="+mn-lt"/>
                        <a:ea typeface="Calibri"/>
                        <a:cs typeface="Times New Roman"/>
                      </a:endParaRPr>
                    </a:p>
                  </a:txBody>
                  <a:tcPr marL="36083" marR="36083" marT="0" marB="0" anchor="b">
                    <a:lnL>
                      <a:noFill/>
                    </a:lnL>
                    <a:lnR>
                      <a:noFill/>
                    </a:lnR>
                    <a:lnT>
                      <a:noFill/>
                    </a:lnT>
                    <a:lnB>
                      <a:noFill/>
                    </a:lnB>
                  </a:tcPr>
                </a:tc>
              </a:tr>
            </a:tbl>
          </a:graphicData>
        </a:graphic>
      </p:graphicFrame>
      <p:sp>
        <p:nvSpPr>
          <p:cNvPr id="4" name="3 Metin kutusu"/>
          <p:cNvSpPr txBox="1"/>
          <p:nvPr/>
        </p:nvSpPr>
        <p:spPr>
          <a:xfrm>
            <a:off x="914400" y="1066800"/>
            <a:ext cx="7696200" cy="658642"/>
          </a:xfrm>
          <a:prstGeom prst="rect">
            <a:avLst/>
          </a:prstGeom>
          <a:noFill/>
        </p:spPr>
        <p:txBody>
          <a:bodyPr wrap="square" rtlCol="0">
            <a:spAutoFit/>
          </a:bodyPr>
          <a:lstStyle/>
          <a:p>
            <a:pPr marL="0" marR="0" algn="ctr">
              <a:lnSpc>
                <a:spcPct val="115000"/>
              </a:lnSpc>
              <a:spcBef>
                <a:spcPts val="0"/>
              </a:spcBef>
              <a:spcAft>
                <a:spcPts val="0"/>
              </a:spcAft>
            </a:pPr>
            <a:r>
              <a:rPr lang="tr-TR" b="1" dirty="0" smtClean="0">
                <a:solidFill>
                  <a:srgbClr val="FF0000"/>
                </a:solidFill>
                <a:latin typeface="Book Antiqua"/>
                <a:ea typeface="Times New Roman"/>
                <a:cs typeface="Arial TUR"/>
              </a:rPr>
              <a:t>(E)  GRUBU  FİZİK  ETKENLERLE  OLAN  MESLEK  HASTALIKLARI</a:t>
            </a:r>
          </a:p>
          <a:p>
            <a:pPr marL="0" marR="0" algn="ctr">
              <a:lnSpc>
                <a:spcPct val="115000"/>
              </a:lnSpc>
              <a:spcBef>
                <a:spcPts val="0"/>
              </a:spcBef>
              <a:spcAft>
                <a:spcPts val="0"/>
              </a:spcAft>
            </a:pPr>
            <a:r>
              <a:rPr lang="tr-TR" sz="1400" b="1" dirty="0" smtClean="0">
                <a:solidFill>
                  <a:srgbClr val="FF0000"/>
                </a:solidFill>
                <a:latin typeface="Book Antiqua"/>
                <a:ea typeface="Calibri"/>
                <a:cs typeface="Arial TUR"/>
              </a:rPr>
              <a:t>E3 GÜRÜLTÜYE BAĞLI  HASTALIKLAR</a:t>
            </a:r>
            <a:endParaRPr lang="tr-TR" sz="1400" dirty="0">
              <a:solidFill>
                <a:srgbClr val="FF0000"/>
              </a:solidFill>
              <a:latin typeface="Calibri"/>
              <a:ea typeface="Calibri"/>
              <a:cs typeface="Times New Roman"/>
            </a:endParaRPr>
          </a:p>
        </p:txBody>
      </p:sp>
    </p:spTree>
  </p:cSld>
  <p:clrMapOvr>
    <a:masterClrMapping/>
  </p:clrMapOvr>
  <p:transition spd="med">
    <p:cover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5"/>
          <p:cNvGraphicFramePr>
            <a:graphicFrameLocks noGrp="1"/>
          </p:cNvGraphicFramePr>
          <p:nvPr/>
        </p:nvGraphicFramePr>
        <p:xfrm>
          <a:off x="533400" y="838200"/>
          <a:ext cx="8229597" cy="5715000"/>
        </p:xfrm>
        <a:graphic>
          <a:graphicData uri="http://schemas.openxmlformats.org/drawingml/2006/table">
            <a:tbl>
              <a:tblPr/>
              <a:tblGrid>
                <a:gridCol w="3048000"/>
                <a:gridCol w="152400"/>
                <a:gridCol w="914399"/>
                <a:gridCol w="97456"/>
                <a:gridCol w="3788744"/>
                <a:gridCol w="131142"/>
                <a:gridCol w="97456"/>
              </a:tblGrid>
              <a:tr h="1374671">
                <a:tc gridSpan="5">
                  <a:txBody>
                    <a:bodyPr/>
                    <a:lstStyle/>
                    <a:p>
                      <a:pPr marL="0" marR="0" algn="ctr">
                        <a:lnSpc>
                          <a:spcPct val="115000"/>
                        </a:lnSpc>
                        <a:spcBef>
                          <a:spcPts val="0"/>
                        </a:spcBef>
                        <a:spcAft>
                          <a:spcPts val="0"/>
                        </a:spcAft>
                      </a:pPr>
                      <a:r>
                        <a:rPr lang="tr-TR" sz="2000" b="1" dirty="0">
                          <a:solidFill>
                            <a:srgbClr val="FF0000"/>
                          </a:solidFill>
                          <a:latin typeface="+mn-lt"/>
                          <a:ea typeface="Times New Roman"/>
                          <a:cs typeface="Arial TUR"/>
                        </a:rPr>
                        <a:t>E - 6,  a   Sürekli  lokal  baskı  sonucu  artiküler  bursların  hastalıkları</a:t>
                      </a:r>
                      <a:endParaRPr lang="tr-TR" sz="2000" dirty="0">
                        <a:solidFill>
                          <a:srgbClr val="FF0000"/>
                        </a:solidFill>
                        <a:latin typeface="+mn-lt"/>
                        <a:ea typeface="Calibri"/>
                        <a:cs typeface="Times New Roman"/>
                      </a:endParaRPr>
                    </a:p>
                  </a:txBody>
                  <a:tcPr marL="36028" marR="36028"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nSpc>
                          <a:spcPct val="115000"/>
                        </a:lnSpc>
                      </a:pPr>
                      <a:endParaRPr lang="tr-TR" sz="900">
                        <a:latin typeface="Calibri"/>
                      </a:endParaRPr>
                    </a:p>
                  </a:txBody>
                  <a:tcPr marL="36028" marR="36028" marT="0" marB="0" anchor="b">
                    <a:lnL>
                      <a:noFill/>
                    </a:lnL>
                    <a:lnR>
                      <a:noFill/>
                    </a:lnR>
                    <a:lnT>
                      <a:noFill/>
                    </a:lnT>
                    <a:lnB>
                      <a:noFill/>
                    </a:lnB>
                  </a:tcPr>
                </a:tc>
                <a:tc>
                  <a:txBody>
                    <a:bodyPr/>
                    <a:lstStyle/>
                    <a:p>
                      <a:pPr>
                        <a:lnSpc>
                          <a:spcPct val="115000"/>
                        </a:lnSpc>
                      </a:pPr>
                      <a:endParaRPr lang="tr-TR" sz="900">
                        <a:latin typeface="Calibri"/>
                      </a:endParaRPr>
                    </a:p>
                  </a:txBody>
                  <a:tcPr marL="36028" marR="36028" marT="0" marB="0" anchor="b">
                    <a:lnL>
                      <a:noFill/>
                    </a:lnL>
                    <a:lnR>
                      <a:noFill/>
                    </a:lnR>
                    <a:lnT>
                      <a:noFill/>
                    </a:lnT>
                    <a:lnB>
                      <a:noFill/>
                    </a:lnB>
                  </a:tcPr>
                </a:tc>
              </a:tr>
              <a:tr h="4340329">
                <a:tc>
                  <a:txBody>
                    <a:bodyPr/>
                    <a:lstStyle/>
                    <a:p>
                      <a:r>
                        <a:rPr lang="tr-TR" sz="2000" b="1" dirty="0" smtClean="0">
                          <a:latin typeface="+mn-lt"/>
                        </a:rPr>
                        <a:t>Eklem</a:t>
                      </a:r>
                      <a:r>
                        <a:rPr lang="tr-TR" sz="2000" b="1" baseline="0" dirty="0" smtClean="0">
                          <a:latin typeface="+mn-lt"/>
                        </a:rPr>
                        <a:t> çevresinde ağrı,</a:t>
                      </a:r>
                    </a:p>
                    <a:p>
                      <a:r>
                        <a:rPr lang="tr-TR" sz="2000" b="1" baseline="0" dirty="0" smtClean="0">
                          <a:latin typeface="+mn-lt"/>
                        </a:rPr>
                        <a:t>Duyarlık artışı,</a:t>
                      </a:r>
                    </a:p>
                    <a:p>
                      <a:r>
                        <a:rPr lang="tr-TR" sz="2000" b="1" baseline="0" dirty="0" smtClean="0">
                          <a:latin typeface="+mn-lt"/>
                        </a:rPr>
                        <a:t>Hareket kısıtlılığı</a:t>
                      </a:r>
                    </a:p>
                    <a:p>
                      <a:r>
                        <a:rPr lang="tr-TR" sz="2000" b="1" baseline="0" dirty="0" err="1" smtClean="0">
                          <a:latin typeface="+mn-lt"/>
                        </a:rPr>
                        <a:t>Prepatellar</a:t>
                      </a:r>
                      <a:r>
                        <a:rPr lang="tr-TR" sz="2000" b="1" baseline="0" dirty="0" smtClean="0">
                          <a:latin typeface="+mn-lt"/>
                        </a:rPr>
                        <a:t> </a:t>
                      </a:r>
                      <a:r>
                        <a:rPr lang="tr-TR" sz="2000" b="1" baseline="0" dirty="0" err="1" smtClean="0">
                          <a:latin typeface="+mn-lt"/>
                        </a:rPr>
                        <a:t>Bursit</a:t>
                      </a:r>
                      <a:endParaRPr lang="tr-TR" sz="2000" b="1" baseline="0" dirty="0" smtClean="0">
                        <a:latin typeface="+mn-lt"/>
                      </a:endParaRPr>
                    </a:p>
                    <a:p>
                      <a:r>
                        <a:rPr lang="tr-TR" sz="2000" b="1" baseline="0" dirty="0" smtClean="0">
                          <a:latin typeface="+mn-lt"/>
                        </a:rPr>
                        <a:t>Kronik </a:t>
                      </a:r>
                      <a:r>
                        <a:rPr lang="tr-TR" sz="2000" b="1" baseline="0" dirty="0" err="1" smtClean="0">
                          <a:latin typeface="+mn-lt"/>
                        </a:rPr>
                        <a:t>prepatellar</a:t>
                      </a:r>
                      <a:r>
                        <a:rPr lang="tr-TR" sz="2000" b="1" baseline="0" dirty="0" smtClean="0">
                          <a:latin typeface="+mn-lt"/>
                        </a:rPr>
                        <a:t> </a:t>
                      </a:r>
                      <a:r>
                        <a:rPr lang="tr-TR" sz="2000" b="1" baseline="0" dirty="0" err="1" smtClean="0">
                          <a:latin typeface="+mn-lt"/>
                        </a:rPr>
                        <a:t>bursit</a:t>
                      </a:r>
                      <a:endParaRPr lang="tr-TR" sz="2000" b="1" baseline="0" dirty="0" smtClean="0">
                        <a:latin typeface="+mn-lt"/>
                      </a:endParaRPr>
                    </a:p>
                    <a:p>
                      <a:endParaRPr lang="tr-TR" sz="2000" b="1" baseline="0" dirty="0" smtClean="0">
                        <a:latin typeface="+mn-lt"/>
                      </a:endParaRPr>
                    </a:p>
                    <a:p>
                      <a:endParaRPr lang="tr-TR" sz="2000" b="1" baseline="0" dirty="0" smtClean="0">
                        <a:latin typeface="+mn-lt"/>
                      </a:endParaRPr>
                    </a:p>
                    <a:p>
                      <a:endParaRPr lang="tr-TR" sz="2000" b="1" baseline="0" dirty="0" smtClean="0">
                        <a:latin typeface="+mn-lt"/>
                      </a:endParaRPr>
                    </a:p>
                    <a:p>
                      <a:endParaRPr lang="tr-TR" sz="2000" b="1" baseline="0" dirty="0" smtClean="0">
                        <a:latin typeface="+mn-lt"/>
                      </a:endParaRPr>
                    </a:p>
                    <a:p>
                      <a:endParaRPr lang="tr-TR" sz="2000" b="1" baseline="0" dirty="0" smtClean="0">
                        <a:latin typeface="+mn-lt"/>
                      </a:endParaRPr>
                    </a:p>
                    <a:p>
                      <a:endParaRPr lang="tr-TR" sz="2000" b="1" dirty="0">
                        <a:latin typeface="+mn-lt"/>
                      </a:endParaRPr>
                    </a:p>
                  </a:txBody>
                  <a:tcPr marL="36028" marR="36028" marT="0" marB="0" anchor="b">
                    <a:lnL>
                      <a:noFill/>
                    </a:lnL>
                    <a:lnR>
                      <a:noFill/>
                    </a:lnR>
                    <a:lnT>
                      <a:noFill/>
                    </a:lnT>
                    <a:lnB>
                      <a:noFill/>
                    </a:lnB>
                  </a:tcPr>
                </a:tc>
                <a:tc>
                  <a:txBody>
                    <a:bodyPr/>
                    <a:lstStyle/>
                    <a:p>
                      <a:pPr>
                        <a:lnSpc>
                          <a:spcPct val="115000"/>
                        </a:lnSpc>
                      </a:pPr>
                      <a:endParaRPr lang="tr-TR" sz="2000" b="1" dirty="0">
                        <a:latin typeface="+mn-lt"/>
                      </a:endParaRPr>
                    </a:p>
                  </a:txBody>
                  <a:tcPr marL="36028" marR="36028" marT="0" marB="0" anchor="b">
                    <a:lnL>
                      <a:noFill/>
                    </a:lnL>
                    <a:lnR>
                      <a:noFill/>
                    </a:lnR>
                    <a:lnT>
                      <a:noFill/>
                    </a:lnT>
                    <a:lnB>
                      <a:noFill/>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tr-TR" sz="2000" b="1" dirty="0" smtClean="0">
                          <a:latin typeface="+mn-lt"/>
                          <a:ea typeface="Times New Roman"/>
                          <a:cs typeface="Arial TUR"/>
                        </a:rPr>
                        <a:t>3ay</a:t>
                      </a:r>
                    </a:p>
                    <a:p>
                      <a:pPr marL="0" marR="0" indent="0" algn="ctr" defTabSz="914400" rtl="0" eaLnBrk="1" fontAlgn="auto" latinLnBrk="0" hangingPunct="1">
                        <a:lnSpc>
                          <a:spcPct val="115000"/>
                        </a:lnSpc>
                        <a:spcBef>
                          <a:spcPts val="0"/>
                        </a:spcBef>
                        <a:spcAft>
                          <a:spcPts val="0"/>
                        </a:spcAft>
                        <a:buClrTx/>
                        <a:buSzTx/>
                        <a:buFontTx/>
                        <a:buNone/>
                        <a:tabLst/>
                        <a:defRPr/>
                      </a:pPr>
                      <a:endParaRPr lang="tr-TR" sz="2000" b="1" dirty="0" smtClean="0">
                        <a:latin typeface="+mn-lt"/>
                        <a:ea typeface="Calibri"/>
                        <a:cs typeface="Arial TUR"/>
                      </a:endParaRPr>
                    </a:p>
                    <a:p>
                      <a:pPr marL="0" marR="0" indent="0" algn="ctr" defTabSz="914400" rtl="0" eaLnBrk="1" fontAlgn="auto" latinLnBrk="0" hangingPunct="1">
                        <a:lnSpc>
                          <a:spcPct val="115000"/>
                        </a:lnSpc>
                        <a:spcBef>
                          <a:spcPts val="0"/>
                        </a:spcBef>
                        <a:spcAft>
                          <a:spcPts val="0"/>
                        </a:spcAft>
                        <a:buClrTx/>
                        <a:buSzTx/>
                        <a:buFontTx/>
                        <a:buNone/>
                        <a:tabLst/>
                        <a:defRPr/>
                      </a:pPr>
                      <a:endParaRPr lang="tr-TR" sz="2000" b="1" dirty="0" smtClean="0">
                        <a:latin typeface="+mn-lt"/>
                        <a:ea typeface="Calibri"/>
                        <a:cs typeface="Arial TUR"/>
                      </a:endParaRPr>
                    </a:p>
                    <a:p>
                      <a:pPr marL="0" marR="0" indent="0" algn="ctr" defTabSz="914400" rtl="0" eaLnBrk="1" fontAlgn="auto" latinLnBrk="0" hangingPunct="1">
                        <a:lnSpc>
                          <a:spcPct val="115000"/>
                        </a:lnSpc>
                        <a:spcBef>
                          <a:spcPts val="0"/>
                        </a:spcBef>
                        <a:spcAft>
                          <a:spcPts val="0"/>
                        </a:spcAft>
                        <a:buClrTx/>
                        <a:buSzTx/>
                        <a:buFontTx/>
                        <a:buNone/>
                        <a:tabLst/>
                        <a:defRPr/>
                      </a:pPr>
                      <a:endParaRPr lang="tr-TR" sz="2000" b="1" dirty="0" smtClean="0">
                        <a:latin typeface="+mn-lt"/>
                        <a:ea typeface="Calibri"/>
                        <a:cs typeface="Arial TUR"/>
                      </a:endParaRPr>
                    </a:p>
                    <a:p>
                      <a:pPr marL="0" marR="0" indent="0" algn="ctr" defTabSz="914400" rtl="0" eaLnBrk="1" fontAlgn="auto" latinLnBrk="0" hangingPunct="1">
                        <a:lnSpc>
                          <a:spcPct val="115000"/>
                        </a:lnSpc>
                        <a:spcBef>
                          <a:spcPts val="0"/>
                        </a:spcBef>
                        <a:spcAft>
                          <a:spcPts val="0"/>
                        </a:spcAft>
                        <a:buClrTx/>
                        <a:buSzTx/>
                        <a:buFontTx/>
                        <a:buNone/>
                        <a:tabLst/>
                        <a:defRPr/>
                      </a:pPr>
                      <a:endParaRPr lang="tr-TR" sz="2000" b="1" dirty="0" smtClean="0">
                        <a:latin typeface="+mn-lt"/>
                        <a:ea typeface="Calibri"/>
                        <a:cs typeface="Arial TUR"/>
                      </a:endParaRPr>
                    </a:p>
                    <a:p>
                      <a:pPr marL="0" marR="0" indent="0" algn="ctr" defTabSz="914400" rtl="0" eaLnBrk="1" fontAlgn="auto" latinLnBrk="0" hangingPunct="1">
                        <a:lnSpc>
                          <a:spcPct val="115000"/>
                        </a:lnSpc>
                        <a:spcBef>
                          <a:spcPts val="0"/>
                        </a:spcBef>
                        <a:spcAft>
                          <a:spcPts val="0"/>
                        </a:spcAft>
                        <a:buClrTx/>
                        <a:buSzTx/>
                        <a:buFontTx/>
                        <a:buNone/>
                        <a:tabLst/>
                        <a:defRPr/>
                      </a:pPr>
                      <a:endParaRPr lang="tr-TR" sz="2000" b="1" dirty="0" smtClean="0">
                        <a:latin typeface="+mn-lt"/>
                        <a:ea typeface="Calibri"/>
                        <a:cs typeface="Arial TUR"/>
                      </a:endParaRPr>
                    </a:p>
                    <a:p>
                      <a:pPr marL="0" marR="0" indent="0" algn="ctr" defTabSz="914400" rtl="0" eaLnBrk="1" fontAlgn="auto" latinLnBrk="0" hangingPunct="1">
                        <a:lnSpc>
                          <a:spcPct val="115000"/>
                        </a:lnSpc>
                        <a:spcBef>
                          <a:spcPts val="0"/>
                        </a:spcBef>
                        <a:spcAft>
                          <a:spcPts val="0"/>
                        </a:spcAft>
                        <a:buClrTx/>
                        <a:buSzTx/>
                        <a:buFontTx/>
                        <a:buNone/>
                        <a:tabLst/>
                        <a:defRPr/>
                      </a:pPr>
                      <a:endParaRPr lang="tr-TR" sz="2000" b="1" dirty="0" smtClean="0">
                        <a:latin typeface="+mn-lt"/>
                        <a:ea typeface="Calibri"/>
                        <a:cs typeface="Times New Roman"/>
                      </a:endParaRPr>
                    </a:p>
                    <a:p>
                      <a:pPr marL="0" marR="0" algn="ctr">
                        <a:lnSpc>
                          <a:spcPct val="115000"/>
                        </a:lnSpc>
                        <a:spcBef>
                          <a:spcPts val="0"/>
                        </a:spcBef>
                        <a:spcAft>
                          <a:spcPts val="0"/>
                        </a:spcAft>
                      </a:pPr>
                      <a:endParaRPr lang="tr-TR" sz="2000" b="1" dirty="0">
                        <a:latin typeface="+mn-lt"/>
                        <a:ea typeface="Calibri"/>
                        <a:cs typeface="Times New Roman"/>
                      </a:endParaRPr>
                    </a:p>
                  </a:txBody>
                  <a:tcPr marL="36028" marR="36028" marT="0" marB="0" anchor="b">
                    <a:lnL>
                      <a:noFill/>
                    </a:lnL>
                    <a:lnR>
                      <a:noFill/>
                    </a:lnR>
                    <a:lnT>
                      <a:noFill/>
                    </a:lnT>
                    <a:lnB>
                      <a:noFill/>
                    </a:lnB>
                  </a:tcPr>
                </a:tc>
                <a:tc>
                  <a:txBody>
                    <a:bodyPr/>
                    <a:lstStyle/>
                    <a:p>
                      <a:pPr>
                        <a:lnSpc>
                          <a:spcPct val="115000"/>
                        </a:lnSpc>
                      </a:pPr>
                      <a:endParaRPr lang="tr-TR" sz="2000" b="1">
                        <a:latin typeface="+mn-lt"/>
                      </a:endParaRPr>
                    </a:p>
                  </a:txBody>
                  <a:tcPr marL="36028" marR="36028" marT="0" marB="0" anchor="b">
                    <a:lnL>
                      <a:noFill/>
                    </a:lnL>
                    <a:lnR>
                      <a:noFill/>
                    </a:lnR>
                    <a:lnT>
                      <a:noFill/>
                    </a:lnT>
                    <a:lnB>
                      <a:noFill/>
                    </a:lnB>
                  </a:tcPr>
                </a:tc>
                <a:tc>
                  <a:txBody>
                    <a:bodyPr/>
                    <a:lstStyle/>
                    <a:p>
                      <a:pPr marL="0" marR="0">
                        <a:lnSpc>
                          <a:spcPct val="115000"/>
                        </a:lnSpc>
                        <a:spcBef>
                          <a:spcPts val="0"/>
                        </a:spcBef>
                        <a:spcAft>
                          <a:spcPts val="0"/>
                        </a:spcAft>
                      </a:pPr>
                      <a:r>
                        <a:rPr lang="tr-TR" sz="2000" b="1" dirty="0" smtClean="0">
                          <a:latin typeface="+mn-lt"/>
                          <a:ea typeface="Times New Roman"/>
                          <a:cs typeface="Arial TUR"/>
                        </a:rPr>
                        <a:t>-Diz çökerek </a:t>
                      </a:r>
                      <a:r>
                        <a:rPr lang="tr-TR" sz="2000" b="1" dirty="0">
                          <a:latin typeface="+mn-lt"/>
                          <a:ea typeface="Times New Roman"/>
                          <a:cs typeface="Arial TUR"/>
                        </a:rPr>
                        <a:t>yapılan </a:t>
                      </a:r>
                      <a:r>
                        <a:rPr lang="tr-TR" sz="2000" b="1" dirty="0" smtClean="0">
                          <a:latin typeface="+mn-lt"/>
                          <a:ea typeface="Times New Roman"/>
                          <a:cs typeface="Arial TUR"/>
                        </a:rPr>
                        <a:t>çalışmalar</a:t>
                      </a:r>
                    </a:p>
                    <a:p>
                      <a:pPr marL="0" marR="0">
                        <a:lnSpc>
                          <a:spcPct val="115000"/>
                        </a:lnSpc>
                        <a:spcBef>
                          <a:spcPts val="0"/>
                        </a:spcBef>
                        <a:spcAft>
                          <a:spcPts val="0"/>
                        </a:spcAft>
                      </a:pPr>
                      <a:r>
                        <a:rPr lang="tr-TR" sz="2000" b="1" dirty="0" smtClean="0">
                          <a:latin typeface="+mn-lt"/>
                          <a:ea typeface="Times New Roman"/>
                          <a:cs typeface="Arial TUR"/>
                        </a:rPr>
                        <a:t>Parke döşeyiciler,</a:t>
                      </a:r>
                    </a:p>
                    <a:p>
                      <a:pPr marL="0" marR="0">
                        <a:lnSpc>
                          <a:spcPct val="115000"/>
                        </a:lnSpc>
                        <a:spcBef>
                          <a:spcPts val="0"/>
                        </a:spcBef>
                        <a:spcAft>
                          <a:spcPts val="0"/>
                        </a:spcAft>
                      </a:pPr>
                      <a:r>
                        <a:rPr lang="tr-TR" sz="2000" b="1" dirty="0" smtClean="0">
                          <a:latin typeface="+mn-lt"/>
                          <a:ea typeface="Times New Roman"/>
                          <a:cs typeface="Arial TUR"/>
                        </a:rPr>
                        <a:t>Bahçıvanlar,</a:t>
                      </a:r>
                    </a:p>
                    <a:p>
                      <a:pPr marL="0" marR="0">
                        <a:lnSpc>
                          <a:spcPct val="115000"/>
                        </a:lnSpc>
                        <a:spcBef>
                          <a:spcPts val="0"/>
                        </a:spcBef>
                        <a:spcAft>
                          <a:spcPts val="0"/>
                        </a:spcAft>
                      </a:pPr>
                      <a:r>
                        <a:rPr lang="tr-TR" sz="2000" b="1" dirty="0" smtClean="0">
                          <a:latin typeface="+mn-lt"/>
                          <a:ea typeface="Times New Roman"/>
                          <a:cs typeface="Arial TUR"/>
                        </a:rPr>
                        <a:t>Kaldırım</a:t>
                      </a:r>
                      <a:r>
                        <a:rPr lang="tr-TR" sz="2000" b="1" baseline="0" dirty="0" smtClean="0">
                          <a:latin typeface="+mn-lt"/>
                          <a:ea typeface="Times New Roman"/>
                          <a:cs typeface="Arial TUR"/>
                        </a:rPr>
                        <a:t> döşeyicileri</a:t>
                      </a:r>
                    </a:p>
                    <a:p>
                      <a:pPr marL="0" marR="0">
                        <a:lnSpc>
                          <a:spcPct val="115000"/>
                        </a:lnSpc>
                        <a:spcBef>
                          <a:spcPts val="0"/>
                        </a:spcBef>
                        <a:spcAft>
                          <a:spcPts val="0"/>
                        </a:spcAft>
                      </a:pPr>
                      <a:r>
                        <a:rPr lang="tr-TR" sz="2000" b="1" dirty="0" smtClean="0">
                          <a:latin typeface="+mn-lt"/>
                          <a:ea typeface="Times New Roman"/>
                          <a:cs typeface="Arial TUR"/>
                        </a:rPr>
                        <a:t>er temizleyicileri,</a:t>
                      </a:r>
                    </a:p>
                    <a:p>
                      <a:pPr marL="0" marR="0">
                        <a:lnSpc>
                          <a:spcPct val="115000"/>
                        </a:lnSpc>
                        <a:spcBef>
                          <a:spcPts val="0"/>
                        </a:spcBef>
                        <a:spcAft>
                          <a:spcPts val="0"/>
                        </a:spcAft>
                      </a:pPr>
                      <a:endParaRPr lang="tr-TR" sz="2000" b="1" baseline="0" dirty="0" smtClean="0">
                        <a:latin typeface="+mn-lt"/>
                        <a:ea typeface="Times New Roman"/>
                        <a:cs typeface="Arial TUR"/>
                      </a:endParaRPr>
                    </a:p>
                    <a:p>
                      <a:pPr marL="0" marR="0">
                        <a:lnSpc>
                          <a:spcPct val="115000"/>
                        </a:lnSpc>
                        <a:spcBef>
                          <a:spcPts val="0"/>
                        </a:spcBef>
                        <a:spcAft>
                          <a:spcPts val="0"/>
                        </a:spcAft>
                      </a:pPr>
                      <a:endParaRPr lang="tr-TR" sz="2000" b="1" baseline="0" dirty="0" smtClean="0">
                        <a:latin typeface="+mn-lt"/>
                        <a:ea typeface="Times New Roman"/>
                        <a:cs typeface="Arial TUR"/>
                      </a:endParaRPr>
                    </a:p>
                    <a:p>
                      <a:pPr marL="0" marR="0">
                        <a:lnSpc>
                          <a:spcPct val="115000"/>
                        </a:lnSpc>
                        <a:spcBef>
                          <a:spcPts val="0"/>
                        </a:spcBef>
                        <a:spcAft>
                          <a:spcPts val="0"/>
                        </a:spcAft>
                      </a:pPr>
                      <a:endParaRPr lang="tr-TR" sz="2000" b="1" dirty="0" smtClean="0">
                        <a:latin typeface="+mn-lt"/>
                        <a:ea typeface="Times New Roman"/>
                        <a:cs typeface="Arial TUR"/>
                      </a:endParaRPr>
                    </a:p>
                    <a:p>
                      <a:pPr marL="0" marR="0">
                        <a:lnSpc>
                          <a:spcPct val="115000"/>
                        </a:lnSpc>
                        <a:spcBef>
                          <a:spcPts val="0"/>
                        </a:spcBef>
                        <a:spcAft>
                          <a:spcPts val="0"/>
                        </a:spcAft>
                      </a:pPr>
                      <a:endParaRPr lang="tr-TR" sz="2000" b="1" dirty="0">
                        <a:latin typeface="+mn-lt"/>
                        <a:ea typeface="Calibri"/>
                        <a:cs typeface="Times New Roman"/>
                      </a:endParaRPr>
                    </a:p>
                  </a:txBody>
                  <a:tcPr marL="36028" marR="36028" marT="0" marB="0" anchor="b">
                    <a:lnL>
                      <a:noFill/>
                    </a:lnL>
                    <a:lnR>
                      <a:noFill/>
                    </a:lnR>
                    <a:lnT>
                      <a:noFill/>
                    </a:lnT>
                    <a:lnB>
                      <a:noFill/>
                    </a:lnB>
                  </a:tcPr>
                </a:tc>
                <a:tc>
                  <a:txBody>
                    <a:bodyPr/>
                    <a:lstStyle/>
                    <a:p>
                      <a:pPr>
                        <a:lnSpc>
                          <a:spcPct val="115000"/>
                        </a:lnSpc>
                      </a:pPr>
                      <a:endParaRPr lang="tr-TR" sz="900">
                        <a:latin typeface="Calibri"/>
                      </a:endParaRPr>
                    </a:p>
                  </a:txBody>
                  <a:tcPr marL="36028" marR="36028" marT="0" marB="0" anchor="b">
                    <a:lnL>
                      <a:noFill/>
                    </a:lnL>
                    <a:lnR>
                      <a:noFill/>
                    </a:lnR>
                    <a:lnT>
                      <a:noFill/>
                    </a:lnT>
                    <a:lnB>
                      <a:noFill/>
                    </a:lnB>
                  </a:tcPr>
                </a:tc>
                <a:tc>
                  <a:txBody>
                    <a:bodyPr/>
                    <a:lstStyle/>
                    <a:p>
                      <a:pPr>
                        <a:lnSpc>
                          <a:spcPct val="115000"/>
                        </a:lnSpc>
                      </a:pPr>
                      <a:endParaRPr lang="tr-TR" sz="900" dirty="0">
                        <a:latin typeface="Calibri"/>
                      </a:endParaRPr>
                    </a:p>
                  </a:txBody>
                  <a:tcPr marL="36028" marR="36028" marT="0" marB="0" anchor="b">
                    <a:lnL>
                      <a:noFill/>
                    </a:lnL>
                    <a:lnR>
                      <a:noFill/>
                    </a:lnR>
                    <a:lnT>
                      <a:noFill/>
                    </a:lnT>
                    <a:lnB>
                      <a:noFill/>
                    </a:lnB>
                  </a:tcPr>
                </a:tc>
              </a:tr>
            </a:tbl>
          </a:graphicData>
        </a:graphic>
      </p:graphicFrame>
      <p:sp>
        <p:nvSpPr>
          <p:cNvPr id="3" name="2 Dikdörtgen"/>
          <p:cNvSpPr/>
          <p:nvPr/>
        </p:nvSpPr>
        <p:spPr>
          <a:xfrm>
            <a:off x="457200" y="6443246"/>
            <a:ext cx="8991600" cy="338554"/>
          </a:xfrm>
          <a:prstGeom prst="rect">
            <a:avLst/>
          </a:prstGeom>
        </p:spPr>
        <p:txBody>
          <a:bodyPr wrap="square">
            <a:spAutoFit/>
          </a:bodyPr>
          <a:lstStyle/>
          <a:p>
            <a:pPr eaLnBrk="1" hangingPunct="1">
              <a:buFont typeface="Arial" charset="0"/>
              <a:buNone/>
            </a:pPr>
            <a:r>
              <a:rPr lang="tr-TR" sz="1600" b="1" dirty="0" smtClean="0">
                <a:solidFill>
                  <a:srgbClr val="FF0000"/>
                </a:solidFill>
                <a:latin typeface="+mn-lt"/>
              </a:rPr>
              <a:t>Çalışma Gücü ve Meslekte Kazanma Gücü Kaybı Oranı Tespit İşlemleri Yönetmeliği </a:t>
            </a:r>
            <a:r>
              <a:rPr lang="tr-TR" sz="1600" b="1" dirty="0" smtClean="0">
                <a:latin typeface="+mn-lt"/>
              </a:rPr>
              <a:t>– </a:t>
            </a:r>
            <a:r>
              <a:rPr lang="en-US" sz="1600" b="1" dirty="0" smtClean="0">
                <a:latin typeface="+mn-lt"/>
              </a:rPr>
              <a:t>11</a:t>
            </a:r>
            <a:r>
              <a:rPr lang="tr-TR" sz="1600" b="1" dirty="0" smtClean="0">
                <a:latin typeface="+mn-lt"/>
              </a:rPr>
              <a:t>.</a:t>
            </a:r>
            <a:r>
              <a:rPr lang="en-US" sz="1600" b="1" dirty="0" smtClean="0">
                <a:latin typeface="+mn-lt"/>
              </a:rPr>
              <a:t> </a:t>
            </a:r>
            <a:r>
              <a:rPr lang="tr-TR" sz="1600" b="1" dirty="0" smtClean="0">
                <a:latin typeface="+mn-lt"/>
              </a:rPr>
              <a:t>10.</a:t>
            </a:r>
            <a:r>
              <a:rPr lang="en-US" sz="1600" b="1" dirty="0" smtClean="0">
                <a:latin typeface="+mn-lt"/>
              </a:rPr>
              <a:t>2008</a:t>
            </a:r>
            <a:endParaRPr lang="tr-TR" sz="1600" b="1" dirty="0" smtClean="0">
              <a:latin typeface="+mn-lt"/>
            </a:endParaRPr>
          </a:p>
        </p:txBody>
      </p:sp>
      <p:sp>
        <p:nvSpPr>
          <p:cNvPr id="4" name="3 Metin kutusu"/>
          <p:cNvSpPr txBox="1"/>
          <p:nvPr/>
        </p:nvSpPr>
        <p:spPr>
          <a:xfrm>
            <a:off x="762000" y="1143000"/>
            <a:ext cx="7848600" cy="410882"/>
          </a:xfrm>
          <a:prstGeom prst="rect">
            <a:avLst/>
          </a:prstGeom>
          <a:noFill/>
        </p:spPr>
        <p:txBody>
          <a:bodyPr wrap="square" rtlCol="0">
            <a:spAutoFit/>
          </a:bodyPr>
          <a:lstStyle/>
          <a:p>
            <a:pPr marL="0" marR="0" algn="ctr">
              <a:lnSpc>
                <a:spcPct val="115000"/>
              </a:lnSpc>
              <a:spcBef>
                <a:spcPts val="0"/>
              </a:spcBef>
              <a:spcAft>
                <a:spcPts val="0"/>
              </a:spcAft>
            </a:pPr>
            <a:r>
              <a:rPr lang="tr-TR" b="1" dirty="0" smtClean="0">
                <a:solidFill>
                  <a:srgbClr val="FF0000"/>
                </a:solidFill>
                <a:latin typeface="Book Antiqua"/>
                <a:ea typeface="Times New Roman"/>
                <a:cs typeface="Arial TUR"/>
              </a:rPr>
              <a:t>(E)  GRUBU  FİZİK  ETKENLERLE  OLAN  MESLEK  HASTALIKLARI</a:t>
            </a:r>
          </a:p>
        </p:txBody>
      </p:sp>
    </p:spTree>
  </p:cSld>
  <p:clrMapOvr>
    <a:masterClrMapping/>
  </p:clrMapOvr>
  <p:transition spd="med">
    <p:cover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1371600"/>
            <a:ext cx="8501063" cy="228600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kern="1200" cap="none" spc="0" normalizeH="0" baseline="0" noProof="0" dirty="0" smtClean="0">
                <a:ln>
                  <a:noFill/>
                </a:ln>
                <a:solidFill>
                  <a:srgbClr val="FF0000"/>
                </a:solidFill>
                <a:effectLst/>
                <a:uLnTx/>
                <a:uFillTx/>
                <a:latin typeface="+mn-lt"/>
                <a:ea typeface="+mn-ea"/>
                <a:cs typeface="+mn-cs"/>
              </a:rPr>
              <a:t>YÜKÜMLÜLÜK SÜRESİ</a:t>
            </a:r>
          </a:p>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tr-TR"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Zararlı</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mesleki</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etkinin</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sona</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ermesi</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ile</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hastalığın</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ortaya</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çıkması</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arasında</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geçebilecek</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kabul</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edilebilir</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smtClean="0">
                <a:ln>
                  <a:noFill/>
                </a:ln>
                <a:solidFill>
                  <a:srgbClr val="FF0000"/>
                </a:solidFill>
                <a:effectLst/>
                <a:uLnTx/>
                <a:uFillTx/>
                <a:latin typeface="+mn-lt"/>
                <a:ea typeface="+mn-ea"/>
                <a:cs typeface="+mn-cs"/>
              </a:rPr>
              <a:t>en </a:t>
            </a:r>
            <a:r>
              <a:rPr kumimoji="0" lang="en-US" sz="2400" b="1" i="0" u="none" strike="noStrike" kern="1200" cap="none" spc="0" normalizeH="0" baseline="0" noProof="0" dirty="0" err="1" smtClean="0">
                <a:ln>
                  <a:noFill/>
                </a:ln>
                <a:solidFill>
                  <a:srgbClr val="FF0000"/>
                </a:solidFill>
                <a:effectLst/>
                <a:uLnTx/>
                <a:uFillTx/>
                <a:latin typeface="+mn-lt"/>
                <a:ea typeface="+mn-ea"/>
                <a:cs typeface="+mn-cs"/>
              </a:rPr>
              <a:t>uzun</a:t>
            </a:r>
            <a:r>
              <a:rPr kumimoji="0" lang="en-US" sz="2400" b="1" i="0" u="none" strike="noStrike" kern="1200" cap="none" spc="0" normalizeH="0" baseline="0" noProof="0" dirty="0" smtClean="0">
                <a:ln>
                  <a:noFill/>
                </a:ln>
                <a:solidFill>
                  <a:srgbClr val="FF0000"/>
                </a:solidFill>
                <a:effectLst/>
                <a:uLnTx/>
                <a:uFillTx/>
                <a:latin typeface="+mn-lt"/>
                <a:ea typeface="+mn-ea"/>
                <a:cs typeface="+mn-cs"/>
              </a:rPr>
              <a:t> </a:t>
            </a:r>
            <a:r>
              <a:rPr kumimoji="0" lang="tr-TR" sz="2400" b="1" i="0" u="none" strike="noStrike" kern="1200" cap="none" spc="0" normalizeH="0" baseline="0" noProof="0" dirty="0" smtClean="0">
                <a:ln>
                  <a:noFill/>
                </a:ln>
                <a:solidFill>
                  <a:srgbClr val="FF0000"/>
                </a:solidFill>
                <a:effectLst/>
                <a:uLnTx/>
                <a:uFillTx/>
                <a:latin typeface="+mn-lt"/>
                <a:ea typeface="+mn-ea"/>
                <a:cs typeface="+mn-cs"/>
              </a:rPr>
              <a:t>süre</a:t>
            </a:r>
          </a:p>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lang="tr-TR" sz="2400" b="1" dirty="0" smtClean="0">
                <a:latin typeface="+mn-lt"/>
              </a:rPr>
              <a:t>     (Asbestte akciğer </a:t>
            </a:r>
            <a:r>
              <a:rPr lang="tr-TR" sz="2400" b="1" dirty="0" err="1" smtClean="0">
                <a:latin typeface="+mn-lt"/>
              </a:rPr>
              <a:t>ca</a:t>
            </a:r>
            <a:r>
              <a:rPr lang="tr-TR" sz="2400" b="1" dirty="0" smtClean="0">
                <a:latin typeface="+mn-lt"/>
              </a:rPr>
              <a:t> 10 </a:t>
            </a:r>
            <a:r>
              <a:rPr lang="tr-TR" sz="2400" b="1" dirty="0" smtClean="0">
                <a:latin typeface="+mn-lt"/>
              </a:rPr>
              <a:t>yıl)</a:t>
            </a:r>
          </a:p>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lang="tr-TR" sz="2400" b="1" dirty="0" smtClean="0">
                <a:latin typeface="+mn-lt"/>
              </a:rPr>
              <a:t> </a:t>
            </a:r>
            <a:r>
              <a:rPr lang="tr-TR" sz="2400" b="1" dirty="0" smtClean="0">
                <a:latin typeface="+mn-lt"/>
              </a:rPr>
              <a:t>  ( </a:t>
            </a:r>
            <a:r>
              <a:rPr lang="tr-TR" sz="2400" b="1" dirty="0" smtClean="0">
                <a:latin typeface="+mn-lt"/>
              </a:rPr>
              <a:t> hepatit  için 6 ay  </a:t>
            </a:r>
            <a:r>
              <a:rPr lang="tr-TR" sz="2400" b="1" dirty="0" err="1" smtClean="0">
                <a:latin typeface="+mn-lt"/>
              </a:rPr>
              <a:t>Tbc</a:t>
            </a:r>
            <a:r>
              <a:rPr lang="tr-TR" sz="2400" b="1" dirty="0" smtClean="0">
                <a:latin typeface="+mn-lt"/>
              </a:rPr>
              <a:t> için 1 yıl)</a:t>
            </a: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 name="Rectangle 3"/>
          <p:cNvSpPr txBox="1">
            <a:spLocks noChangeArrowheads="1"/>
          </p:cNvSpPr>
          <p:nvPr/>
        </p:nvSpPr>
        <p:spPr bwMode="auto">
          <a:xfrm>
            <a:off x="304800" y="3505200"/>
            <a:ext cx="8643937" cy="3352800"/>
          </a:xfrm>
          <a:prstGeom prst="rect">
            <a:avLst/>
          </a:prstGeom>
          <a:noFill/>
          <a:ln w="9525">
            <a:noFill/>
            <a:miter lim="800000"/>
            <a:headEnd/>
            <a:tailEnd/>
          </a:ln>
        </p:spPr>
        <p:txBody>
          <a:bodyPr/>
          <a:lstStyle/>
          <a:p>
            <a:pPr marL="342900" indent="-342900">
              <a:spcBef>
                <a:spcPct val="20000"/>
              </a:spcBef>
            </a:pPr>
            <a:r>
              <a:rPr lang="en-US" sz="2400" b="1" dirty="0">
                <a:solidFill>
                  <a:srgbClr val="FF0000"/>
                </a:solidFill>
                <a:latin typeface="Calibri" pitchFamily="34" charset="0"/>
              </a:rPr>
              <a:t>MARUZİYET SÜRESİ</a:t>
            </a:r>
          </a:p>
          <a:p>
            <a:pPr marL="342900" indent="-342900">
              <a:spcBef>
                <a:spcPct val="20000"/>
              </a:spcBef>
            </a:pPr>
            <a:r>
              <a:rPr lang="tr-TR" sz="2400" dirty="0" smtClean="0">
                <a:latin typeface="Calibri" pitchFamily="34" charset="0"/>
              </a:rPr>
              <a:t>  </a:t>
            </a:r>
            <a:r>
              <a:rPr lang="en-US" sz="2400" b="1" dirty="0" err="1" smtClean="0">
                <a:latin typeface="Calibri" pitchFamily="34" charset="0"/>
              </a:rPr>
              <a:t>Zararlı</a:t>
            </a:r>
            <a:r>
              <a:rPr lang="en-US" sz="2400" b="1" dirty="0" smtClean="0">
                <a:latin typeface="Calibri" pitchFamily="34" charset="0"/>
              </a:rPr>
              <a:t> </a:t>
            </a:r>
            <a:r>
              <a:rPr lang="en-US" sz="2400" b="1" dirty="0" err="1" smtClean="0">
                <a:latin typeface="Calibri" pitchFamily="34" charset="0"/>
              </a:rPr>
              <a:t>etkinin</a:t>
            </a:r>
            <a:r>
              <a:rPr lang="en-US" sz="2400" b="1" dirty="0" smtClean="0">
                <a:latin typeface="Calibri" pitchFamily="34" charset="0"/>
              </a:rPr>
              <a:t> </a:t>
            </a:r>
            <a:r>
              <a:rPr lang="en-US" sz="2400" b="1" dirty="0" err="1" smtClean="0">
                <a:latin typeface="Calibri" pitchFamily="34" charset="0"/>
              </a:rPr>
              <a:t>başlamasıyla</a:t>
            </a:r>
            <a:r>
              <a:rPr lang="en-US" sz="2400" b="1" dirty="0" smtClean="0">
                <a:latin typeface="Calibri" pitchFamily="34" charset="0"/>
              </a:rPr>
              <a:t> </a:t>
            </a:r>
            <a:r>
              <a:rPr lang="en-US" sz="2400" b="1" dirty="0" err="1" smtClean="0">
                <a:latin typeface="Calibri" pitchFamily="34" charset="0"/>
              </a:rPr>
              <a:t>hastalık</a:t>
            </a:r>
            <a:r>
              <a:rPr lang="en-US" sz="2400" b="1" dirty="0" smtClean="0">
                <a:latin typeface="Calibri" pitchFamily="34" charset="0"/>
              </a:rPr>
              <a:t> </a:t>
            </a:r>
            <a:r>
              <a:rPr lang="en-US" sz="2400" b="1" dirty="0" err="1" smtClean="0">
                <a:latin typeface="Calibri" pitchFamily="34" charset="0"/>
              </a:rPr>
              <a:t>belirtilerinin</a:t>
            </a:r>
            <a:r>
              <a:rPr lang="en-US" sz="2400" b="1" dirty="0" smtClean="0">
                <a:latin typeface="Calibri" pitchFamily="34" charset="0"/>
              </a:rPr>
              <a:t> </a:t>
            </a:r>
            <a:r>
              <a:rPr lang="en-US" sz="2400" b="1" dirty="0" err="1" smtClean="0">
                <a:latin typeface="Calibri" pitchFamily="34" charset="0"/>
              </a:rPr>
              <a:t>ortaya</a:t>
            </a:r>
            <a:r>
              <a:rPr lang="en-US" sz="2400" b="1" dirty="0" smtClean="0">
                <a:latin typeface="Calibri" pitchFamily="34" charset="0"/>
              </a:rPr>
              <a:t> </a:t>
            </a:r>
            <a:r>
              <a:rPr lang="en-US" sz="2400" b="1" dirty="0" err="1" smtClean="0">
                <a:latin typeface="Calibri" pitchFamily="34" charset="0"/>
              </a:rPr>
              <a:t>çıkması</a:t>
            </a:r>
            <a:r>
              <a:rPr lang="en-US" sz="2400" b="1" dirty="0" smtClean="0">
                <a:latin typeface="Calibri" pitchFamily="34" charset="0"/>
              </a:rPr>
              <a:t> </a:t>
            </a:r>
            <a:r>
              <a:rPr lang="en-US" sz="2400" b="1" dirty="0" err="1" smtClean="0">
                <a:latin typeface="Calibri" pitchFamily="34" charset="0"/>
              </a:rPr>
              <a:t>için</a:t>
            </a:r>
            <a:r>
              <a:rPr lang="en-US" sz="2400" b="1" dirty="0" smtClean="0">
                <a:latin typeface="Calibri" pitchFamily="34" charset="0"/>
              </a:rPr>
              <a:t> </a:t>
            </a:r>
            <a:r>
              <a:rPr lang="tr-TR" sz="2400" b="1" dirty="0" smtClean="0">
                <a:solidFill>
                  <a:srgbClr val="FF0000"/>
                </a:solidFill>
                <a:latin typeface="Calibri" pitchFamily="34" charset="0"/>
              </a:rPr>
              <a:t>çalışılması gereken en az </a:t>
            </a:r>
            <a:r>
              <a:rPr lang="tr-TR" sz="2400" b="1" dirty="0" smtClean="0">
                <a:solidFill>
                  <a:srgbClr val="FF0000"/>
                </a:solidFill>
                <a:latin typeface="Calibri" pitchFamily="34" charset="0"/>
              </a:rPr>
              <a:t>süredir</a:t>
            </a:r>
            <a:endParaRPr lang="en-US" sz="2400" b="1" dirty="0" smtClean="0">
              <a:latin typeface="Calibri" pitchFamily="34" charset="0"/>
            </a:endParaRPr>
          </a:p>
          <a:p>
            <a:pPr marL="342900" indent="-342900">
              <a:spcBef>
                <a:spcPct val="20000"/>
              </a:spcBef>
            </a:pPr>
            <a:r>
              <a:rPr lang="en-US" sz="2400" b="1" dirty="0" smtClean="0">
                <a:latin typeface="Calibri" pitchFamily="34" charset="0"/>
              </a:rPr>
              <a:t>1-Pnömokonyoz </a:t>
            </a:r>
            <a:r>
              <a:rPr lang="en-US" sz="2400" b="1" dirty="0" err="1" smtClean="0">
                <a:latin typeface="Calibri" pitchFamily="34" charset="0"/>
              </a:rPr>
              <a:t>yapacak</a:t>
            </a:r>
            <a:r>
              <a:rPr lang="en-US" sz="2400" b="1" dirty="0" smtClean="0">
                <a:latin typeface="Calibri" pitchFamily="34" charset="0"/>
              </a:rPr>
              <a:t> </a:t>
            </a:r>
            <a:r>
              <a:rPr lang="en-US" sz="2400" b="1" dirty="0" err="1" smtClean="0">
                <a:latin typeface="Calibri" pitchFamily="34" charset="0"/>
              </a:rPr>
              <a:t>yoğunluk</a:t>
            </a:r>
            <a:r>
              <a:rPr lang="en-US" sz="2400" b="1" dirty="0" smtClean="0">
                <a:latin typeface="Calibri" pitchFamily="34" charset="0"/>
              </a:rPr>
              <a:t> </a:t>
            </a:r>
            <a:r>
              <a:rPr lang="en-US" sz="2400" b="1" dirty="0" err="1" smtClean="0">
                <a:latin typeface="Calibri" pitchFamily="34" charset="0"/>
              </a:rPr>
              <a:t>ve</a:t>
            </a:r>
            <a:r>
              <a:rPr lang="en-US" sz="2400" b="1" dirty="0" smtClean="0">
                <a:latin typeface="Calibri" pitchFamily="34" charset="0"/>
              </a:rPr>
              <a:t> </a:t>
            </a:r>
            <a:r>
              <a:rPr lang="en-US" sz="2400" b="1" dirty="0" err="1" smtClean="0">
                <a:latin typeface="Calibri" pitchFamily="34" charset="0"/>
              </a:rPr>
              <a:t>nitelikte</a:t>
            </a:r>
            <a:r>
              <a:rPr lang="en-US" sz="2400" b="1" dirty="0" smtClean="0">
                <a:latin typeface="Calibri" pitchFamily="34" charset="0"/>
              </a:rPr>
              <a:t> </a:t>
            </a:r>
            <a:r>
              <a:rPr lang="en-US" sz="2400" b="1" dirty="0" err="1" smtClean="0">
                <a:latin typeface="Calibri" pitchFamily="34" charset="0"/>
              </a:rPr>
              <a:t>toz</a:t>
            </a:r>
            <a:r>
              <a:rPr lang="en-US" sz="2400" b="1" dirty="0" smtClean="0">
                <a:latin typeface="Calibri" pitchFamily="34" charset="0"/>
              </a:rPr>
              <a:t> </a:t>
            </a:r>
            <a:r>
              <a:rPr lang="en-US" sz="2400" b="1" dirty="0" err="1" smtClean="0">
                <a:latin typeface="Calibri" pitchFamily="34" charset="0"/>
              </a:rPr>
              <a:t>bulunan</a:t>
            </a:r>
            <a:r>
              <a:rPr lang="en-US" sz="2400" b="1" dirty="0" smtClean="0">
                <a:latin typeface="Calibri" pitchFamily="34" charset="0"/>
              </a:rPr>
              <a:t> </a:t>
            </a:r>
            <a:r>
              <a:rPr lang="en-US" sz="2400" b="1" dirty="0" err="1" smtClean="0">
                <a:latin typeface="Calibri" pitchFamily="34" charset="0"/>
              </a:rPr>
              <a:t>işyerinde</a:t>
            </a:r>
            <a:r>
              <a:rPr lang="en-US" sz="2400" b="1" dirty="0" smtClean="0">
                <a:latin typeface="Calibri" pitchFamily="34" charset="0"/>
              </a:rPr>
              <a:t> </a:t>
            </a:r>
            <a:r>
              <a:rPr lang="en-US" sz="2400" b="1" u="sng" dirty="0" smtClean="0">
                <a:latin typeface="Calibri" pitchFamily="34" charset="0"/>
              </a:rPr>
              <a:t>en </a:t>
            </a:r>
            <a:r>
              <a:rPr lang="en-US" sz="2400" b="1" u="sng" dirty="0" err="1" smtClean="0">
                <a:latin typeface="Calibri" pitchFamily="34" charset="0"/>
              </a:rPr>
              <a:t>az</a:t>
            </a:r>
            <a:r>
              <a:rPr lang="en-US" sz="2400" b="1" u="sng" dirty="0" smtClean="0">
                <a:latin typeface="Calibri" pitchFamily="34" charset="0"/>
              </a:rPr>
              <a:t> 3 </a:t>
            </a:r>
            <a:r>
              <a:rPr lang="en-US" sz="2400" b="1" u="sng" dirty="0" err="1" smtClean="0">
                <a:latin typeface="Calibri" pitchFamily="34" charset="0"/>
              </a:rPr>
              <a:t>yıl</a:t>
            </a:r>
            <a:r>
              <a:rPr lang="tr-TR" sz="2400" b="1" u="sng" dirty="0" smtClean="0">
                <a:latin typeface="Calibri" pitchFamily="34" charset="0"/>
              </a:rPr>
              <a:t>,</a:t>
            </a:r>
            <a:r>
              <a:rPr lang="en-US" sz="2400" b="1" dirty="0" smtClean="0">
                <a:latin typeface="Calibri" pitchFamily="34" charset="0"/>
              </a:rPr>
              <a:t> </a:t>
            </a:r>
          </a:p>
          <a:p>
            <a:pPr marL="342900" indent="-342900">
              <a:spcBef>
                <a:spcPct val="20000"/>
              </a:spcBef>
            </a:pPr>
            <a:r>
              <a:rPr lang="en-US" sz="2400" b="1" dirty="0" smtClean="0">
                <a:latin typeface="Calibri" pitchFamily="34" charset="0"/>
              </a:rPr>
              <a:t>2-Gürültülü </a:t>
            </a:r>
            <a:r>
              <a:rPr lang="en-US" sz="2400" b="1" dirty="0" err="1" smtClean="0">
                <a:latin typeface="Calibri" pitchFamily="34" charset="0"/>
              </a:rPr>
              <a:t>işte</a:t>
            </a:r>
            <a:r>
              <a:rPr lang="tr-TR" sz="2400" b="1" dirty="0" smtClean="0">
                <a:latin typeface="Calibri" pitchFamily="34" charset="0"/>
              </a:rPr>
              <a:t> (</a:t>
            </a:r>
            <a:r>
              <a:rPr lang="en-US" sz="2400" b="1" dirty="0" smtClean="0">
                <a:latin typeface="Calibri" pitchFamily="34" charset="0"/>
              </a:rPr>
              <a:t>&gt;</a:t>
            </a:r>
            <a:r>
              <a:rPr lang="tr-TR" sz="2400" b="1" dirty="0" smtClean="0">
                <a:latin typeface="Calibri" pitchFamily="34" charset="0"/>
              </a:rPr>
              <a:t>80 – </a:t>
            </a:r>
            <a:r>
              <a:rPr lang="en-US" sz="2400" b="1" dirty="0" smtClean="0">
                <a:latin typeface="Calibri" pitchFamily="34" charset="0"/>
              </a:rPr>
              <a:t>85</a:t>
            </a:r>
            <a:r>
              <a:rPr lang="tr-TR" sz="2400" b="1" dirty="0" smtClean="0">
                <a:latin typeface="Calibri" pitchFamily="34" charset="0"/>
              </a:rPr>
              <a:t> </a:t>
            </a:r>
            <a:r>
              <a:rPr lang="en-US" sz="2400" b="1" dirty="0" smtClean="0">
                <a:latin typeface="Calibri" pitchFamily="34" charset="0"/>
              </a:rPr>
              <a:t>dB</a:t>
            </a:r>
            <a:r>
              <a:rPr lang="tr-TR" sz="2400" b="1" dirty="0" smtClean="0">
                <a:latin typeface="Calibri" pitchFamily="34" charset="0"/>
              </a:rPr>
              <a:t>)</a:t>
            </a:r>
            <a:r>
              <a:rPr lang="en-US" sz="2400" b="1" dirty="0" smtClean="0">
                <a:latin typeface="Calibri" pitchFamily="34" charset="0"/>
              </a:rPr>
              <a:t> </a:t>
            </a:r>
            <a:r>
              <a:rPr lang="en-US" sz="2400" b="1" u="sng" dirty="0" smtClean="0">
                <a:latin typeface="Calibri" pitchFamily="34" charset="0"/>
              </a:rPr>
              <a:t>en </a:t>
            </a:r>
            <a:r>
              <a:rPr lang="en-US" sz="2400" b="1" u="sng" dirty="0" err="1" smtClean="0">
                <a:latin typeface="Calibri" pitchFamily="34" charset="0"/>
              </a:rPr>
              <a:t>az</a:t>
            </a:r>
            <a:r>
              <a:rPr lang="en-US" sz="2400" b="1" u="sng" dirty="0" smtClean="0">
                <a:latin typeface="Calibri" pitchFamily="34" charset="0"/>
              </a:rPr>
              <a:t> 2 </a:t>
            </a:r>
            <a:r>
              <a:rPr lang="en-US" sz="2400" b="1" u="sng" dirty="0" err="1" smtClean="0">
                <a:latin typeface="Calibri" pitchFamily="34" charset="0"/>
              </a:rPr>
              <a:t>yıl</a:t>
            </a:r>
            <a:r>
              <a:rPr lang="en-US" sz="2400" b="1" dirty="0" smtClean="0">
                <a:latin typeface="Calibri" pitchFamily="34" charset="0"/>
              </a:rPr>
              <a:t>,</a:t>
            </a:r>
            <a:r>
              <a:rPr lang="tr-TR" sz="2400" b="1" dirty="0" smtClean="0">
                <a:latin typeface="Calibri" pitchFamily="34" charset="0"/>
              </a:rPr>
              <a:t> </a:t>
            </a:r>
            <a:r>
              <a:rPr lang="en-US" sz="2400" b="1" dirty="0" err="1" smtClean="0">
                <a:latin typeface="Calibri" pitchFamily="34" charset="0"/>
              </a:rPr>
              <a:t>çalışmış</a:t>
            </a:r>
            <a:r>
              <a:rPr lang="en-US" sz="2400" b="1" dirty="0" smtClean="0">
                <a:latin typeface="Calibri" pitchFamily="34" charset="0"/>
              </a:rPr>
              <a:t> </a:t>
            </a:r>
            <a:r>
              <a:rPr lang="en-US" sz="2400" b="1" dirty="0" err="1" smtClean="0">
                <a:latin typeface="Calibri" pitchFamily="34" charset="0"/>
              </a:rPr>
              <a:t>olmak</a:t>
            </a:r>
            <a:r>
              <a:rPr lang="en-US" sz="2400" b="1" dirty="0" smtClean="0">
                <a:latin typeface="Calibri" pitchFamily="34" charset="0"/>
              </a:rPr>
              <a:t> </a:t>
            </a:r>
            <a:r>
              <a:rPr lang="en-US" sz="2400" b="1" dirty="0" err="1" smtClean="0">
                <a:latin typeface="Calibri" pitchFamily="34" charset="0"/>
              </a:rPr>
              <a:t>gereklidir</a:t>
            </a:r>
            <a:r>
              <a:rPr lang="en-US" sz="2400" b="1" dirty="0" smtClean="0">
                <a:latin typeface="Calibri" pitchFamily="34" charset="0"/>
              </a:rPr>
              <a:t>.</a:t>
            </a:r>
            <a:r>
              <a:rPr lang="tr-TR" sz="2400" b="1" dirty="0" smtClean="0">
                <a:latin typeface="Calibri" pitchFamily="34" charset="0"/>
              </a:rPr>
              <a:t> </a:t>
            </a:r>
            <a:endParaRPr lang="en-US" sz="2400" b="1" dirty="0">
              <a:latin typeface="Calibri" pitchFamily="34" charset="0"/>
            </a:endParaRPr>
          </a:p>
        </p:txBody>
      </p:sp>
    </p:spTree>
  </p:cSld>
  <p:clrMapOvr>
    <a:masterClrMapping/>
  </p:clrMapOvr>
  <p:transition spd="med">
    <p:cover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dünya.jpg"/>
          <p:cNvPicPr>
            <a:picLocks noChangeAspect="1"/>
          </p:cNvPicPr>
          <p:nvPr/>
        </p:nvPicPr>
        <p:blipFill>
          <a:blip r:embed="rId2" cstate="print"/>
          <a:stretch>
            <a:fillRect/>
          </a:stretch>
        </p:blipFill>
        <p:spPr>
          <a:xfrm>
            <a:off x="381000" y="1447800"/>
            <a:ext cx="8382000" cy="5175127"/>
          </a:xfrm>
          <a:prstGeom prst="rect">
            <a:avLst/>
          </a:prstGeom>
          <a:ln w="63500">
            <a:solidFill>
              <a:srgbClr val="FFC000"/>
            </a:solidFill>
          </a:ln>
        </p:spPr>
      </p:pic>
      <p:sp>
        <p:nvSpPr>
          <p:cNvPr id="2" name="2 İçerik Yer Tutucusu"/>
          <p:cNvSpPr txBox="1">
            <a:spLocks/>
          </p:cNvSpPr>
          <p:nvPr/>
        </p:nvSpPr>
        <p:spPr bwMode="auto">
          <a:xfrm>
            <a:off x="409575" y="1981200"/>
            <a:ext cx="8582025"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35000"/>
              </a:lnSpc>
              <a:spcBef>
                <a:spcPct val="20000"/>
              </a:spcBef>
              <a:spcAft>
                <a:spcPct val="0"/>
              </a:spcAft>
              <a:buClrTx/>
              <a:buSzTx/>
              <a:buFontTx/>
              <a:buNone/>
              <a:tabLst/>
              <a:defRPr/>
            </a:pPr>
            <a:r>
              <a:rPr kumimoji="0" lang="tr-TR" sz="2400" b="0" i="0" u="none" strike="noStrike" kern="1200" cap="none" spc="0" normalizeH="0" baseline="0" noProof="0" dirty="0" smtClean="0">
                <a:ln>
                  <a:noFill/>
                </a:ln>
                <a:solidFill>
                  <a:srgbClr val="4C498B"/>
                </a:solidFill>
                <a:effectLst/>
                <a:uLnTx/>
                <a:uFillTx/>
                <a:latin typeface="+mn-lt"/>
                <a:ea typeface="+mn-ea"/>
                <a:cs typeface="+mn-cs"/>
              </a:rPr>
              <a:t>	</a:t>
            </a:r>
          </a:p>
          <a:p>
            <a:pPr marL="342900" marR="0" lvl="0" indent="-342900" algn="l" defTabSz="914400" rtl="0" eaLnBrk="1" fontAlgn="base" latinLnBrk="0" hangingPunct="1">
              <a:lnSpc>
                <a:spcPct val="135000"/>
              </a:lnSpc>
              <a:spcBef>
                <a:spcPct val="20000"/>
              </a:spcBef>
              <a:spcAft>
                <a:spcPct val="0"/>
              </a:spcAft>
              <a:buClrTx/>
              <a:buSzTx/>
              <a:buFontTx/>
              <a:buNone/>
              <a:tabLst/>
              <a:defRPr/>
            </a:pPr>
            <a:r>
              <a:rPr kumimoji="0" lang="tr-TR" sz="2400" b="0" i="0" u="none" strike="noStrike" kern="1200" cap="none" spc="0" normalizeH="0" baseline="0" noProof="0" dirty="0" smtClean="0">
                <a:ln>
                  <a:noFill/>
                </a:ln>
                <a:solidFill>
                  <a:schemeClr val="bg1"/>
                </a:solidFill>
                <a:effectLst/>
                <a:uLnTx/>
                <a:uFillTx/>
                <a:latin typeface="+mn-lt"/>
                <a:ea typeface="+mn-ea"/>
                <a:cs typeface="+mn-cs"/>
              </a:rPr>
              <a:t>	</a:t>
            </a:r>
            <a:r>
              <a:rPr kumimoji="0" lang="tr-TR" sz="2600" b="1" i="0" u="none" strike="noStrike" kern="1200" cap="none" spc="0" normalizeH="0" baseline="0" noProof="0" dirty="0" smtClean="0">
                <a:ln>
                  <a:noFill/>
                </a:ln>
                <a:solidFill>
                  <a:schemeClr val="bg1"/>
                </a:solidFill>
                <a:effectLst/>
                <a:uLnTx/>
                <a:uFillTx/>
                <a:latin typeface="+mn-lt"/>
                <a:ea typeface="+mn-ea"/>
                <a:cs typeface="+mn-cs"/>
              </a:rPr>
              <a:t>Her yıl 11.000.000 yeni meslek hastalığı</a:t>
            </a:r>
            <a:r>
              <a:rPr kumimoji="0" lang="tr-TR" sz="2600" b="0" i="0" u="none" strike="noStrike" kern="1200" cap="none" spc="0" normalizeH="0" baseline="0" noProof="0" dirty="0" smtClean="0">
                <a:ln>
                  <a:noFill/>
                </a:ln>
                <a:solidFill>
                  <a:schemeClr val="bg1"/>
                </a:solidFill>
                <a:effectLst/>
                <a:uLnTx/>
                <a:uFillTx/>
                <a:latin typeface="+mn-lt"/>
                <a:ea typeface="+mn-ea"/>
                <a:cs typeface="+mn-cs"/>
              </a:rPr>
              <a:t>;</a:t>
            </a:r>
          </a:p>
          <a:p>
            <a:pPr marL="342900" marR="0" lvl="0" indent="-342900" algn="l" defTabSz="914400" rtl="0" eaLnBrk="1" fontAlgn="base" latinLnBrk="0" hangingPunct="1">
              <a:lnSpc>
                <a:spcPct val="135000"/>
              </a:lnSpc>
              <a:spcBef>
                <a:spcPct val="20000"/>
              </a:spcBef>
              <a:spcAft>
                <a:spcPct val="0"/>
              </a:spcAft>
              <a:buClrTx/>
              <a:buSzTx/>
              <a:buFontTx/>
              <a:buNone/>
              <a:tabLst/>
              <a:defRPr/>
            </a:pPr>
            <a:r>
              <a:rPr kumimoji="0" lang="tr-TR" sz="2600" b="0" i="0" u="none" strike="noStrike" kern="1200" cap="none" spc="0" normalizeH="0" baseline="0" noProof="0" dirty="0" smtClean="0">
                <a:ln>
                  <a:noFill/>
                </a:ln>
                <a:solidFill>
                  <a:schemeClr val="bg1"/>
                </a:solidFill>
                <a:effectLst/>
                <a:uLnTx/>
                <a:uFillTx/>
                <a:latin typeface="+mn-lt"/>
                <a:ea typeface="+mn-ea"/>
                <a:cs typeface="+mn-cs"/>
              </a:rPr>
              <a:t>                    700.000’i ölümle sonuçlanmakta. </a:t>
            </a:r>
          </a:p>
          <a:p>
            <a:pPr marL="342900" marR="0" lvl="0" indent="-342900" algn="l" defTabSz="914400" rtl="0" eaLnBrk="1" fontAlgn="base" latinLnBrk="0" hangingPunct="1">
              <a:lnSpc>
                <a:spcPct val="135000"/>
              </a:lnSpc>
              <a:spcBef>
                <a:spcPct val="20000"/>
              </a:spcBef>
              <a:spcAft>
                <a:spcPct val="0"/>
              </a:spcAft>
              <a:buClrTx/>
              <a:buSzTx/>
              <a:buFontTx/>
              <a:buNone/>
              <a:tabLst/>
              <a:defRPr/>
            </a:pPr>
            <a:r>
              <a:rPr kumimoji="0" lang="tr-TR" sz="2600" b="0" i="0" u="none" strike="noStrike" kern="1200" cap="none" spc="0" normalizeH="0" baseline="0" noProof="0" dirty="0" smtClean="0">
                <a:ln>
                  <a:noFill/>
                </a:ln>
                <a:solidFill>
                  <a:schemeClr val="bg1"/>
                </a:solidFill>
                <a:effectLst/>
                <a:uLnTx/>
                <a:uFillTx/>
                <a:latin typeface="+mn-lt"/>
                <a:ea typeface="+mn-ea"/>
                <a:cs typeface="+mn-cs"/>
              </a:rPr>
              <a:t>	 </a:t>
            </a:r>
            <a:r>
              <a:rPr kumimoji="0" lang="tr-TR" sz="2600" b="1" i="0" u="none" strike="noStrike" kern="1200" cap="none" spc="0" normalizeH="0" baseline="0" noProof="0" dirty="0" smtClean="0">
                <a:ln>
                  <a:noFill/>
                </a:ln>
                <a:solidFill>
                  <a:srgbClr val="FFFF00"/>
                </a:solidFill>
                <a:effectLst/>
                <a:uLnTx/>
                <a:uFillTx/>
                <a:latin typeface="+mn-lt"/>
                <a:ea typeface="+mn-ea"/>
                <a:cs typeface="+mn-cs"/>
              </a:rPr>
              <a:t>ILO: </a:t>
            </a:r>
          </a:p>
          <a:p>
            <a:pPr marL="342900" marR="0" lvl="0" indent="-342900" algn="l" defTabSz="914400" rtl="0" eaLnBrk="1" fontAlgn="base" latinLnBrk="0" hangingPunct="1">
              <a:lnSpc>
                <a:spcPct val="135000"/>
              </a:lnSpc>
              <a:spcBef>
                <a:spcPct val="20000"/>
              </a:spcBef>
              <a:spcAft>
                <a:spcPct val="0"/>
              </a:spcAft>
              <a:buClrTx/>
              <a:buSzTx/>
              <a:buFontTx/>
              <a:buNone/>
              <a:tabLst/>
              <a:defRPr/>
            </a:pPr>
            <a:r>
              <a:rPr kumimoji="0" lang="tr-TR" sz="2600" b="0" i="0" u="none" strike="noStrike" kern="1200" cap="none" spc="0" normalizeH="0" baseline="0" noProof="0" dirty="0" smtClean="0">
                <a:ln>
                  <a:noFill/>
                </a:ln>
                <a:solidFill>
                  <a:schemeClr val="bg1"/>
                </a:solidFill>
                <a:effectLst/>
                <a:uLnTx/>
                <a:uFillTx/>
                <a:latin typeface="+mn-lt"/>
                <a:ea typeface="+mn-ea"/>
                <a:cs typeface="+mn-cs"/>
              </a:rPr>
              <a:t>	Dünya nüfusunun % 15’i iş kazası veya meslek hastalıklarına uğramakta.</a:t>
            </a:r>
          </a:p>
          <a:p>
            <a:pPr marL="342900" marR="0" lvl="0" indent="-342900" algn="l" defTabSz="914400" rtl="0" eaLnBrk="1" fontAlgn="base" latinLnBrk="0" hangingPunct="1">
              <a:lnSpc>
                <a:spcPct val="135000"/>
              </a:lnSpc>
              <a:spcBef>
                <a:spcPct val="20000"/>
              </a:spcBef>
              <a:spcAft>
                <a:spcPct val="0"/>
              </a:spcAft>
              <a:buClrTx/>
              <a:buSzTx/>
              <a:buFontTx/>
              <a:buNone/>
              <a:tabLst/>
              <a:defRPr/>
            </a:pPr>
            <a:r>
              <a:rPr kumimoji="0" lang="tr-TR" sz="2400" b="0" i="0" u="none" strike="noStrike" kern="1200" cap="none" spc="0" normalizeH="0" baseline="0" noProof="0" dirty="0" smtClean="0">
                <a:ln>
                  <a:noFill/>
                </a:ln>
                <a:solidFill>
                  <a:schemeClr val="tx1"/>
                </a:solidFill>
                <a:effectLst/>
                <a:uLnTx/>
                <a:uFillTx/>
                <a:latin typeface="+mn-lt"/>
                <a:ea typeface="+mn-ea"/>
                <a:cs typeface="+mn-cs"/>
              </a:rPr>
              <a:t>		</a:t>
            </a:r>
          </a:p>
        </p:txBody>
      </p:sp>
      <p:sp>
        <p:nvSpPr>
          <p:cNvPr id="3" name="1 Başlık"/>
          <p:cNvSpPr txBox="1">
            <a:spLocks/>
          </p:cNvSpPr>
          <p:nvPr/>
        </p:nvSpPr>
        <p:spPr bwMode="auto">
          <a:xfrm>
            <a:off x="468313" y="1714500"/>
            <a:ext cx="8043862" cy="723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800" b="1" i="0" u="none" strike="noStrike" kern="1200" cap="none" spc="0" normalizeH="0" baseline="0" noProof="0" dirty="0" smtClean="0">
                <a:ln>
                  <a:noFill/>
                </a:ln>
                <a:solidFill>
                  <a:srgbClr val="FF0000"/>
                </a:solidFill>
                <a:effectLst/>
                <a:uLnTx/>
                <a:uFillTx/>
                <a:latin typeface="+mj-lt"/>
                <a:ea typeface="+mj-ea"/>
                <a:cs typeface="+mj-cs"/>
              </a:rPr>
              <a:t> </a:t>
            </a:r>
            <a:r>
              <a:rPr kumimoji="0" lang="tr-TR" sz="2400" b="1" i="0" u="none" strike="noStrike" kern="1200" cap="none" spc="0" normalizeH="0" baseline="0" noProof="0" dirty="0" smtClean="0">
                <a:ln>
                  <a:noFill/>
                </a:ln>
                <a:solidFill>
                  <a:srgbClr val="FFFF00"/>
                </a:solidFill>
                <a:effectLst/>
                <a:uLnTx/>
                <a:uFillTx/>
                <a:latin typeface="+mj-lt"/>
                <a:ea typeface="+mj-ea"/>
                <a:cs typeface="+mj-cs"/>
              </a:rPr>
              <a:t>Dünyada</a:t>
            </a:r>
            <a:r>
              <a:rPr kumimoji="0" lang="en-US" sz="2400" b="1" i="0" u="none" strike="noStrike" kern="1200" cap="none" spc="0" normalizeH="0" baseline="0" noProof="0" dirty="0" smtClean="0">
                <a:ln>
                  <a:noFill/>
                </a:ln>
                <a:solidFill>
                  <a:srgbClr val="FFFF00"/>
                </a:solidFill>
                <a:effectLst/>
                <a:uLnTx/>
                <a:uFillTx/>
                <a:latin typeface="+mj-lt"/>
                <a:ea typeface="+mj-ea"/>
                <a:cs typeface="+mj-cs"/>
              </a:rPr>
              <a:t> </a:t>
            </a:r>
            <a:r>
              <a:rPr kumimoji="0" lang="en-US" sz="2400" b="1" i="0" u="none" strike="noStrike" kern="1200" cap="none" spc="0" normalizeH="0" baseline="0" noProof="0" dirty="0" err="1" smtClean="0">
                <a:ln>
                  <a:noFill/>
                </a:ln>
                <a:solidFill>
                  <a:srgbClr val="FFFF00"/>
                </a:solidFill>
                <a:effectLst/>
                <a:uLnTx/>
                <a:uFillTx/>
                <a:latin typeface="+mj-lt"/>
                <a:ea typeface="+mj-ea"/>
                <a:cs typeface="+mj-cs"/>
              </a:rPr>
              <a:t>Meslek</a:t>
            </a:r>
            <a:r>
              <a:rPr kumimoji="0" lang="en-US" sz="2400" b="1" i="0" u="none" strike="noStrike" kern="1200" cap="none" spc="0" normalizeH="0" baseline="0" noProof="0" dirty="0" smtClean="0">
                <a:ln>
                  <a:noFill/>
                </a:ln>
                <a:solidFill>
                  <a:srgbClr val="FFFF00"/>
                </a:solidFill>
                <a:effectLst/>
                <a:uLnTx/>
                <a:uFillTx/>
                <a:latin typeface="+mj-lt"/>
                <a:ea typeface="+mj-ea"/>
                <a:cs typeface="+mj-cs"/>
              </a:rPr>
              <a:t> </a:t>
            </a:r>
            <a:r>
              <a:rPr kumimoji="0" lang="en-US" sz="2400" b="1" i="0" u="none" strike="noStrike" kern="1200" cap="none" spc="0" normalizeH="0" baseline="0" noProof="0" dirty="0" err="1" smtClean="0">
                <a:ln>
                  <a:noFill/>
                </a:ln>
                <a:solidFill>
                  <a:srgbClr val="FFFF00"/>
                </a:solidFill>
                <a:effectLst/>
                <a:uLnTx/>
                <a:uFillTx/>
                <a:latin typeface="+mj-lt"/>
                <a:ea typeface="+mj-ea"/>
                <a:cs typeface="+mj-cs"/>
              </a:rPr>
              <a:t>Hastalıkları</a:t>
            </a:r>
            <a:endParaRPr kumimoji="0" lang="tr-TR" sz="2400" b="1" i="0" u="none" strike="noStrike" kern="1200" cap="none" spc="0" normalizeH="0" baseline="0" noProof="0" dirty="0" smtClean="0">
              <a:ln>
                <a:noFill/>
              </a:ln>
              <a:solidFill>
                <a:srgbClr val="FFFF00"/>
              </a:solidFill>
              <a:effectLst/>
              <a:uLnTx/>
              <a:uFillTx/>
              <a:latin typeface="+mj-lt"/>
              <a:ea typeface="+mj-ea"/>
              <a:cs typeface="+mj-cs"/>
            </a:endParaRPr>
          </a:p>
        </p:txBody>
      </p:sp>
      <p:sp>
        <p:nvSpPr>
          <p:cNvPr id="4" name="3 Dikdörtgen"/>
          <p:cNvSpPr/>
          <p:nvPr/>
        </p:nvSpPr>
        <p:spPr>
          <a:xfrm>
            <a:off x="304800" y="939225"/>
            <a:ext cx="8610600" cy="523220"/>
          </a:xfrm>
          <a:prstGeom prst="rect">
            <a:avLst/>
          </a:prstGeom>
        </p:spPr>
        <p:txBody>
          <a:bodyPr wrap="square">
            <a:spAutoFit/>
          </a:bodyPr>
          <a:lstStyle/>
          <a:p>
            <a:pPr algn="ctr" fontAlgn="auto">
              <a:spcAft>
                <a:spcPts val="0"/>
              </a:spcAft>
              <a:defRPr/>
            </a:pPr>
            <a:r>
              <a:rPr lang="tr-TR" sz="2800" b="1" dirty="0" smtClean="0">
                <a:solidFill>
                  <a:srgbClr val="FF0000"/>
                </a:solidFill>
                <a:effectLst>
                  <a:outerShdw blurRad="38100" dist="38100" dir="2700000" algn="tl">
                    <a:srgbClr val="000000"/>
                  </a:outerShdw>
                </a:effectLst>
                <a:latin typeface="+mj-lt"/>
              </a:rPr>
              <a:t>MESLEK HASTALIĞI  SIKLIK – DAĞILIM DÜNYA</a:t>
            </a:r>
            <a:endParaRPr lang="en-US" sz="2800" b="1" dirty="0">
              <a:solidFill>
                <a:srgbClr val="FF0000"/>
              </a:solidFill>
              <a:effectLst>
                <a:outerShdw blurRad="38100" dist="38100" dir="2700000" algn="tl">
                  <a:srgbClr val="000000"/>
                </a:outerShdw>
              </a:effectLst>
              <a:latin typeface="+mj-lt"/>
            </a:endParaRPr>
          </a:p>
        </p:txBody>
      </p:sp>
    </p:spTree>
  </p:cSld>
  <p:clrMapOvr>
    <a:masterClrMapping/>
  </p:clrMapOvr>
  <p:transition spd="med">
    <p:cover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28600" y="1143000"/>
            <a:ext cx="56388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25000"/>
              </a:lnSpc>
              <a:spcBef>
                <a:spcPct val="20000"/>
              </a:spcBef>
              <a:spcAft>
                <a:spcPct val="0"/>
              </a:spcAft>
              <a:buClrTx/>
              <a:buSzTx/>
              <a:buFontTx/>
              <a:buNone/>
              <a:tabLst/>
              <a:defRPr/>
            </a:pPr>
            <a:r>
              <a:rPr kumimoji="0" lang="tr-TR" sz="2000" b="1" i="0" u="sng" strike="noStrike" kern="1200" cap="none" spc="0" normalizeH="0" baseline="0" noProof="0" dirty="0" smtClean="0">
                <a:ln>
                  <a:noFill/>
                </a:ln>
                <a:solidFill>
                  <a:srgbClr val="C00000"/>
                </a:solidFill>
                <a:effectLst/>
                <a:uLnTx/>
                <a:uFillTx/>
                <a:latin typeface="+mn-lt"/>
                <a:ea typeface="+mn-ea"/>
                <a:cs typeface="+mn-cs"/>
              </a:rPr>
              <a:t>ILO – 2008 raporu:</a:t>
            </a:r>
          </a:p>
          <a:p>
            <a:pPr marL="342900" marR="0" lvl="0" indent="-342900" algn="l" defTabSz="914400" rtl="0" eaLnBrk="1" fontAlgn="base" latinLnBrk="0" hangingPunct="1">
              <a:lnSpc>
                <a:spcPct val="125000"/>
              </a:lnSpc>
              <a:spcBef>
                <a:spcPct val="20000"/>
              </a:spcBef>
              <a:spcAft>
                <a:spcPct val="0"/>
              </a:spcAft>
              <a:buClrTx/>
              <a:buSzTx/>
              <a:buFontTx/>
              <a:buNone/>
              <a:tabLst/>
              <a:defRPr/>
            </a:pPr>
            <a:endParaRPr kumimoji="0" lang="tr-TR" sz="2000" b="1" i="0" u="sng" strike="noStrike" kern="1200" cap="none" spc="0" normalizeH="0" baseline="0" noProof="0" dirty="0" smtClean="0">
              <a:ln>
                <a:noFill/>
              </a:ln>
              <a:solidFill>
                <a:srgbClr val="C00000"/>
              </a:solidFill>
              <a:effectLst/>
              <a:uLnTx/>
              <a:uFillTx/>
              <a:latin typeface="+mn-lt"/>
              <a:ea typeface="+mn-ea"/>
              <a:cs typeface="+mn-cs"/>
            </a:endParaRPr>
          </a:p>
          <a:p>
            <a:pPr marL="1314450" marR="0" lvl="2" indent="-514350" algn="l" defTabSz="914400" rtl="0" eaLnBrk="1" fontAlgn="base" latinLnBrk="0" hangingPunct="1">
              <a:lnSpc>
                <a:spcPct val="125000"/>
              </a:lnSpc>
              <a:spcBef>
                <a:spcPct val="20000"/>
              </a:spcBef>
              <a:spcAft>
                <a:spcPct val="0"/>
              </a:spcAft>
              <a:buClrTx/>
              <a:buSzTx/>
              <a:buFont typeface="Arial" charset="0"/>
              <a:buNone/>
              <a:tabLst/>
              <a:defRPr/>
            </a:pPr>
            <a:r>
              <a:rPr kumimoji="0" lang="tr-TR" sz="2000" b="0" i="0" u="none" strike="noStrike" kern="1200" cap="none" spc="0" normalizeH="0" baseline="0" noProof="0" dirty="0" smtClean="0">
                <a:ln>
                  <a:noFill/>
                </a:ln>
                <a:solidFill>
                  <a:schemeClr val="tx1"/>
                </a:solidFill>
                <a:effectLst/>
                <a:uLnTx/>
                <a:uFillTx/>
                <a:latin typeface="+mn-lt"/>
                <a:ea typeface="+mn-ea"/>
                <a:cs typeface="+mn-cs"/>
              </a:rPr>
              <a:t>1990 yılında:		1.10 milyon</a:t>
            </a:r>
          </a:p>
          <a:p>
            <a:pPr marL="1314450" marR="0" lvl="2" indent="-514350" algn="l" defTabSz="914400" rtl="0" eaLnBrk="1" fontAlgn="base" latinLnBrk="0" hangingPunct="1">
              <a:lnSpc>
                <a:spcPct val="125000"/>
              </a:lnSpc>
              <a:spcBef>
                <a:spcPct val="20000"/>
              </a:spcBef>
              <a:spcAft>
                <a:spcPct val="0"/>
              </a:spcAft>
              <a:buClrTx/>
              <a:buSzTx/>
              <a:buFont typeface="Arial" charset="0"/>
              <a:buNone/>
              <a:tabLst/>
              <a:defRPr/>
            </a:pPr>
            <a:endParaRPr kumimoji="0" lang="tr-TR" sz="2000" b="0" i="0" u="none" strike="noStrike" kern="1200" cap="none" spc="0" normalizeH="0" baseline="0" noProof="0" dirty="0" smtClean="0">
              <a:ln>
                <a:noFill/>
              </a:ln>
              <a:solidFill>
                <a:schemeClr val="tx1"/>
              </a:solidFill>
              <a:effectLst/>
              <a:uLnTx/>
              <a:uFillTx/>
              <a:latin typeface="+mn-lt"/>
              <a:ea typeface="+mn-ea"/>
              <a:cs typeface="+mn-cs"/>
            </a:endParaRPr>
          </a:p>
          <a:p>
            <a:pPr marL="1314450" marR="0" lvl="2" indent="-514350" algn="l" defTabSz="914400" rtl="0" eaLnBrk="1" fontAlgn="base" latinLnBrk="0" hangingPunct="1">
              <a:lnSpc>
                <a:spcPct val="125000"/>
              </a:lnSpc>
              <a:spcBef>
                <a:spcPct val="20000"/>
              </a:spcBef>
              <a:spcAft>
                <a:spcPct val="0"/>
              </a:spcAft>
              <a:buClrTx/>
              <a:buSzTx/>
              <a:buFont typeface="Arial" charset="0"/>
              <a:buNone/>
              <a:tabLst/>
              <a:defRPr/>
            </a:pPr>
            <a:r>
              <a:rPr kumimoji="0" lang="tr-TR" sz="2000" b="0" i="0" u="none" strike="noStrike" kern="1200" cap="none" spc="0" normalizeH="0" baseline="0" noProof="0" dirty="0" smtClean="0">
                <a:ln>
                  <a:noFill/>
                </a:ln>
                <a:solidFill>
                  <a:schemeClr val="tx1"/>
                </a:solidFill>
                <a:effectLst/>
                <a:uLnTx/>
                <a:uFillTx/>
                <a:latin typeface="+mn-lt"/>
                <a:ea typeface="+mn-ea"/>
                <a:cs typeface="+mn-cs"/>
              </a:rPr>
              <a:t>2000 yılında:		1.9-2.3 milyon</a:t>
            </a:r>
          </a:p>
          <a:p>
            <a:pPr marL="1314450" marR="0" lvl="2" indent="-514350" algn="l" defTabSz="914400" rtl="0" eaLnBrk="1" fontAlgn="base" latinLnBrk="0" hangingPunct="1">
              <a:lnSpc>
                <a:spcPct val="125000"/>
              </a:lnSpc>
              <a:spcBef>
                <a:spcPct val="20000"/>
              </a:spcBef>
              <a:spcAft>
                <a:spcPct val="0"/>
              </a:spcAft>
              <a:buClrTx/>
              <a:buSzTx/>
              <a:buFont typeface="Arial" charset="0"/>
              <a:buNone/>
              <a:tabLst/>
              <a:defRPr/>
            </a:pPr>
            <a:endParaRPr kumimoji="0" lang="tr-TR" sz="2000" b="0" i="0" u="none" strike="noStrike" kern="1200" cap="none" spc="0" normalizeH="0" baseline="0" noProof="0" dirty="0" smtClean="0">
              <a:ln>
                <a:noFill/>
              </a:ln>
              <a:solidFill>
                <a:schemeClr val="tx1"/>
              </a:solidFill>
              <a:effectLst/>
              <a:uLnTx/>
              <a:uFillTx/>
              <a:latin typeface="+mn-lt"/>
              <a:ea typeface="+mn-ea"/>
              <a:cs typeface="+mn-cs"/>
            </a:endParaRPr>
          </a:p>
          <a:p>
            <a:pPr marL="1314450" marR="0" lvl="2" indent="-514350" algn="l" defTabSz="914400" rtl="0" eaLnBrk="1" fontAlgn="base" latinLnBrk="0" hangingPunct="1">
              <a:lnSpc>
                <a:spcPct val="125000"/>
              </a:lnSpc>
              <a:spcBef>
                <a:spcPct val="20000"/>
              </a:spcBef>
              <a:spcAft>
                <a:spcPct val="0"/>
              </a:spcAft>
              <a:buClrTx/>
              <a:buSzTx/>
              <a:buFont typeface="Arial" charset="0"/>
              <a:buNone/>
              <a:tabLst/>
              <a:defRPr/>
            </a:pPr>
            <a:r>
              <a:rPr kumimoji="0" lang="tr-TR" sz="2000" b="0" i="0" u="none" strike="noStrike" kern="1200" cap="none" spc="0" normalizeH="0" baseline="0" noProof="0" dirty="0" smtClean="0">
                <a:ln>
                  <a:noFill/>
                </a:ln>
                <a:solidFill>
                  <a:schemeClr val="tx1"/>
                </a:solidFill>
                <a:effectLst/>
                <a:uLnTx/>
                <a:uFillTx/>
                <a:latin typeface="+mn-lt"/>
                <a:ea typeface="+mn-ea"/>
                <a:cs typeface="+mn-cs"/>
              </a:rPr>
              <a:t>2001 yılında:		2,03 milyon</a:t>
            </a:r>
          </a:p>
          <a:p>
            <a:pPr marL="1314450" marR="0" lvl="2" indent="-514350" algn="l" defTabSz="914400" rtl="0" eaLnBrk="1" fontAlgn="base" latinLnBrk="0" hangingPunct="1">
              <a:lnSpc>
                <a:spcPct val="125000"/>
              </a:lnSpc>
              <a:spcBef>
                <a:spcPct val="20000"/>
              </a:spcBef>
              <a:spcAft>
                <a:spcPct val="0"/>
              </a:spcAft>
              <a:buClrTx/>
              <a:buSzTx/>
              <a:buFont typeface="Arial" charset="0"/>
              <a:buNone/>
              <a:tabLst/>
              <a:defRPr/>
            </a:pPr>
            <a:endParaRPr kumimoji="0" lang="tr-TR" sz="2000" b="0" i="0" u="none" strike="noStrike" kern="1200" cap="none" spc="0" normalizeH="0" baseline="0" noProof="0" dirty="0" smtClean="0">
              <a:ln>
                <a:noFill/>
              </a:ln>
              <a:solidFill>
                <a:schemeClr val="tx1"/>
              </a:solidFill>
              <a:effectLst/>
              <a:uLnTx/>
              <a:uFillTx/>
              <a:latin typeface="+mn-lt"/>
              <a:ea typeface="+mn-ea"/>
              <a:cs typeface="+mn-cs"/>
            </a:endParaRPr>
          </a:p>
          <a:p>
            <a:pPr marL="1314450" marR="0" lvl="2" indent="-514350" algn="l" defTabSz="914400" rtl="0" eaLnBrk="1" fontAlgn="base" latinLnBrk="0" hangingPunct="1">
              <a:lnSpc>
                <a:spcPct val="125000"/>
              </a:lnSpc>
              <a:spcBef>
                <a:spcPct val="20000"/>
              </a:spcBef>
              <a:spcAft>
                <a:spcPct val="0"/>
              </a:spcAft>
              <a:buClrTx/>
              <a:buSzTx/>
              <a:buFont typeface="Arial" charset="0"/>
              <a:buNone/>
              <a:tabLst/>
              <a:defRPr/>
            </a:pPr>
            <a:r>
              <a:rPr kumimoji="0" lang="tr-TR" sz="2000" b="0" i="0" u="none" strike="noStrike" kern="1200" cap="none" spc="0" normalizeH="0" baseline="0" noProof="0" dirty="0" smtClean="0">
                <a:ln>
                  <a:noFill/>
                </a:ln>
                <a:solidFill>
                  <a:schemeClr val="tx1"/>
                </a:solidFill>
                <a:effectLst/>
                <a:uLnTx/>
                <a:uFillTx/>
                <a:latin typeface="+mn-lt"/>
                <a:ea typeface="+mn-ea"/>
                <a:cs typeface="+mn-cs"/>
              </a:rPr>
              <a:t>2003 yılında:		</a:t>
            </a:r>
            <a:r>
              <a:rPr kumimoji="0" lang="tr-TR" sz="2000" i="0" u="none" strike="noStrike" kern="1200" cap="none" spc="0" normalizeH="0" baseline="0" noProof="0" dirty="0" smtClean="0">
                <a:ln>
                  <a:noFill/>
                </a:ln>
                <a:effectLst/>
                <a:uLnTx/>
                <a:uFillTx/>
                <a:latin typeface="+mn-lt"/>
                <a:ea typeface="+mn-ea"/>
                <a:cs typeface="+mn-cs"/>
              </a:rPr>
              <a:t>1,95</a:t>
            </a:r>
          </a:p>
          <a:p>
            <a:pPr marL="1314450" marR="0" lvl="2" indent="-514350" algn="l" defTabSz="914400" rtl="0" eaLnBrk="1" fontAlgn="base" latinLnBrk="0" hangingPunct="1">
              <a:lnSpc>
                <a:spcPct val="125000"/>
              </a:lnSpc>
              <a:spcBef>
                <a:spcPct val="20000"/>
              </a:spcBef>
              <a:spcAft>
                <a:spcPct val="0"/>
              </a:spcAft>
              <a:buClrTx/>
              <a:buSzTx/>
              <a:buFont typeface="Arial" charset="0"/>
              <a:buNone/>
              <a:tabLst/>
              <a:defRPr/>
            </a:pPr>
            <a:endParaRPr lang="tr-TR" sz="2000" b="0" dirty="0" smtClean="0">
              <a:solidFill>
                <a:schemeClr val="tx1"/>
              </a:solidFill>
              <a:latin typeface="+mn-lt"/>
            </a:endParaRPr>
          </a:p>
          <a:p>
            <a:pPr marL="1314450" marR="0" lvl="2" indent="-514350" algn="l" defTabSz="914400" rtl="0" eaLnBrk="1" fontAlgn="base" latinLnBrk="0" hangingPunct="1">
              <a:lnSpc>
                <a:spcPct val="125000"/>
              </a:lnSpc>
              <a:spcBef>
                <a:spcPct val="20000"/>
              </a:spcBef>
              <a:spcAft>
                <a:spcPct val="0"/>
              </a:spcAft>
              <a:buClrTx/>
              <a:buSzTx/>
              <a:buFont typeface="Arial" charset="0"/>
              <a:buNone/>
              <a:tabLst/>
              <a:defRPr/>
            </a:pPr>
            <a:r>
              <a:rPr kumimoji="0" lang="tr-TR" sz="20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2000" b="1" i="0" u="none" strike="noStrike" kern="1200" cap="none" spc="0" normalizeH="0" baseline="0" noProof="0" dirty="0" smtClean="0">
                <a:ln>
                  <a:noFill/>
                </a:ln>
                <a:solidFill>
                  <a:schemeClr val="tx1"/>
                </a:solidFill>
                <a:effectLst/>
                <a:uLnTx/>
                <a:uFillTx/>
                <a:latin typeface="+mn-lt"/>
                <a:ea typeface="+mn-ea"/>
                <a:cs typeface="+mn-cs"/>
              </a:rPr>
              <a:t>İşe bağlı nedenlerden ölüm</a:t>
            </a:r>
          </a:p>
          <a:p>
            <a:pPr marL="342900" marR="0" lvl="0" indent="-342900" algn="l" defTabSz="914400" rtl="0" eaLnBrk="1" fontAlgn="base" latinLnBrk="0" hangingPunct="1">
              <a:lnSpc>
                <a:spcPct val="125000"/>
              </a:lnSpc>
              <a:spcBef>
                <a:spcPct val="20000"/>
              </a:spcBef>
              <a:spcAft>
                <a:spcPct val="0"/>
              </a:spcAft>
              <a:buClrTx/>
              <a:buSzTx/>
              <a:buFont typeface="Arial" charset="0"/>
              <a:buNone/>
              <a:tabLst/>
              <a:defRPr/>
            </a:pPr>
            <a:endParaRPr lang="tr-TR" sz="1300" b="1" dirty="0" smtClean="0">
              <a:latin typeface="+mn-lt"/>
            </a:endParaRPr>
          </a:p>
          <a:p>
            <a:pPr marL="342900" marR="0" lvl="0" indent="-342900" algn="l" defTabSz="914400" rtl="0" eaLnBrk="1" fontAlgn="base" latinLnBrk="0" hangingPunct="1">
              <a:lnSpc>
                <a:spcPct val="125000"/>
              </a:lnSpc>
              <a:spcBef>
                <a:spcPct val="20000"/>
              </a:spcBef>
              <a:spcAft>
                <a:spcPct val="0"/>
              </a:spcAft>
              <a:buClrTx/>
              <a:buSzTx/>
              <a:buFont typeface="Arial" charset="0"/>
              <a:buNone/>
              <a:tabLst/>
              <a:defRPr/>
            </a:pPr>
            <a:r>
              <a:rPr kumimoji="0" lang="tr-TR" sz="1300" b="1" i="0" u="none" strike="noStrike" kern="1200" cap="none" spc="0" normalizeH="0" baseline="0" noProof="0" dirty="0" smtClean="0">
                <a:ln>
                  <a:noFill/>
                </a:ln>
                <a:solidFill>
                  <a:schemeClr val="tx1"/>
                </a:solidFill>
                <a:effectLst/>
                <a:uLnTx/>
                <a:uFillTx/>
                <a:latin typeface="+mn-lt"/>
                <a:ea typeface="+mn-ea"/>
                <a:cs typeface="+mn-cs"/>
              </a:rPr>
              <a:t>Kaynak: </a:t>
            </a:r>
            <a:r>
              <a:rPr kumimoji="0" lang="tr-TR" sz="1300" b="0" i="0" u="none" strike="noStrike" kern="1200" cap="none" spc="0" normalizeH="0" baseline="0" noProof="0" dirty="0" err="1" smtClean="0">
                <a:ln>
                  <a:noFill/>
                </a:ln>
                <a:solidFill>
                  <a:schemeClr val="tx1"/>
                </a:solidFill>
                <a:effectLst/>
                <a:uLnTx/>
                <a:uFillTx/>
                <a:latin typeface="+mn-lt"/>
                <a:ea typeface="+mn-ea"/>
                <a:cs typeface="+mn-cs"/>
              </a:rPr>
              <a:t>Safework</a:t>
            </a:r>
            <a:r>
              <a:rPr kumimoji="0" lang="tr-TR" sz="1300" b="0" i="0" u="none" strike="noStrike" kern="1200" cap="none" spc="0" normalizeH="0" baseline="0" noProof="0" dirty="0" smtClean="0">
                <a:ln>
                  <a:noFill/>
                </a:ln>
                <a:solidFill>
                  <a:schemeClr val="tx1"/>
                </a:solidFill>
                <a:effectLst/>
                <a:uLnTx/>
                <a:uFillTx/>
                <a:latin typeface="+mn-lt"/>
                <a:ea typeface="+mn-ea"/>
                <a:cs typeface="+mn-cs"/>
              </a:rPr>
              <a:t> – </a:t>
            </a:r>
            <a:r>
              <a:rPr kumimoji="0" lang="tr-TR" sz="1300" b="0" i="0" u="none" strike="noStrike" kern="1200" cap="none" spc="0" normalizeH="0" baseline="0" noProof="0" dirty="0" err="1" smtClean="0">
                <a:ln>
                  <a:noFill/>
                </a:ln>
                <a:solidFill>
                  <a:schemeClr val="tx1"/>
                </a:solidFill>
                <a:effectLst/>
                <a:uLnTx/>
                <a:uFillTx/>
                <a:latin typeface="+mn-lt"/>
                <a:ea typeface="+mn-ea"/>
                <a:cs typeface="+mn-cs"/>
              </a:rPr>
              <a:t>Introductory</a:t>
            </a:r>
            <a:r>
              <a:rPr kumimoji="0" lang="tr-TR" sz="13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1300" b="0" i="0" u="none" strike="noStrike" kern="1200" cap="none" spc="0" normalizeH="0" baseline="0" noProof="0" dirty="0" err="1" smtClean="0">
                <a:ln>
                  <a:noFill/>
                </a:ln>
                <a:solidFill>
                  <a:schemeClr val="tx1"/>
                </a:solidFill>
                <a:effectLst/>
                <a:uLnTx/>
                <a:uFillTx/>
                <a:latin typeface="+mn-lt"/>
                <a:ea typeface="+mn-ea"/>
                <a:cs typeface="+mn-cs"/>
              </a:rPr>
              <a:t>Repport</a:t>
            </a:r>
            <a:r>
              <a:rPr kumimoji="0" lang="tr-TR" sz="1300" b="0" i="0" u="none" strike="noStrike" kern="1200" cap="none" spc="0" normalizeH="0" baseline="0" noProof="0" dirty="0" smtClean="0">
                <a:ln>
                  <a:noFill/>
                </a:ln>
                <a:solidFill>
                  <a:schemeClr val="tx1"/>
                </a:solidFill>
                <a:effectLst/>
                <a:uLnTx/>
                <a:uFillTx/>
                <a:latin typeface="+mn-lt"/>
                <a:ea typeface="+mn-ea"/>
                <a:cs typeface="+mn-cs"/>
              </a:rPr>
              <a:t> 2008, XVII </a:t>
            </a:r>
            <a:r>
              <a:rPr kumimoji="0" lang="tr-TR" sz="1300" b="0" i="0" u="none" strike="noStrike" kern="1200" cap="none" spc="0" normalizeH="0" baseline="0" noProof="0" dirty="0" err="1" smtClean="0">
                <a:ln>
                  <a:noFill/>
                </a:ln>
                <a:solidFill>
                  <a:schemeClr val="tx1"/>
                </a:solidFill>
                <a:effectLst/>
                <a:uLnTx/>
                <a:uFillTx/>
                <a:latin typeface="+mn-lt"/>
                <a:ea typeface="+mn-ea"/>
                <a:cs typeface="+mn-cs"/>
              </a:rPr>
              <a:t>World</a:t>
            </a:r>
            <a:r>
              <a:rPr kumimoji="0" lang="tr-TR" sz="13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1300" b="0" i="0" u="none" strike="noStrike" kern="1200" cap="none" spc="0" normalizeH="0" baseline="0" noProof="0" dirty="0" err="1" smtClean="0">
                <a:ln>
                  <a:noFill/>
                </a:ln>
                <a:solidFill>
                  <a:schemeClr val="tx1"/>
                </a:solidFill>
                <a:effectLst/>
                <a:uLnTx/>
                <a:uFillTx/>
                <a:latin typeface="+mn-lt"/>
                <a:ea typeface="+mn-ea"/>
                <a:cs typeface="+mn-cs"/>
              </a:rPr>
              <a:t>Congress</a:t>
            </a:r>
            <a:r>
              <a:rPr kumimoji="0" lang="tr-TR" sz="1300" b="0" i="0" u="none" strike="noStrike" kern="1200" cap="none" spc="0" normalizeH="0" baseline="0" noProof="0" dirty="0" smtClean="0">
                <a:ln>
                  <a:noFill/>
                </a:ln>
                <a:solidFill>
                  <a:schemeClr val="tx1"/>
                </a:solidFill>
                <a:effectLst/>
                <a:uLnTx/>
                <a:uFillTx/>
                <a:latin typeface="+mn-lt"/>
                <a:ea typeface="+mn-ea"/>
                <a:cs typeface="+mn-cs"/>
              </a:rPr>
              <a:t> on </a:t>
            </a:r>
            <a:r>
              <a:rPr kumimoji="0" lang="tr-TR" sz="1300" b="0" i="0" u="none" strike="noStrike" kern="1200" cap="none" spc="0" normalizeH="0" baseline="0" noProof="0" dirty="0" err="1" smtClean="0">
                <a:ln>
                  <a:noFill/>
                </a:ln>
                <a:solidFill>
                  <a:schemeClr val="tx1"/>
                </a:solidFill>
                <a:effectLst/>
                <a:uLnTx/>
                <a:uFillTx/>
                <a:latin typeface="+mn-lt"/>
                <a:ea typeface="+mn-ea"/>
                <a:cs typeface="+mn-cs"/>
              </a:rPr>
              <a:t>Safety</a:t>
            </a:r>
            <a:r>
              <a:rPr kumimoji="0" lang="tr-TR" sz="13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1300" b="0" i="0" u="none" strike="noStrike" kern="1200" cap="none" spc="0" normalizeH="0" baseline="0" noProof="0" dirty="0" err="1" smtClean="0">
                <a:ln>
                  <a:noFill/>
                </a:ln>
                <a:solidFill>
                  <a:schemeClr val="tx1"/>
                </a:solidFill>
                <a:effectLst/>
                <a:uLnTx/>
                <a:uFillTx/>
                <a:latin typeface="+mn-lt"/>
                <a:ea typeface="+mn-ea"/>
                <a:cs typeface="+mn-cs"/>
              </a:rPr>
              <a:t>and</a:t>
            </a:r>
            <a:r>
              <a:rPr kumimoji="0" lang="tr-TR" sz="13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1300" b="0" i="0" u="none" strike="noStrike" kern="1200" cap="none" spc="0" normalizeH="0" baseline="0" noProof="0" dirty="0" err="1" smtClean="0">
                <a:ln>
                  <a:noFill/>
                </a:ln>
                <a:solidFill>
                  <a:schemeClr val="tx1"/>
                </a:solidFill>
                <a:effectLst/>
                <a:uLnTx/>
                <a:uFillTx/>
                <a:latin typeface="+mn-lt"/>
                <a:ea typeface="+mn-ea"/>
                <a:cs typeface="+mn-cs"/>
              </a:rPr>
              <a:t>Health</a:t>
            </a:r>
            <a:r>
              <a:rPr kumimoji="0" lang="tr-TR" sz="1300" b="0" i="0" u="none" strike="noStrike" kern="1200" cap="none" spc="0" normalizeH="0" baseline="0" noProof="0" dirty="0" smtClean="0">
                <a:ln>
                  <a:noFill/>
                </a:ln>
                <a:solidFill>
                  <a:schemeClr val="tx1"/>
                </a:solidFill>
                <a:effectLst/>
                <a:uLnTx/>
                <a:uFillTx/>
                <a:latin typeface="+mn-lt"/>
                <a:ea typeface="+mn-ea"/>
                <a:cs typeface="+mn-cs"/>
              </a:rPr>
              <a:t> at </a:t>
            </a:r>
            <a:r>
              <a:rPr kumimoji="0" lang="tr-TR" sz="1300" b="0" i="0" u="none" strike="noStrike" kern="1200" cap="none" spc="0" normalizeH="0" baseline="0" noProof="0" dirty="0" err="1" smtClean="0">
                <a:ln>
                  <a:noFill/>
                </a:ln>
                <a:solidFill>
                  <a:schemeClr val="tx1"/>
                </a:solidFill>
                <a:effectLst/>
                <a:uLnTx/>
                <a:uFillTx/>
                <a:latin typeface="+mn-lt"/>
                <a:ea typeface="+mn-ea"/>
                <a:cs typeface="+mn-cs"/>
              </a:rPr>
              <a:t>Work</a:t>
            </a:r>
            <a:r>
              <a:rPr kumimoji="0" lang="tr-TR" sz="13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1300" b="0" i="0" u="none" strike="noStrike" kern="1200" cap="none" spc="0" normalizeH="0" baseline="0" noProof="0" dirty="0" err="1" smtClean="0">
                <a:ln>
                  <a:noFill/>
                </a:ln>
                <a:solidFill>
                  <a:schemeClr val="tx1"/>
                </a:solidFill>
                <a:effectLst/>
                <a:uLnTx/>
                <a:uFillTx/>
                <a:latin typeface="+mn-lt"/>
                <a:ea typeface="+mn-ea"/>
                <a:cs typeface="+mn-cs"/>
              </a:rPr>
              <a:t>June</a:t>
            </a:r>
            <a:r>
              <a:rPr kumimoji="0" lang="tr-TR" sz="1300" b="0" i="0" u="none" strike="noStrike" kern="1200" cap="none" spc="0" normalizeH="0" baseline="0" noProof="0" dirty="0" smtClean="0">
                <a:ln>
                  <a:noFill/>
                </a:ln>
                <a:solidFill>
                  <a:schemeClr val="tx1"/>
                </a:solidFill>
                <a:effectLst/>
                <a:uLnTx/>
                <a:uFillTx/>
                <a:latin typeface="+mn-lt"/>
                <a:ea typeface="+mn-ea"/>
                <a:cs typeface="+mn-cs"/>
              </a:rPr>
              <a:t> 2008, </a:t>
            </a:r>
            <a:r>
              <a:rPr kumimoji="0" lang="tr-TR" sz="1300" b="0" i="0" u="none" strike="noStrike" kern="1200" cap="none" spc="0" normalizeH="0" baseline="0" noProof="0" dirty="0" err="1" smtClean="0">
                <a:ln>
                  <a:noFill/>
                </a:ln>
                <a:solidFill>
                  <a:schemeClr val="tx1"/>
                </a:solidFill>
                <a:effectLst/>
                <a:uLnTx/>
                <a:uFillTx/>
                <a:latin typeface="+mn-lt"/>
                <a:ea typeface="+mn-ea"/>
                <a:cs typeface="+mn-cs"/>
              </a:rPr>
              <a:t>Seoul</a:t>
            </a:r>
            <a:r>
              <a:rPr kumimoji="0" lang="tr-TR" sz="13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1300" b="0" i="0" u="none" strike="noStrike" kern="1200" cap="none" spc="0" normalizeH="0" baseline="0" noProof="0" dirty="0" err="1" smtClean="0">
                <a:ln>
                  <a:noFill/>
                </a:ln>
                <a:solidFill>
                  <a:schemeClr val="tx1"/>
                </a:solidFill>
                <a:effectLst/>
                <a:uLnTx/>
                <a:uFillTx/>
                <a:latin typeface="+mn-lt"/>
                <a:ea typeface="+mn-ea"/>
                <a:cs typeface="+mn-cs"/>
              </a:rPr>
              <a:t>Korea</a:t>
            </a:r>
            <a:r>
              <a:rPr kumimoji="0" lang="tr-TR" sz="1300" b="0" i="0" u="none" strike="noStrike" kern="1200" cap="none" spc="0" normalizeH="0" baseline="0" noProof="0" dirty="0" smtClean="0">
                <a:ln>
                  <a:noFill/>
                </a:ln>
                <a:solidFill>
                  <a:schemeClr val="tx1"/>
                </a:solidFill>
                <a:effectLst/>
                <a:uLnTx/>
                <a:uFillTx/>
                <a:latin typeface="+mn-lt"/>
                <a:ea typeface="+mn-ea"/>
                <a:cs typeface="+mn-cs"/>
              </a:rPr>
              <a:t>.</a:t>
            </a:r>
            <a:endParaRPr kumimoji="0" lang="tr-TR" sz="1300" b="0" i="0" u="none" strike="noStrike" kern="1200" cap="none" spc="0" normalizeH="0" baseline="0" noProof="0" dirty="0" smtClean="0">
              <a:ln>
                <a:noFill/>
              </a:ln>
              <a:solidFill>
                <a:srgbClr val="898989"/>
              </a:solidFill>
              <a:effectLst/>
              <a:uLnTx/>
              <a:uFillTx/>
              <a:latin typeface="+mn-lt"/>
              <a:ea typeface="+mn-ea"/>
              <a:cs typeface="+mn-cs"/>
            </a:endParaRPr>
          </a:p>
        </p:txBody>
      </p:sp>
      <p:pic>
        <p:nvPicPr>
          <p:cNvPr id="3" name="2 Resim" descr="ölüm.jpg"/>
          <p:cNvPicPr>
            <a:picLocks noChangeAspect="1"/>
          </p:cNvPicPr>
          <p:nvPr/>
        </p:nvPicPr>
        <p:blipFill>
          <a:blip r:embed="rId2" cstate="print"/>
          <a:stretch>
            <a:fillRect/>
          </a:stretch>
        </p:blipFill>
        <p:spPr>
          <a:xfrm>
            <a:off x="6019800" y="3505200"/>
            <a:ext cx="2847975" cy="3200400"/>
          </a:xfrm>
          <a:prstGeom prst="rect">
            <a:avLst/>
          </a:prstGeom>
        </p:spPr>
      </p:pic>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20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48226" name="Object 2"/>
          <p:cNvGraphicFramePr>
            <a:graphicFrameLocks noChangeAspect="1"/>
          </p:cNvGraphicFramePr>
          <p:nvPr/>
        </p:nvGraphicFramePr>
        <p:xfrm>
          <a:off x="152401" y="2057400"/>
          <a:ext cx="8839200" cy="4495800"/>
        </p:xfrm>
        <a:graphic>
          <a:graphicData uri="http://schemas.openxmlformats.org/presentationml/2006/ole">
            <p:oleObj spid="_x0000_s948226" name="Belge" r:id="rId3" imgW="6159311" imgH="2824694" progId="Word.Document.12">
              <p:embed/>
            </p:oleObj>
          </a:graphicData>
        </a:graphic>
      </p:graphicFrame>
      <p:sp>
        <p:nvSpPr>
          <p:cNvPr id="3" name="Rectangle 3"/>
          <p:cNvSpPr>
            <a:spLocks noChangeArrowheads="1"/>
          </p:cNvSpPr>
          <p:nvPr/>
        </p:nvSpPr>
        <p:spPr bwMode="auto">
          <a:xfrm>
            <a:off x="468313" y="5105400"/>
            <a:ext cx="8351837" cy="1071062"/>
          </a:xfrm>
          <a:prstGeom prst="rect">
            <a:avLst/>
          </a:prstGeom>
          <a:noFill/>
          <a:ln w="9525">
            <a:noFill/>
            <a:miter lim="800000"/>
            <a:headEnd/>
            <a:tailEnd/>
          </a:ln>
        </p:spPr>
        <p:txBody>
          <a:bodyPr>
            <a:spAutoFit/>
          </a:bodyPr>
          <a:lstStyle/>
          <a:p>
            <a:pPr marL="342900" indent="-342900" algn="ctr">
              <a:spcBef>
                <a:spcPct val="20000"/>
              </a:spcBef>
            </a:pPr>
            <a:r>
              <a:rPr lang="tr-TR" b="1" dirty="0">
                <a:latin typeface="Calibri" pitchFamily="34" charset="0"/>
              </a:rPr>
              <a:t>TÜRKİYE’DE MESLEK HASTALIKLARI </a:t>
            </a:r>
          </a:p>
          <a:p>
            <a:pPr marL="342900" indent="-342900" algn="ctr">
              <a:spcBef>
                <a:spcPct val="20000"/>
              </a:spcBef>
            </a:pPr>
            <a:r>
              <a:rPr lang="tr-TR" sz="2000" b="1" dirty="0">
                <a:solidFill>
                  <a:srgbClr val="FF0000"/>
                </a:solidFill>
                <a:latin typeface="Calibri" pitchFamily="34" charset="0"/>
              </a:rPr>
              <a:t>ARANDIĞINDA SAPTANABİLİYOR</a:t>
            </a:r>
          </a:p>
          <a:p>
            <a:pPr marL="342900" indent="-342900" algn="ctr">
              <a:spcBef>
                <a:spcPct val="20000"/>
              </a:spcBef>
            </a:pPr>
            <a:r>
              <a:rPr lang="tr-TR" b="1" dirty="0">
                <a:latin typeface="Calibri" pitchFamily="34" charset="0"/>
              </a:rPr>
              <a:t>ÜLKE GENELİNİ YANSITAN VERİLER YOK</a:t>
            </a:r>
          </a:p>
        </p:txBody>
      </p:sp>
      <p:sp>
        <p:nvSpPr>
          <p:cNvPr id="4" name="Başlık 1"/>
          <p:cNvSpPr txBox="1">
            <a:spLocks/>
          </p:cNvSpPr>
          <p:nvPr/>
        </p:nvSpPr>
        <p:spPr>
          <a:xfrm>
            <a:off x="457200" y="1295400"/>
            <a:ext cx="8229600" cy="838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800" b="1" i="0" u="none" strike="noStrike" kern="1200" cap="none" spc="0" normalizeH="0" baseline="0" noProof="0" dirty="0" smtClean="0">
                <a:ln>
                  <a:noFill/>
                </a:ln>
                <a:solidFill>
                  <a:srgbClr val="C00000"/>
                </a:solidFill>
                <a:effectLst/>
                <a:uLnTx/>
                <a:uFillTx/>
                <a:latin typeface="+mj-lt"/>
                <a:ea typeface="+mj-ea"/>
                <a:cs typeface="+mj-cs"/>
              </a:rPr>
              <a:t>Meslek Hastalıkları Sıklığında Değişim (2000-2009)</a:t>
            </a:r>
            <a:endParaRPr kumimoji="0" lang="en-US" sz="2800" b="1" i="0" u="none" strike="noStrike" kern="1200" cap="none" spc="0" normalizeH="0" baseline="0" noProof="0" dirty="0" smtClean="0">
              <a:ln>
                <a:noFill/>
              </a:ln>
              <a:solidFill>
                <a:srgbClr val="C00000"/>
              </a:solidFill>
              <a:effectLst/>
              <a:uLnTx/>
              <a:uFillTx/>
              <a:latin typeface="+mj-lt"/>
              <a:ea typeface="+mj-ea"/>
              <a:cs typeface="+mj-cs"/>
            </a:endParaRPr>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3000" fill="hold" nodeType="afterEffect">
                                  <p:stCondLst>
                                    <p:cond delay="2000"/>
                                  </p:stCondLst>
                                  <p:childTnLst>
                                    <p:animEffect transition="out" filter="fade">
                                      <p:cBhvr>
                                        <p:cTn id="6" dur="500" tmFilter="0, 0; .2, .5; .8, .5; 1, 0"/>
                                        <p:tgtEl>
                                          <p:spTgt spid="3">
                                            <p:txEl>
                                              <p:pRg st="1" end="1"/>
                                            </p:txEl>
                                          </p:spTgt>
                                        </p:tgtEl>
                                      </p:cBhvr>
                                    </p:animEffect>
                                    <p:animScale>
                                      <p:cBhvr>
                                        <p:cTn id="7" dur="250" autoRev="1" fill="hold"/>
                                        <p:tgtEl>
                                          <p:spTgt spid="3">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457200" y="1219200"/>
            <a:ext cx="8458200" cy="5486400"/>
          </a:xfrm>
          <a:prstGeom prst="rect">
            <a:avLst/>
          </a:prstGeom>
          <a:noFill/>
          <a:ln w="9525">
            <a:noFill/>
            <a:miter lim="800000"/>
            <a:headEnd/>
            <a:tailEnd/>
          </a:ln>
        </p:spPr>
        <p:txBody>
          <a:bodyPr/>
          <a:lstStyle/>
          <a:p>
            <a:pPr marL="342900" indent="-342900">
              <a:spcBef>
                <a:spcPct val="20000"/>
              </a:spcBef>
            </a:pPr>
            <a:r>
              <a:rPr lang="tr-TR" sz="2800" b="1" dirty="0" smtClean="0">
                <a:solidFill>
                  <a:srgbClr val="C00000"/>
                </a:solidFill>
                <a:latin typeface="Calibri" pitchFamily="34" charset="0"/>
              </a:rPr>
              <a:t>1978-1986 :</a:t>
            </a:r>
            <a:r>
              <a:rPr lang="tr-TR" sz="2800" dirty="0">
                <a:latin typeface="Calibri" pitchFamily="34" charset="0"/>
              </a:rPr>
              <a:t>	</a:t>
            </a:r>
            <a:r>
              <a:rPr lang="tr-TR" sz="2800" dirty="0" smtClean="0">
                <a:latin typeface="Calibri" pitchFamily="34" charset="0"/>
              </a:rPr>
              <a:t>4877 </a:t>
            </a:r>
            <a:r>
              <a:rPr lang="tr-TR" sz="2800" dirty="0">
                <a:latin typeface="Calibri" pitchFamily="34" charset="0"/>
              </a:rPr>
              <a:t>tanı, 55 tür </a:t>
            </a:r>
            <a:r>
              <a:rPr lang="tr-TR" sz="2800" dirty="0" err="1">
                <a:latin typeface="Calibri" pitchFamily="34" charset="0"/>
              </a:rPr>
              <a:t>mh</a:t>
            </a:r>
            <a:r>
              <a:rPr lang="tr-TR" sz="2800" dirty="0">
                <a:latin typeface="Calibri" pitchFamily="34" charset="0"/>
              </a:rPr>
              <a:t>, </a:t>
            </a:r>
          </a:p>
          <a:p>
            <a:pPr marL="342900" indent="-342900">
              <a:spcBef>
                <a:spcPct val="20000"/>
              </a:spcBef>
            </a:pPr>
            <a:r>
              <a:rPr lang="tr-TR" sz="2800" b="1" dirty="0" smtClean="0">
                <a:solidFill>
                  <a:srgbClr val="C00000"/>
                </a:solidFill>
                <a:latin typeface="Calibri" pitchFamily="34" charset="0"/>
              </a:rPr>
              <a:t>1976           : </a:t>
            </a:r>
            <a:r>
              <a:rPr lang="tr-TR" sz="2800" dirty="0">
                <a:latin typeface="Calibri" pitchFamily="34" charset="0"/>
              </a:rPr>
              <a:t>	</a:t>
            </a:r>
            <a:r>
              <a:rPr lang="tr-TR" sz="2800" dirty="0" smtClean="0">
                <a:latin typeface="Calibri" pitchFamily="34" charset="0"/>
              </a:rPr>
              <a:t>Kulak </a:t>
            </a:r>
            <a:r>
              <a:rPr lang="tr-TR" sz="2800" dirty="0">
                <a:latin typeface="Calibri" pitchFamily="34" charset="0"/>
              </a:rPr>
              <a:t>hastalıkları (1.)</a:t>
            </a:r>
          </a:p>
          <a:p>
            <a:pPr marL="342900" indent="-342900">
              <a:spcBef>
                <a:spcPct val="20000"/>
              </a:spcBef>
            </a:pPr>
            <a:r>
              <a:rPr lang="tr-TR" sz="2800" b="1" dirty="0" smtClean="0">
                <a:solidFill>
                  <a:srgbClr val="C00000"/>
                </a:solidFill>
                <a:latin typeface="Calibri" pitchFamily="34" charset="0"/>
              </a:rPr>
              <a:t>1978           : </a:t>
            </a:r>
            <a:r>
              <a:rPr lang="tr-TR" sz="2800" dirty="0">
                <a:latin typeface="Calibri" pitchFamily="34" charset="0"/>
              </a:rPr>
              <a:t>	</a:t>
            </a:r>
            <a:r>
              <a:rPr lang="tr-TR" sz="2800" dirty="0" smtClean="0">
                <a:latin typeface="Calibri" pitchFamily="34" charset="0"/>
                <a:cs typeface="Times New Roman" pitchFamily="18" charset="0"/>
              </a:rPr>
              <a:t>Silikoz </a:t>
            </a:r>
            <a:r>
              <a:rPr lang="tr-TR" sz="2800" dirty="0">
                <a:latin typeface="Calibri" pitchFamily="34" charset="0"/>
                <a:cs typeface="Times New Roman" pitchFamily="18" charset="0"/>
              </a:rPr>
              <a:t>ve </a:t>
            </a:r>
            <a:r>
              <a:rPr lang="tr-TR" sz="2800" dirty="0" err="1">
                <a:latin typeface="Calibri" pitchFamily="34" charset="0"/>
                <a:cs typeface="Times New Roman" pitchFamily="18" charset="0"/>
              </a:rPr>
              <a:t>Siliko</a:t>
            </a:r>
            <a:r>
              <a:rPr lang="tr-TR" sz="2800" dirty="0">
                <a:latin typeface="Calibri" pitchFamily="34" charset="0"/>
                <a:cs typeface="Times New Roman" pitchFamily="18" charset="0"/>
              </a:rPr>
              <a:t> </a:t>
            </a:r>
            <a:r>
              <a:rPr lang="tr-TR" sz="2800" dirty="0" err="1">
                <a:latin typeface="Calibri" pitchFamily="34" charset="0"/>
                <a:cs typeface="Times New Roman" pitchFamily="18" charset="0"/>
              </a:rPr>
              <a:t>tbc</a:t>
            </a:r>
            <a:r>
              <a:rPr lang="en-US" sz="2800" dirty="0">
                <a:latin typeface="Calibri" pitchFamily="34" charset="0"/>
              </a:rPr>
              <a:t> </a:t>
            </a:r>
            <a:r>
              <a:rPr lang="tr-TR" sz="2800" dirty="0">
                <a:latin typeface="Calibri" pitchFamily="34" charset="0"/>
              </a:rPr>
              <a:t>(1.)</a:t>
            </a:r>
          </a:p>
          <a:p>
            <a:pPr marL="342900" indent="-342900">
              <a:spcBef>
                <a:spcPct val="20000"/>
              </a:spcBef>
            </a:pPr>
            <a:r>
              <a:rPr lang="tr-TR" sz="2800" dirty="0">
                <a:latin typeface="Calibri" pitchFamily="34" charset="0"/>
              </a:rPr>
              <a:t>			</a:t>
            </a:r>
            <a:r>
              <a:rPr lang="tr-TR" sz="2800" dirty="0" smtClean="0">
                <a:latin typeface="Calibri" pitchFamily="34" charset="0"/>
                <a:cs typeface="Times New Roman" pitchFamily="18" charset="0"/>
              </a:rPr>
              <a:t>Kurşun </a:t>
            </a:r>
            <a:r>
              <a:rPr lang="tr-TR" sz="2800" dirty="0">
                <a:latin typeface="Calibri" pitchFamily="34" charset="0"/>
                <a:cs typeface="Times New Roman" pitchFamily="18" charset="0"/>
              </a:rPr>
              <a:t>ve tuzları</a:t>
            </a:r>
            <a:r>
              <a:rPr lang="en-US" sz="2800" dirty="0">
                <a:latin typeface="Calibri" pitchFamily="34" charset="0"/>
              </a:rPr>
              <a:t> </a:t>
            </a:r>
            <a:r>
              <a:rPr lang="tr-TR" sz="2800" dirty="0">
                <a:latin typeface="Calibri" pitchFamily="34" charset="0"/>
              </a:rPr>
              <a:t>(2.)</a:t>
            </a:r>
          </a:p>
          <a:p>
            <a:pPr marL="342900" indent="-342900">
              <a:spcBef>
                <a:spcPct val="20000"/>
              </a:spcBef>
            </a:pPr>
            <a:r>
              <a:rPr lang="tr-TR" sz="2800" dirty="0">
                <a:latin typeface="Calibri" pitchFamily="34" charset="0"/>
              </a:rPr>
              <a:t>			</a:t>
            </a:r>
            <a:r>
              <a:rPr lang="tr-TR" sz="2800" dirty="0">
                <a:latin typeface="Calibri" pitchFamily="34" charset="0"/>
                <a:cs typeface="Times New Roman" pitchFamily="18" charset="0"/>
              </a:rPr>
              <a:t>Kanserleşmeyen deri </a:t>
            </a:r>
            <a:r>
              <a:rPr lang="tr-TR" sz="2800" dirty="0" err="1">
                <a:latin typeface="Calibri" pitchFamily="34" charset="0"/>
                <a:cs typeface="Times New Roman" pitchFamily="18" charset="0"/>
              </a:rPr>
              <a:t>hast</a:t>
            </a:r>
            <a:r>
              <a:rPr lang="tr-TR" sz="2800" dirty="0">
                <a:latin typeface="Calibri" pitchFamily="34" charset="0"/>
                <a:cs typeface="Times New Roman" pitchFamily="18" charset="0"/>
              </a:rPr>
              <a:t>.</a:t>
            </a:r>
            <a:r>
              <a:rPr lang="en-US" sz="2800" dirty="0">
                <a:latin typeface="Calibri" pitchFamily="34" charset="0"/>
              </a:rPr>
              <a:t> </a:t>
            </a:r>
            <a:r>
              <a:rPr lang="tr-TR" sz="2800" dirty="0">
                <a:latin typeface="Calibri" pitchFamily="34" charset="0"/>
              </a:rPr>
              <a:t>(3.)</a:t>
            </a:r>
          </a:p>
          <a:p>
            <a:pPr marL="342900" indent="-342900">
              <a:spcBef>
                <a:spcPct val="20000"/>
              </a:spcBef>
            </a:pPr>
            <a:r>
              <a:rPr lang="tr-TR" sz="2800" b="1" dirty="0" smtClean="0">
                <a:solidFill>
                  <a:srgbClr val="C00000"/>
                </a:solidFill>
                <a:latin typeface="Calibri" pitchFamily="34" charset="0"/>
              </a:rPr>
              <a:t>1981-1989 :</a:t>
            </a:r>
            <a:r>
              <a:rPr lang="tr-TR" sz="2800" dirty="0">
                <a:latin typeface="Calibri" pitchFamily="34" charset="0"/>
              </a:rPr>
              <a:t>	</a:t>
            </a:r>
            <a:r>
              <a:rPr lang="tr-TR" sz="2800" dirty="0" smtClean="0">
                <a:latin typeface="Calibri" pitchFamily="34" charset="0"/>
                <a:cs typeface="Times New Roman" pitchFamily="18" charset="0"/>
              </a:rPr>
              <a:t>Kurşun </a:t>
            </a:r>
            <a:r>
              <a:rPr lang="tr-TR" sz="2800" dirty="0">
                <a:latin typeface="Calibri" pitchFamily="34" charset="0"/>
                <a:cs typeface="Times New Roman" pitchFamily="18" charset="0"/>
              </a:rPr>
              <a:t>ve tuzları</a:t>
            </a:r>
            <a:r>
              <a:rPr lang="en-US" sz="2800" dirty="0">
                <a:latin typeface="Calibri" pitchFamily="34" charset="0"/>
              </a:rPr>
              <a:t> </a:t>
            </a:r>
            <a:r>
              <a:rPr lang="tr-TR" sz="2800" dirty="0" smtClean="0">
                <a:latin typeface="Calibri" pitchFamily="34" charset="0"/>
              </a:rPr>
              <a:t>(1.)</a:t>
            </a:r>
            <a:endParaRPr lang="tr-TR" sz="2800" dirty="0">
              <a:latin typeface="Calibri" pitchFamily="34" charset="0"/>
            </a:endParaRPr>
          </a:p>
          <a:p>
            <a:pPr marL="342900" indent="-342900">
              <a:spcBef>
                <a:spcPct val="20000"/>
              </a:spcBef>
            </a:pPr>
            <a:r>
              <a:rPr lang="tr-TR" sz="2800" dirty="0">
                <a:latin typeface="Calibri" pitchFamily="34" charset="0"/>
              </a:rPr>
              <a:t>			</a:t>
            </a:r>
            <a:r>
              <a:rPr lang="tr-TR" sz="2800" dirty="0" smtClean="0">
                <a:latin typeface="Calibri" pitchFamily="34" charset="0"/>
              </a:rPr>
              <a:t>İşitme </a:t>
            </a:r>
            <a:r>
              <a:rPr lang="tr-TR" sz="2800" dirty="0">
                <a:latin typeface="Calibri" pitchFamily="34" charset="0"/>
              </a:rPr>
              <a:t>kayıpları, </a:t>
            </a:r>
            <a:r>
              <a:rPr lang="tr-TR" sz="2800" dirty="0" smtClean="0">
                <a:latin typeface="Calibri" pitchFamily="34" charset="0"/>
              </a:rPr>
              <a:t>diğer </a:t>
            </a:r>
            <a:r>
              <a:rPr lang="tr-TR" sz="2800" dirty="0">
                <a:latin typeface="Calibri" pitchFamily="34" charset="0"/>
              </a:rPr>
              <a:t>bazı kimyasallar</a:t>
            </a:r>
          </a:p>
          <a:p>
            <a:pPr marL="342900" indent="-342900">
              <a:spcBef>
                <a:spcPct val="20000"/>
              </a:spcBef>
            </a:pPr>
            <a:r>
              <a:rPr lang="tr-TR" sz="2800" b="1" dirty="0">
                <a:solidFill>
                  <a:srgbClr val="C00000"/>
                </a:solidFill>
                <a:latin typeface="Calibri" pitchFamily="34" charset="0"/>
              </a:rPr>
              <a:t>1990	</a:t>
            </a:r>
            <a:r>
              <a:rPr lang="tr-TR" sz="2800" b="1" dirty="0" smtClean="0">
                <a:solidFill>
                  <a:srgbClr val="C00000"/>
                </a:solidFill>
                <a:latin typeface="Calibri" pitchFamily="34" charset="0"/>
              </a:rPr>
              <a:t>         :</a:t>
            </a:r>
            <a:r>
              <a:rPr lang="tr-TR" sz="2800" dirty="0">
                <a:latin typeface="Calibri" pitchFamily="34" charset="0"/>
              </a:rPr>
              <a:t>	</a:t>
            </a:r>
            <a:r>
              <a:rPr lang="tr-TR" sz="2800" dirty="0" smtClean="0">
                <a:latin typeface="Calibri" pitchFamily="34" charset="0"/>
                <a:cs typeface="Times New Roman" pitchFamily="18" charset="0"/>
              </a:rPr>
              <a:t>Enfeksiyon </a:t>
            </a:r>
            <a:r>
              <a:rPr lang="tr-TR" sz="2800" dirty="0">
                <a:latin typeface="Calibri" pitchFamily="34" charset="0"/>
                <a:cs typeface="Times New Roman" pitchFamily="18" charset="0"/>
              </a:rPr>
              <a:t>Hastalıları</a:t>
            </a:r>
            <a:r>
              <a:rPr lang="en-US" sz="2800" dirty="0">
                <a:latin typeface="Calibri" pitchFamily="34" charset="0"/>
              </a:rPr>
              <a:t> </a:t>
            </a:r>
            <a:r>
              <a:rPr lang="tr-TR" sz="2800" dirty="0">
                <a:latin typeface="Calibri" pitchFamily="34" charset="0"/>
              </a:rPr>
              <a:t>(1.)</a:t>
            </a:r>
          </a:p>
          <a:p>
            <a:pPr marL="342900" indent="-342900">
              <a:spcBef>
                <a:spcPct val="20000"/>
              </a:spcBef>
            </a:pPr>
            <a:r>
              <a:rPr lang="tr-TR" sz="2800" b="1" dirty="0" smtClean="0">
                <a:solidFill>
                  <a:srgbClr val="C00000"/>
                </a:solidFill>
                <a:latin typeface="Calibri" pitchFamily="34" charset="0"/>
              </a:rPr>
              <a:t>1991-1992 :</a:t>
            </a:r>
            <a:r>
              <a:rPr lang="tr-TR" sz="2800" dirty="0">
                <a:latin typeface="Calibri" pitchFamily="34" charset="0"/>
              </a:rPr>
              <a:t>	</a:t>
            </a:r>
            <a:r>
              <a:rPr lang="tr-TR" sz="2800" dirty="0" smtClean="0">
                <a:latin typeface="Calibri" pitchFamily="34" charset="0"/>
                <a:cs typeface="Times New Roman" pitchFamily="18" charset="0"/>
              </a:rPr>
              <a:t>Organik </a:t>
            </a:r>
            <a:r>
              <a:rPr lang="tr-TR" sz="2800" dirty="0">
                <a:latin typeface="Calibri" pitchFamily="34" charset="0"/>
                <a:cs typeface="Times New Roman" pitchFamily="18" charset="0"/>
              </a:rPr>
              <a:t>Fosfor bil.</a:t>
            </a:r>
            <a:r>
              <a:rPr lang="en-US" sz="2800" dirty="0">
                <a:latin typeface="Calibri" pitchFamily="34" charset="0"/>
              </a:rPr>
              <a:t> </a:t>
            </a:r>
            <a:r>
              <a:rPr lang="tr-TR" sz="2800" dirty="0">
                <a:latin typeface="Calibri" pitchFamily="34" charset="0"/>
              </a:rPr>
              <a:t>(1.)</a:t>
            </a:r>
            <a:endParaRPr lang="en-US" sz="2800" dirty="0">
              <a:latin typeface="Calibri" pitchFamily="34" charset="0"/>
            </a:endParaRPr>
          </a:p>
        </p:txBody>
      </p:sp>
    </p:spTree>
  </p:cSld>
  <p:clrMapOvr>
    <a:masterClrMapping/>
  </p:clrMapOvr>
  <p:transition spd="med">
    <p:cover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914400" y="914400"/>
            <a:ext cx="8229600" cy="11430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3600" b="0" i="0" u="none" strike="noStrike" kern="1200" cap="none" spc="0" normalizeH="0" baseline="0" noProof="0" smtClean="0">
                <a:ln>
                  <a:noFill/>
                </a:ln>
                <a:solidFill>
                  <a:srgbClr val="FF0000"/>
                </a:solidFill>
                <a:effectLst/>
                <a:uLnTx/>
                <a:uFillTx/>
                <a:latin typeface="+mj-lt"/>
                <a:ea typeface="+mj-ea"/>
                <a:cs typeface="+mj-cs"/>
              </a:rPr>
              <a:t>Çalışanların sağlık sorunları</a:t>
            </a:r>
            <a:endParaRPr kumimoji="0" lang="en-US" sz="3600" b="0" i="0" u="none" strike="noStrike" kern="1200" cap="none" spc="0" normalizeH="0" baseline="0" noProof="0" dirty="0" smtClean="0">
              <a:ln>
                <a:noFill/>
              </a:ln>
              <a:solidFill>
                <a:srgbClr val="FF0000"/>
              </a:solidFill>
              <a:effectLst/>
              <a:uLnTx/>
              <a:uFillTx/>
              <a:latin typeface="+mj-lt"/>
              <a:ea typeface="+mj-ea"/>
              <a:cs typeface="+mj-cs"/>
            </a:endParaRPr>
          </a:p>
        </p:txBody>
      </p:sp>
      <p:sp>
        <p:nvSpPr>
          <p:cNvPr id="4" name="Rectangle 3"/>
          <p:cNvSpPr txBox="1">
            <a:spLocks noChangeArrowheads="1"/>
          </p:cNvSpPr>
          <p:nvPr/>
        </p:nvSpPr>
        <p:spPr>
          <a:xfrm>
            <a:off x="457200" y="1600200"/>
            <a:ext cx="8002588" cy="1181100"/>
          </a:xfrm>
          <a:prstGeom prst="rect">
            <a:avLst/>
          </a:prstGeom>
        </p:spPr>
        <p:txBody>
          <a:bodyPr/>
          <a:lstStyle/>
          <a:p>
            <a:pPr marL="609600" marR="0" lvl="0" indent="-609600" algn="l" defTabSz="914400" rtl="0" eaLnBrk="1" fontAlgn="base" latinLnBrk="0" hangingPunct="1">
              <a:lnSpc>
                <a:spcPct val="100000"/>
              </a:lnSpc>
              <a:spcBef>
                <a:spcPct val="20000"/>
              </a:spcBef>
              <a:spcAft>
                <a:spcPct val="0"/>
              </a:spcAft>
              <a:buClrTx/>
              <a:buSzTx/>
              <a:buFontTx/>
              <a:buAutoNum type="arabicPeriod"/>
              <a:tabLst/>
              <a:defRPr/>
            </a:pPr>
            <a:r>
              <a:rPr kumimoji="0" lang="tr-TR" sz="2400" b="0" i="0" u="none" strike="noStrike" kern="1200" cap="none" spc="0" normalizeH="0" baseline="0" noProof="0" dirty="0" smtClean="0">
                <a:ln>
                  <a:noFill/>
                </a:ln>
                <a:solidFill>
                  <a:srgbClr val="FF0000"/>
                </a:solidFill>
                <a:effectLst/>
                <a:uLnTx/>
                <a:uFillTx/>
                <a:latin typeface="+mn-lt"/>
                <a:ea typeface="+mn-ea"/>
                <a:cs typeface="+mn-cs"/>
              </a:rPr>
              <a:t>Genel hastalıkla</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r - 	ÜSYE, vs.</a:t>
            </a:r>
          </a:p>
          <a:p>
            <a:pPr marL="609600" marR="0" lvl="0" indent="-609600" algn="l" defTabSz="914400" rtl="0" eaLnBrk="1" fontAlgn="base" latinLnBrk="0" hangingPunct="1">
              <a:lnSpc>
                <a:spcPct val="100000"/>
              </a:lnSpc>
              <a:spcBef>
                <a:spcPct val="20000"/>
              </a:spcBef>
              <a:spcAft>
                <a:spcPct val="0"/>
              </a:spcAft>
              <a:buClrTx/>
              <a:buSzTx/>
              <a:buFontTx/>
              <a:buAutoNum type="arabicPeriod"/>
              <a:tabLst/>
              <a:defRPr/>
            </a:pPr>
            <a:r>
              <a:rPr kumimoji="0" lang="tr-TR" sz="2400" b="0" i="0" u="none" strike="noStrike" kern="1200" cap="none" spc="0" normalizeH="0" baseline="0" noProof="0" dirty="0" smtClean="0">
                <a:ln>
                  <a:noFill/>
                </a:ln>
                <a:solidFill>
                  <a:srgbClr val="FF0000"/>
                </a:solidFill>
                <a:effectLst/>
                <a:uLnTx/>
                <a:uFillTx/>
                <a:latin typeface="+mn-lt"/>
                <a:ea typeface="+mn-ea"/>
                <a:cs typeface="+mn-cs"/>
              </a:rPr>
              <a:t>İşle ilişkili hastalıklar </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 Kronik-</a:t>
            </a: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dejeneatif</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 hastalıklar</a:t>
            </a:r>
          </a:p>
          <a:p>
            <a:pPr marL="609600" marR="0" lvl="0" indent="-609600" algn="l" defTabSz="914400" rtl="0" eaLnBrk="1" fontAlgn="base" latinLnBrk="0" hangingPunct="1">
              <a:lnSpc>
                <a:spcPct val="100000"/>
              </a:lnSpc>
              <a:spcBef>
                <a:spcPct val="20000"/>
              </a:spcBef>
              <a:spcAft>
                <a:spcPct val="0"/>
              </a:spcAft>
              <a:buClrTx/>
              <a:buSzTx/>
              <a:buFontTx/>
              <a:buAutoNum type="arabicPeriod"/>
              <a:tabLst/>
              <a:defRPr/>
            </a:pPr>
            <a:r>
              <a:rPr kumimoji="0" lang="tr-TR" sz="2400" b="0" i="0" u="none" strike="noStrike" kern="1200" cap="none" spc="0" normalizeH="0" baseline="0" noProof="0" dirty="0" smtClean="0">
                <a:ln>
                  <a:noFill/>
                </a:ln>
                <a:solidFill>
                  <a:srgbClr val="FF0000"/>
                </a:solidFill>
                <a:effectLst/>
                <a:uLnTx/>
                <a:uFillTx/>
                <a:latin typeface="+mn-lt"/>
                <a:ea typeface="+mn-ea"/>
                <a:cs typeface="+mn-cs"/>
              </a:rPr>
              <a:t>İşe özgü sağlık sorunları </a:t>
            </a:r>
            <a:r>
              <a:rPr lang="tr-TR" sz="2400" dirty="0" smtClean="0">
                <a:latin typeface="+mn-lt"/>
              </a:rPr>
              <a:t>(</a:t>
            </a:r>
            <a:r>
              <a:rPr lang="tr-TR" sz="2400" dirty="0" err="1" smtClean="0">
                <a:latin typeface="+mn-lt"/>
              </a:rPr>
              <a:t>Asbestoz</a:t>
            </a:r>
            <a:r>
              <a:rPr lang="tr-TR" sz="2400" dirty="0" smtClean="0">
                <a:latin typeface="+mn-lt"/>
              </a:rPr>
              <a:t>)</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2400" b="1" i="0" u="sng" strike="noStrike" kern="1200" cap="none" spc="0" normalizeH="0" baseline="0" noProof="0" dirty="0" smtClean="0">
                <a:ln>
                  <a:noFill/>
                </a:ln>
                <a:solidFill>
                  <a:schemeClr val="tx1"/>
                </a:solidFill>
                <a:effectLst/>
                <a:uLnTx/>
                <a:uFillTx/>
                <a:latin typeface="+mn-lt"/>
                <a:ea typeface="+mn-ea"/>
                <a:cs typeface="+mn-cs"/>
              </a:rPr>
              <a:t>Meslek hastalığı</a:t>
            </a:r>
            <a:endParaRPr kumimoji="0" lang="en-US" sz="2400" b="1" i="0" u="sng"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870402" name="3 İçerik Yer Tutucusu"/>
          <p:cNvGraphicFramePr>
            <a:graphicFrameLocks/>
          </p:cNvGraphicFramePr>
          <p:nvPr/>
        </p:nvGraphicFramePr>
        <p:xfrm>
          <a:off x="304800" y="2971800"/>
          <a:ext cx="8534400" cy="3886200"/>
        </p:xfrm>
        <a:graphic>
          <a:graphicData uri="http://schemas.openxmlformats.org/presentationml/2006/ole">
            <p:oleObj spid="_x0000_s870402" name="Worksheet" r:id="rId3" imgW="8248583" imgH="3343397" progId="Excel.Sheet.8">
              <p:embed/>
            </p:oleObj>
          </a:graphicData>
        </a:graphic>
      </p:graphicFrame>
    </p:spTree>
  </p:cSld>
  <p:clrMapOvr>
    <a:masterClrMapping/>
  </p:clrMapOvr>
  <p:transition spd="med">
    <p:cover dir="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33388" y="981075"/>
            <a:ext cx="8101012" cy="1000125"/>
          </a:xfrm>
          <a:prstGeom prst="rect">
            <a:avLst/>
          </a:prstGeom>
        </p:spPr>
        <p:txBody>
          <a:bodyPr/>
          <a:lstStyle/>
          <a:p>
            <a:pPr marL="342900" marR="0" lvl="0" indent="-342900" algn="ctr" defTabSz="914400" rtl="0" eaLnBrk="1" fontAlgn="base" latinLnBrk="0" hangingPunct="1">
              <a:lnSpc>
                <a:spcPct val="90000"/>
              </a:lnSpc>
              <a:spcBef>
                <a:spcPct val="20000"/>
              </a:spcBef>
              <a:spcAft>
                <a:spcPct val="0"/>
              </a:spcAft>
              <a:buClrTx/>
              <a:buSzTx/>
              <a:buFontTx/>
              <a:buNone/>
              <a:tabLst/>
              <a:defRPr/>
            </a:pPr>
            <a:r>
              <a:rPr kumimoji="0" lang="tr-TR" sz="2400" b="1" i="0" u="none" strike="noStrike" kern="1200" cap="none" spc="0" normalizeH="0" baseline="0" noProof="0" dirty="0" smtClean="0">
                <a:ln>
                  <a:noFill/>
                </a:ln>
                <a:solidFill>
                  <a:srgbClr val="C00000"/>
                </a:solidFill>
                <a:effectLst/>
                <a:uLnTx/>
                <a:uFillTx/>
                <a:latin typeface="+mn-lt"/>
                <a:ea typeface="+mn-ea"/>
                <a:cs typeface="+mn-cs"/>
              </a:rPr>
              <a:t>Meslek Hastalıklarının </a:t>
            </a:r>
          </a:p>
          <a:p>
            <a:pPr marL="342900" marR="0" lvl="0" indent="-342900" algn="ctr" defTabSz="914400" rtl="0" eaLnBrk="1" fontAlgn="base" latinLnBrk="0" hangingPunct="1">
              <a:lnSpc>
                <a:spcPct val="90000"/>
              </a:lnSpc>
              <a:spcBef>
                <a:spcPct val="20000"/>
              </a:spcBef>
              <a:spcAft>
                <a:spcPct val="0"/>
              </a:spcAft>
              <a:buClrTx/>
              <a:buSzTx/>
              <a:buFontTx/>
              <a:buNone/>
              <a:tabLst/>
              <a:defRPr/>
            </a:pPr>
            <a:r>
              <a:rPr kumimoji="0" lang="tr-TR" sz="2400" b="1" i="0" u="none" strike="noStrike" kern="1200" cap="none" spc="0" normalizeH="0" baseline="0" noProof="0" dirty="0" smtClean="0">
                <a:ln>
                  <a:noFill/>
                </a:ln>
                <a:solidFill>
                  <a:srgbClr val="C00000"/>
                </a:solidFill>
                <a:effectLst/>
                <a:uLnTx/>
                <a:uFillTx/>
                <a:latin typeface="+mn-lt"/>
                <a:ea typeface="+mn-ea"/>
                <a:cs typeface="+mn-cs"/>
              </a:rPr>
              <a:t>İş Yeri Büyüklüğüne Göre Dağılımı - 2007 Türkiye</a:t>
            </a:r>
          </a:p>
        </p:txBody>
      </p:sp>
      <p:graphicFrame>
        <p:nvGraphicFramePr>
          <p:cNvPr id="3" name="Table 6"/>
          <p:cNvGraphicFramePr>
            <a:graphicFrameLocks noGrp="1"/>
          </p:cNvGraphicFramePr>
          <p:nvPr/>
        </p:nvGraphicFramePr>
        <p:xfrm>
          <a:off x="381000" y="1905000"/>
          <a:ext cx="4462482" cy="4747278"/>
        </p:xfrm>
        <a:graphic>
          <a:graphicData uri="http://schemas.openxmlformats.org/drawingml/2006/table">
            <a:tbl>
              <a:tblPr/>
              <a:tblGrid>
                <a:gridCol w="2318585"/>
                <a:gridCol w="2143897"/>
              </a:tblGrid>
              <a:tr h="535983">
                <a:tc>
                  <a:txBody>
                    <a:bodyPr/>
                    <a:lstStyle/>
                    <a:p>
                      <a:pPr marL="0" marR="0">
                        <a:spcBef>
                          <a:spcPts val="0"/>
                        </a:spcBef>
                        <a:spcAft>
                          <a:spcPts val="0"/>
                        </a:spcAft>
                      </a:pPr>
                      <a:r>
                        <a:rPr lang="en-US" sz="1400" b="1" dirty="0" err="1">
                          <a:latin typeface="Arial"/>
                          <a:ea typeface="Calibri"/>
                          <a:cs typeface="Times New Roman"/>
                        </a:rPr>
                        <a:t>Çalışan</a:t>
                      </a:r>
                      <a:r>
                        <a:rPr lang="en-US" sz="1400" b="1" dirty="0">
                          <a:latin typeface="Arial"/>
                          <a:ea typeface="Calibri"/>
                          <a:cs typeface="Times New Roman"/>
                        </a:rPr>
                        <a:t> </a:t>
                      </a:r>
                      <a:r>
                        <a:rPr lang="en-US" sz="1400" b="1" dirty="0" err="1">
                          <a:latin typeface="Arial"/>
                          <a:ea typeface="Calibri"/>
                          <a:cs typeface="Times New Roman"/>
                        </a:rPr>
                        <a:t>sayısı</a:t>
                      </a:r>
                      <a:endParaRPr lang="tr-TR"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latin typeface="Arial"/>
                          <a:ea typeface="Calibri"/>
                          <a:cs typeface="Times New Roman"/>
                        </a:rPr>
                        <a:t>MH Sıklık </a:t>
                      </a:r>
                      <a:endParaRPr lang="tr-TR" sz="1200">
                        <a:latin typeface="Calibri"/>
                        <a:ea typeface="Calibri"/>
                        <a:cs typeface="Times New Roman"/>
                      </a:endParaRPr>
                    </a:p>
                    <a:p>
                      <a:pPr marL="0" marR="0" algn="ctr">
                        <a:spcBef>
                          <a:spcPts val="0"/>
                        </a:spcBef>
                        <a:spcAft>
                          <a:spcPts val="0"/>
                        </a:spcAft>
                      </a:pPr>
                      <a:r>
                        <a:rPr lang="en-US" sz="1400" b="1">
                          <a:latin typeface="Arial"/>
                          <a:ea typeface="Calibri"/>
                          <a:cs typeface="Times New Roman"/>
                        </a:rPr>
                        <a:t>(yüz binde)</a:t>
                      </a:r>
                      <a:endParaRPr lang="tr-TR"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2845">
                <a:tc>
                  <a:txBody>
                    <a:bodyPr/>
                    <a:lstStyle/>
                    <a:p>
                      <a:pPr marL="0" marR="0">
                        <a:spcBef>
                          <a:spcPts val="0"/>
                        </a:spcBef>
                        <a:spcAft>
                          <a:spcPts val="0"/>
                        </a:spcAft>
                      </a:pPr>
                      <a:r>
                        <a:rPr lang="tr-TR" sz="2000">
                          <a:latin typeface="Arial"/>
                          <a:ea typeface="Times New Roman"/>
                          <a:cs typeface="Times New Roman"/>
                        </a:rPr>
                        <a:t>1-3</a:t>
                      </a:r>
                      <a:endParaRPr lang="tr-TR"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tr-TR" sz="2000" dirty="0">
                          <a:latin typeface="Arial"/>
                          <a:ea typeface="Times New Roman"/>
                          <a:cs typeface="Times New Roman"/>
                        </a:rPr>
                        <a:t> 7</a:t>
                      </a:r>
                      <a:endParaRPr lang="tr-TR"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2845">
                <a:tc>
                  <a:txBody>
                    <a:bodyPr/>
                    <a:lstStyle/>
                    <a:p>
                      <a:pPr marL="0" marR="0">
                        <a:spcBef>
                          <a:spcPts val="0"/>
                        </a:spcBef>
                        <a:spcAft>
                          <a:spcPts val="0"/>
                        </a:spcAft>
                      </a:pPr>
                      <a:r>
                        <a:rPr lang="tr-TR" sz="2000">
                          <a:latin typeface="Arial"/>
                          <a:ea typeface="Times New Roman"/>
                          <a:cs typeface="Times New Roman"/>
                        </a:rPr>
                        <a:t>4-9</a:t>
                      </a:r>
                      <a:endParaRPr lang="tr-TR"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tr-TR" sz="2000">
                          <a:latin typeface="Arial"/>
                          <a:ea typeface="Times New Roman"/>
                          <a:cs typeface="Times New Roman"/>
                        </a:rPr>
                        <a:t>1</a:t>
                      </a:r>
                      <a:endParaRPr lang="tr-TR"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2845">
                <a:tc>
                  <a:txBody>
                    <a:bodyPr/>
                    <a:lstStyle/>
                    <a:p>
                      <a:pPr marL="0" marR="0">
                        <a:spcBef>
                          <a:spcPts val="0"/>
                        </a:spcBef>
                        <a:spcAft>
                          <a:spcPts val="0"/>
                        </a:spcAft>
                      </a:pPr>
                      <a:r>
                        <a:rPr lang="tr-TR" sz="2000">
                          <a:latin typeface="Arial"/>
                          <a:ea typeface="Times New Roman"/>
                          <a:cs typeface="Times New Roman"/>
                        </a:rPr>
                        <a:t>10-20</a:t>
                      </a:r>
                      <a:endParaRPr lang="tr-TR"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tr-TR" sz="2000">
                          <a:latin typeface="Arial"/>
                          <a:ea typeface="Times New Roman"/>
                          <a:cs typeface="Times New Roman"/>
                        </a:rPr>
                        <a:t>5</a:t>
                      </a:r>
                      <a:endParaRPr lang="tr-TR"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2845">
                <a:tc>
                  <a:txBody>
                    <a:bodyPr/>
                    <a:lstStyle/>
                    <a:p>
                      <a:pPr marL="0" marR="0">
                        <a:spcBef>
                          <a:spcPts val="0"/>
                        </a:spcBef>
                        <a:spcAft>
                          <a:spcPts val="0"/>
                        </a:spcAft>
                      </a:pPr>
                      <a:r>
                        <a:rPr lang="tr-TR" sz="2000">
                          <a:latin typeface="Arial"/>
                          <a:ea typeface="Times New Roman"/>
                          <a:cs typeface="Times New Roman"/>
                        </a:rPr>
                        <a:t>21-49</a:t>
                      </a:r>
                      <a:endParaRPr lang="tr-TR"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tr-TR" sz="2000" dirty="0">
                          <a:latin typeface="Arial"/>
                          <a:ea typeface="Times New Roman"/>
                          <a:cs typeface="Times New Roman"/>
                        </a:rPr>
                        <a:t>1</a:t>
                      </a:r>
                      <a:endParaRPr lang="tr-TR"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2845">
                <a:tc>
                  <a:txBody>
                    <a:bodyPr/>
                    <a:lstStyle/>
                    <a:p>
                      <a:pPr marL="0" marR="0">
                        <a:spcBef>
                          <a:spcPts val="0"/>
                        </a:spcBef>
                        <a:spcAft>
                          <a:spcPts val="0"/>
                        </a:spcAft>
                      </a:pPr>
                      <a:r>
                        <a:rPr lang="tr-TR" sz="2000">
                          <a:solidFill>
                            <a:srgbClr val="FF0000"/>
                          </a:solidFill>
                          <a:latin typeface="Arial"/>
                          <a:ea typeface="Times New Roman"/>
                          <a:cs typeface="Times New Roman"/>
                        </a:rPr>
                        <a:t>50-99</a:t>
                      </a:r>
                      <a:endParaRPr lang="tr-TR" sz="1200">
                        <a:solidFill>
                          <a:srgbClr val="FF000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r">
                        <a:spcBef>
                          <a:spcPts val="0"/>
                        </a:spcBef>
                        <a:spcAft>
                          <a:spcPts val="0"/>
                        </a:spcAft>
                      </a:pPr>
                      <a:r>
                        <a:rPr lang="tr-TR" sz="2000" dirty="0">
                          <a:solidFill>
                            <a:srgbClr val="FF0000"/>
                          </a:solidFill>
                          <a:latin typeface="Arial"/>
                          <a:ea typeface="Times New Roman"/>
                          <a:cs typeface="Times New Roman"/>
                        </a:rPr>
                        <a:t>30</a:t>
                      </a:r>
                      <a:endParaRPr lang="tr-TR" sz="1200" dirty="0">
                        <a:solidFill>
                          <a:srgbClr val="FF000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382845">
                <a:tc>
                  <a:txBody>
                    <a:bodyPr/>
                    <a:lstStyle/>
                    <a:p>
                      <a:pPr marL="0" marR="0">
                        <a:spcBef>
                          <a:spcPts val="0"/>
                        </a:spcBef>
                        <a:spcAft>
                          <a:spcPts val="0"/>
                        </a:spcAft>
                      </a:pPr>
                      <a:r>
                        <a:rPr lang="tr-TR" sz="2000">
                          <a:solidFill>
                            <a:srgbClr val="FF0000"/>
                          </a:solidFill>
                          <a:latin typeface="Arial"/>
                          <a:ea typeface="Times New Roman"/>
                          <a:cs typeface="Times New Roman"/>
                        </a:rPr>
                        <a:t>100-199</a:t>
                      </a:r>
                      <a:endParaRPr lang="tr-TR" sz="1200">
                        <a:solidFill>
                          <a:srgbClr val="FF000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tr-TR" sz="2000" dirty="0">
                          <a:solidFill>
                            <a:srgbClr val="FF0000"/>
                          </a:solidFill>
                          <a:latin typeface="Arial"/>
                          <a:ea typeface="Times New Roman"/>
                          <a:cs typeface="Times New Roman"/>
                        </a:rPr>
                        <a:t>41</a:t>
                      </a:r>
                      <a:endParaRPr lang="tr-TR" sz="1200" dirty="0">
                        <a:solidFill>
                          <a:srgbClr val="FF000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2845">
                <a:tc>
                  <a:txBody>
                    <a:bodyPr/>
                    <a:lstStyle/>
                    <a:p>
                      <a:pPr marL="0" marR="0">
                        <a:spcBef>
                          <a:spcPts val="0"/>
                        </a:spcBef>
                        <a:spcAft>
                          <a:spcPts val="0"/>
                        </a:spcAft>
                      </a:pPr>
                      <a:r>
                        <a:rPr lang="tr-TR" sz="2000">
                          <a:solidFill>
                            <a:srgbClr val="FF0000"/>
                          </a:solidFill>
                          <a:latin typeface="Arial"/>
                          <a:ea typeface="Times New Roman"/>
                          <a:cs typeface="Times New Roman"/>
                        </a:rPr>
                        <a:t>200-249</a:t>
                      </a:r>
                      <a:endParaRPr lang="tr-TR" sz="1200">
                        <a:solidFill>
                          <a:srgbClr val="FF000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tr-TR" sz="2000" dirty="0">
                          <a:solidFill>
                            <a:srgbClr val="FF0000"/>
                          </a:solidFill>
                          <a:latin typeface="Arial"/>
                          <a:ea typeface="Times New Roman"/>
                          <a:cs typeface="Times New Roman"/>
                        </a:rPr>
                        <a:t>54</a:t>
                      </a:r>
                      <a:endParaRPr lang="tr-TR" sz="1200" dirty="0">
                        <a:solidFill>
                          <a:srgbClr val="FF000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2845">
                <a:tc>
                  <a:txBody>
                    <a:bodyPr/>
                    <a:lstStyle/>
                    <a:p>
                      <a:pPr marL="0" marR="0">
                        <a:spcBef>
                          <a:spcPts val="0"/>
                        </a:spcBef>
                        <a:spcAft>
                          <a:spcPts val="0"/>
                        </a:spcAft>
                      </a:pPr>
                      <a:r>
                        <a:rPr lang="tr-TR" sz="2000">
                          <a:solidFill>
                            <a:srgbClr val="FF0000"/>
                          </a:solidFill>
                          <a:latin typeface="Arial"/>
                          <a:ea typeface="Times New Roman"/>
                          <a:cs typeface="Times New Roman"/>
                        </a:rPr>
                        <a:t>250-499</a:t>
                      </a:r>
                      <a:endParaRPr lang="tr-TR" sz="1200">
                        <a:solidFill>
                          <a:srgbClr val="FF000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tr-TR" sz="2000" dirty="0">
                          <a:solidFill>
                            <a:srgbClr val="FF0000"/>
                          </a:solidFill>
                          <a:latin typeface="Arial"/>
                          <a:ea typeface="Times New Roman"/>
                          <a:cs typeface="Times New Roman"/>
                        </a:rPr>
                        <a:t>48</a:t>
                      </a:r>
                      <a:endParaRPr lang="tr-TR" sz="1200" dirty="0">
                        <a:solidFill>
                          <a:srgbClr val="FF000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2845">
                <a:tc>
                  <a:txBody>
                    <a:bodyPr/>
                    <a:lstStyle/>
                    <a:p>
                      <a:pPr marL="0" marR="0">
                        <a:spcBef>
                          <a:spcPts val="0"/>
                        </a:spcBef>
                        <a:spcAft>
                          <a:spcPts val="0"/>
                        </a:spcAft>
                      </a:pPr>
                      <a:r>
                        <a:rPr lang="tr-TR" sz="2000">
                          <a:latin typeface="Arial"/>
                          <a:ea typeface="Times New Roman"/>
                          <a:cs typeface="Times New Roman"/>
                        </a:rPr>
                        <a:t>500-1000</a:t>
                      </a:r>
                      <a:endParaRPr lang="tr-TR"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tr-TR" sz="2000">
                          <a:latin typeface="Arial"/>
                          <a:ea typeface="Times New Roman"/>
                          <a:cs typeface="Times New Roman"/>
                        </a:rPr>
                        <a:t>2</a:t>
                      </a:r>
                      <a:endParaRPr lang="tr-TR"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2845">
                <a:tc>
                  <a:txBody>
                    <a:bodyPr/>
                    <a:lstStyle/>
                    <a:p>
                      <a:pPr marL="0" marR="0">
                        <a:spcBef>
                          <a:spcPts val="0"/>
                        </a:spcBef>
                        <a:spcAft>
                          <a:spcPts val="0"/>
                        </a:spcAft>
                      </a:pPr>
                      <a:r>
                        <a:rPr lang="tr-TR" sz="2000">
                          <a:latin typeface="Arial"/>
                          <a:ea typeface="Times New Roman"/>
                          <a:cs typeface="Times New Roman"/>
                        </a:rPr>
                        <a:t>1001+</a:t>
                      </a:r>
                      <a:endParaRPr lang="tr-TR"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tr-TR" sz="2000">
                          <a:latin typeface="Arial"/>
                          <a:ea typeface="Times New Roman"/>
                          <a:cs typeface="Times New Roman"/>
                        </a:rPr>
                        <a:t>2</a:t>
                      </a:r>
                      <a:endParaRPr lang="tr-TR"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2845">
                <a:tc>
                  <a:txBody>
                    <a:bodyPr/>
                    <a:lstStyle/>
                    <a:p>
                      <a:pPr marL="0" marR="0">
                        <a:spcBef>
                          <a:spcPts val="0"/>
                        </a:spcBef>
                        <a:spcAft>
                          <a:spcPts val="0"/>
                        </a:spcAft>
                      </a:pPr>
                      <a:r>
                        <a:rPr lang="en-US" sz="2000">
                          <a:latin typeface="Arial"/>
                          <a:ea typeface="Calibri"/>
                          <a:cs typeface="Times New Roman"/>
                        </a:rPr>
                        <a:t>TOPLAM</a:t>
                      </a:r>
                      <a:endParaRPr lang="tr-TR"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tr-TR" sz="2000" dirty="0">
                          <a:latin typeface="Arial"/>
                          <a:ea typeface="Times New Roman"/>
                          <a:cs typeface="Times New Roman"/>
                        </a:rPr>
                        <a:t>14</a:t>
                      </a:r>
                      <a:endParaRPr lang="tr-TR"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3"/>
          <p:cNvSpPr txBox="1">
            <a:spLocks noChangeArrowheads="1"/>
          </p:cNvSpPr>
          <p:nvPr/>
        </p:nvSpPr>
        <p:spPr bwMode="auto">
          <a:xfrm>
            <a:off x="5257800" y="3505200"/>
            <a:ext cx="3643312" cy="1285875"/>
          </a:xfrm>
          <a:prstGeom prst="rect">
            <a:avLst/>
          </a:prstGeom>
          <a:solidFill>
            <a:srgbClr val="FFC000"/>
          </a:solidFill>
          <a:ln w="38100">
            <a:solidFill>
              <a:schemeClr val="tx1"/>
            </a:solidFill>
            <a:miter lim="800000"/>
            <a:headEnd/>
            <a:tailEnd/>
          </a:ln>
        </p:spPr>
        <p:txBody>
          <a:bodyPr/>
          <a:lstStyle/>
          <a:p>
            <a:pPr marL="342900" indent="-342900" algn="ctr">
              <a:lnSpc>
                <a:spcPct val="90000"/>
              </a:lnSpc>
              <a:spcBef>
                <a:spcPct val="20000"/>
              </a:spcBef>
            </a:pPr>
            <a:r>
              <a:rPr lang="tr-TR" sz="2400" b="1" dirty="0">
                <a:latin typeface="Calibri" pitchFamily="34" charset="0"/>
              </a:rPr>
              <a:t>2007</a:t>
            </a:r>
          </a:p>
          <a:p>
            <a:pPr marL="342900" indent="-342900" algn="ctr">
              <a:lnSpc>
                <a:spcPct val="90000"/>
              </a:lnSpc>
              <a:spcBef>
                <a:spcPct val="20000"/>
              </a:spcBef>
            </a:pPr>
            <a:r>
              <a:rPr lang="tr-TR" sz="2400" b="1" dirty="0">
                <a:latin typeface="Calibri" pitchFamily="34" charset="0"/>
              </a:rPr>
              <a:t>1208 MH </a:t>
            </a:r>
          </a:p>
          <a:p>
            <a:pPr marL="342900" indent="-342900" algn="ctr">
              <a:lnSpc>
                <a:spcPct val="90000"/>
              </a:lnSpc>
              <a:spcBef>
                <a:spcPct val="20000"/>
              </a:spcBef>
            </a:pPr>
            <a:r>
              <a:rPr lang="tr-TR" sz="2400" b="1" dirty="0">
                <a:solidFill>
                  <a:srgbClr val="FF0000"/>
                </a:solidFill>
                <a:latin typeface="Calibri" pitchFamily="34" charset="0"/>
              </a:rPr>
              <a:t>%82,7’i </a:t>
            </a:r>
            <a:r>
              <a:rPr lang="tr-TR" sz="2400" b="1" dirty="0" err="1">
                <a:solidFill>
                  <a:srgbClr val="FF0000"/>
                </a:solidFill>
                <a:latin typeface="Calibri" pitchFamily="34" charset="0"/>
              </a:rPr>
              <a:t>Slikoz</a:t>
            </a:r>
            <a:endParaRPr lang="tr-TR" sz="2400" b="1" dirty="0">
              <a:solidFill>
                <a:srgbClr val="FF0000"/>
              </a:solidFill>
              <a:latin typeface="Calibri" pitchFamily="34" charset="0"/>
            </a:endParaRPr>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3000" fill="hold" grpId="0" nodeType="afterEffect">
                                  <p:stCondLst>
                                    <p:cond delay="200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81000" y="1066800"/>
            <a:ext cx="9144000" cy="1524000"/>
          </a:xfrm>
          <a:prstGeom prst="rect">
            <a:avLst/>
          </a:prstGeom>
          <a:noFill/>
          <a:ln w="9525">
            <a:noFill/>
            <a:miter lim="800000"/>
            <a:headEnd/>
            <a:tailEnd/>
          </a:ln>
        </p:spPr>
        <p:txBody>
          <a:bodyPr/>
          <a:lstStyle/>
          <a:p>
            <a:pPr defTabSz="912813" eaLnBrk="0" hangingPunct="0">
              <a:lnSpc>
                <a:spcPct val="90000"/>
              </a:lnSpc>
              <a:spcBef>
                <a:spcPct val="20000"/>
              </a:spcBef>
            </a:pPr>
            <a:r>
              <a:rPr lang="tr-TR" sz="2800" b="1" dirty="0">
                <a:solidFill>
                  <a:srgbClr val="C00000"/>
                </a:solidFill>
                <a:latin typeface="Calibri" pitchFamily="34" charset="0"/>
              </a:rPr>
              <a:t>Türkiye SGK İstatistikleri (200</a:t>
            </a:r>
            <a:r>
              <a:rPr lang="en-US" sz="2800" b="1" dirty="0">
                <a:solidFill>
                  <a:srgbClr val="C00000"/>
                </a:solidFill>
                <a:latin typeface="Calibri" pitchFamily="34" charset="0"/>
              </a:rPr>
              <a:t>9</a:t>
            </a:r>
            <a:r>
              <a:rPr lang="tr-TR" sz="2800" b="1" dirty="0">
                <a:solidFill>
                  <a:srgbClr val="C00000"/>
                </a:solidFill>
                <a:latin typeface="Calibri" pitchFamily="34" charset="0"/>
              </a:rPr>
              <a:t>)</a:t>
            </a:r>
          </a:p>
          <a:p>
            <a:pPr defTabSz="912813" eaLnBrk="0" hangingPunct="0">
              <a:lnSpc>
                <a:spcPct val="90000"/>
              </a:lnSpc>
              <a:spcBef>
                <a:spcPct val="20000"/>
              </a:spcBef>
            </a:pPr>
            <a:r>
              <a:rPr lang="tr-TR" sz="2800" dirty="0">
                <a:latin typeface="Calibri" pitchFamily="34" charset="0"/>
              </a:rPr>
              <a:t>İşyeri sayısı</a:t>
            </a:r>
            <a:r>
              <a:rPr lang="en-US" sz="2800" dirty="0">
                <a:latin typeface="Calibri" pitchFamily="34" charset="0"/>
              </a:rPr>
              <a:t> </a:t>
            </a:r>
            <a:r>
              <a:rPr lang="tr-TR" sz="2800" dirty="0">
                <a:latin typeface="Calibri" pitchFamily="34" charset="0"/>
              </a:rPr>
              <a:t>– 1.216.308  - İşçi sayısı – 9.030.202 </a:t>
            </a:r>
          </a:p>
          <a:p>
            <a:pPr defTabSz="912813" eaLnBrk="0" hangingPunct="0">
              <a:lnSpc>
                <a:spcPct val="90000"/>
              </a:lnSpc>
              <a:spcBef>
                <a:spcPct val="20000"/>
              </a:spcBef>
            </a:pPr>
            <a:r>
              <a:rPr lang="tr-TR" sz="2800" dirty="0">
                <a:latin typeface="Calibri" pitchFamily="34" charset="0"/>
              </a:rPr>
              <a:t>Meslek hastalığı sayısı – </a:t>
            </a:r>
            <a:r>
              <a:rPr lang="en-US" sz="2800" dirty="0">
                <a:latin typeface="Calibri" pitchFamily="34" charset="0"/>
              </a:rPr>
              <a:t>429</a:t>
            </a:r>
            <a:r>
              <a:rPr lang="tr-TR" sz="2800" dirty="0">
                <a:latin typeface="Calibri" pitchFamily="34" charset="0"/>
              </a:rPr>
              <a:t> - MH sonucu ölüm – </a:t>
            </a:r>
            <a:r>
              <a:rPr lang="tr-TR" sz="2800" b="1" dirty="0">
                <a:solidFill>
                  <a:srgbClr val="FF0000"/>
                </a:solidFill>
                <a:latin typeface="Calibri" pitchFamily="34" charset="0"/>
              </a:rPr>
              <a:t>YOK </a:t>
            </a:r>
            <a:endParaRPr lang="en-US" sz="2800" b="1" dirty="0">
              <a:solidFill>
                <a:srgbClr val="FF0000"/>
              </a:solidFill>
              <a:latin typeface="Calibri" pitchFamily="34" charset="0"/>
            </a:endParaRPr>
          </a:p>
        </p:txBody>
      </p:sp>
      <p:pic>
        <p:nvPicPr>
          <p:cNvPr id="3" name="Picture 2" descr="Buzdağı"/>
          <p:cNvPicPr>
            <a:picLocks noChangeAspect="1" noChangeArrowheads="1"/>
          </p:cNvPicPr>
          <p:nvPr/>
        </p:nvPicPr>
        <p:blipFill>
          <a:blip r:embed="rId2" cstate="print"/>
          <a:srcRect/>
          <a:stretch>
            <a:fillRect/>
          </a:stretch>
        </p:blipFill>
        <p:spPr bwMode="auto">
          <a:xfrm>
            <a:off x="0" y="2590800"/>
            <a:ext cx="9144000" cy="4267200"/>
          </a:xfrm>
          <a:prstGeom prst="rect">
            <a:avLst/>
          </a:prstGeom>
          <a:noFill/>
          <a:ln w="9525">
            <a:noFill/>
            <a:miter lim="800000"/>
            <a:headEnd/>
            <a:tailEnd/>
          </a:ln>
        </p:spPr>
      </p:pic>
      <p:sp>
        <p:nvSpPr>
          <p:cNvPr id="4" name="2 İçerik Yer Tutucusu"/>
          <p:cNvSpPr>
            <a:spLocks/>
          </p:cNvSpPr>
          <p:nvPr/>
        </p:nvSpPr>
        <p:spPr bwMode="auto">
          <a:xfrm>
            <a:off x="3733800" y="4986337"/>
            <a:ext cx="3124200" cy="576263"/>
          </a:xfrm>
          <a:prstGeom prst="rect">
            <a:avLst/>
          </a:prstGeom>
          <a:noFill/>
          <a:ln w="9525">
            <a:noFill/>
            <a:miter lim="800000"/>
            <a:headEnd/>
            <a:tailEnd/>
          </a:ln>
        </p:spPr>
        <p:txBody>
          <a:bodyPr/>
          <a:lstStyle/>
          <a:p>
            <a:pPr marL="341313" indent="-341313">
              <a:spcBef>
                <a:spcPct val="20000"/>
              </a:spcBef>
            </a:pPr>
            <a:r>
              <a:rPr lang="tr-TR" sz="3600" b="1" dirty="0">
                <a:solidFill>
                  <a:srgbClr val="FF0000"/>
                </a:solidFill>
                <a:latin typeface="Calibri" pitchFamily="34" charset="0"/>
              </a:rPr>
              <a:t>2011 </a:t>
            </a:r>
            <a:r>
              <a:rPr lang="tr-TR" sz="3600" b="1" dirty="0" smtClean="0">
                <a:solidFill>
                  <a:srgbClr val="FF0000"/>
                </a:solidFill>
                <a:latin typeface="Calibri" pitchFamily="34" charset="0"/>
              </a:rPr>
              <a:t>– 533 MH</a:t>
            </a:r>
            <a:r>
              <a:rPr lang="en-US" sz="3600" b="1" dirty="0" smtClean="0">
                <a:solidFill>
                  <a:srgbClr val="FF0000"/>
                </a:solidFill>
                <a:latin typeface="Calibri" pitchFamily="34" charset="0"/>
              </a:rPr>
              <a:t>   </a:t>
            </a:r>
            <a:r>
              <a:rPr lang="en-US" dirty="0" smtClean="0">
                <a:solidFill>
                  <a:srgbClr val="000000"/>
                </a:solidFill>
                <a:latin typeface="Calibri" pitchFamily="34" charset="0"/>
              </a:rPr>
              <a:t>   </a:t>
            </a:r>
            <a:endParaRPr lang="tr-TR" dirty="0">
              <a:solidFill>
                <a:srgbClr val="000000"/>
              </a:solidFill>
              <a:latin typeface="Calibri" pitchFamily="34" charset="0"/>
            </a:endParaRPr>
          </a:p>
        </p:txBody>
      </p:sp>
    </p:spTree>
  </p:cSld>
  <p:clrMapOvr>
    <a:masterClrMapping/>
  </p:clrMapOvr>
  <p:transition spd="med">
    <p:cover dir="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3 İçerik Yer Tutucusu" descr="iceberg_3.jpg"/>
          <p:cNvPicPr>
            <a:picLocks noChangeAspect="1"/>
          </p:cNvPicPr>
          <p:nvPr/>
        </p:nvPicPr>
        <p:blipFill>
          <a:blip r:embed="rId2" cstate="print"/>
          <a:srcRect/>
          <a:stretch>
            <a:fillRect/>
          </a:stretch>
        </p:blipFill>
        <p:spPr bwMode="auto">
          <a:xfrm>
            <a:off x="0" y="1066800"/>
            <a:ext cx="9144000" cy="5791200"/>
          </a:xfrm>
          <a:prstGeom prst="rect">
            <a:avLst/>
          </a:prstGeom>
          <a:noFill/>
          <a:ln w="9525">
            <a:noFill/>
            <a:miter lim="800000"/>
            <a:headEnd/>
            <a:tailEnd/>
          </a:ln>
        </p:spPr>
      </p:pic>
      <p:sp>
        <p:nvSpPr>
          <p:cNvPr id="3" name="2 İçerik Yer Tutucusu"/>
          <p:cNvSpPr>
            <a:spLocks/>
          </p:cNvSpPr>
          <p:nvPr/>
        </p:nvSpPr>
        <p:spPr bwMode="auto">
          <a:xfrm>
            <a:off x="6453188" y="1328737"/>
            <a:ext cx="2278062" cy="576263"/>
          </a:xfrm>
          <a:prstGeom prst="rect">
            <a:avLst/>
          </a:prstGeom>
          <a:noFill/>
          <a:ln w="9525">
            <a:noFill/>
            <a:miter lim="800000"/>
            <a:headEnd/>
            <a:tailEnd/>
          </a:ln>
        </p:spPr>
        <p:txBody>
          <a:bodyPr/>
          <a:lstStyle/>
          <a:p>
            <a:pPr marL="341313" indent="-341313">
              <a:spcBef>
                <a:spcPct val="20000"/>
              </a:spcBef>
            </a:pPr>
            <a:r>
              <a:rPr lang="tr-TR" sz="3600" b="1" dirty="0">
                <a:solidFill>
                  <a:srgbClr val="FF0000"/>
                </a:solidFill>
                <a:latin typeface="Calibri" pitchFamily="34" charset="0"/>
              </a:rPr>
              <a:t>2011 - 533</a:t>
            </a:r>
            <a:r>
              <a:rPr lang="en-US" sz="3600" b="1" dirty="0">
                <a:solidFill>
                  <a:srgbClr val="FF0000"/>
                </a:solidFill>
                <a:latin typeface="Calibri" pitchFamily="34" charset="0"/>
              </a:rPr>
              <a:t>    </a:t>
            </a:r>
            <a:r>
              <a:rPr lang="en-US" dirty="0">
                <a:solidFill>
                  <a:srgbClr val="000000"/>
                </a:solidFill>
                <a:latin typeface="Calibri" pitchFamily="34" charset="0"/>
              </a:rPr>
              <a:t>   </a:t>
            </a:r>
            <a:endParaRPr lang="tr-TR" dirty="0">
              <a:solidFill>
                <a:srgbClr val="000000"/>
              </a:solidFill>
              <a:latin typeface="Calibri" pitchFamily="34" charset="0"/>
            </a:endParaRPr>
          </a:p>
        </p:txBody>
      </p:sp>
      <p:sp>
        <p:nvSpPr>
          <p:cNvPr id="4" name="4 Dikdörtgen"/>
          <p:cNvSpPr>
            <a:spLocks noChangeArrowheads="1"/>
          </p:cNvSpPr>
          <p:nvPr/>
        </p:nvSpPr>
        <p:spPr bwMode="auto">
          <a:xfrm>
            <a:off x="4859338" y="5373688"/>
            <a:ext cx="4208462" cy="708025"/>
          </a:xfrm>
          <a:prstGeom prst="rect">
            <a:avLst/>
          </a:prstGeom>
          <a:noFill/>
          <a:ln w="9525">
            <a:noFill/>
            <a:miter lim="800000"/>
            <a:headEnd/>
            <a:tailEnd/>
          </a:ln>
        </p:spPr>
        <p:txBody>
          <a:bodyPr wrap="none">
            <a:spAutoFit/>
          </a:bodyPr>
          <a:lstStyle/>
          <a:p>
            <a:pPr>
              <a:spcBef>
                <a:spcPct val="50000"/>
              </a:spcBef>
            </a:pPr>
            <a:r>
              <a:rPr lang="tr-TR" sz="4000" b="1" dirty="0">
                <a:solidFill>
                  <a:srgbClr val="FF0000"/>
                </a:solidFill>
                <a:latin typeface="Calibri" pitchFamily="34" charset="0"/>
              </a:rPr>
              <a:t>36.000 - 108.000 </a:t>
            </a:r>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2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533400" y="1116012"/>
            <a:ext cx="8358188" cy="3608388"/>
            <a:chOff x="1401" y="10604"/>
            <a:chExt cx="9398" cy="3589"/>
          </a:xfrm>
        </p:grpSpPr>
        <p:sp>
          <p:nvSpPr>
            <p:cNvPr id="3" name="Arc 5"/>
            <p:cNvSpPr>
              <a:spLocks/>
            </p:cNvSpPr>
            <p:nvPr/>
          </p:nvSpPr>
          <p:spPr bwMode="auto">
            <a:xfrm>
              <a:off x="7488" y="10968"/>
              <a:ext cx="2837" cy="2828"/>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432" y="0"/>
                  </a:moveTo>
                  <a:cubicBezTo>
                    <a:pt x="21488" y="0"/>
                    <a:pt x="21544" y="-1"/>
                    <a:pt x="21600" y="0"/>
                  </a:cubicBezTo>
                  <a:cubicBezTo>
                    <a:pt x="33529" y="0"/>
                    <a:pt x="43200" y="9670"/>
                    <a:pt x="43200" y="21600"/>
                  </a:cubicBezTo>
                  <a:cubicBezTo>
                    <a:pt x="43200" y="33529"/>
                    <a:pt x="33529" y="43200"/>
                    <a:pt x="21600" y="43200"/>
                  </a:cubicBezTo>
                  <a:cubicBezTo>
                    <a:pt x="9670" y="43200"/>
                    <a:pt x="0" y="33529"/>
                    <a:pt x="0" y="21600"/>
                  </a:cubicBezTo>
                  <a:cubicBezTo>
                    <a:pt x="-1" y="10317"/>
                    <a:pt x="8683" y="935"/>
                    <a:pt x="19931" y="64"/>
                  </a:cubicBezTo>
                </a:path>
                <a:path w="43200" h="43200" stroke="0" extrusionOk="0">
                  <a:moveTo>
                    <a:pt x="21432" y="0"/>
                  </a:moveTo>
                  <a:cubicBezTo>
                    <a:pt x="21488" y="0"/>
                    <a:pt x="21544" y="-1"/>
                    <a:pt x="21600" y="0"/>
                  </a:cubicBezTo>
                  <a:cubicBezTo>
                    <a:pt x="33529" y="0"/>
                    <a:pt x="43200" y="9670"/>
                    <a:pt x="43200" y="21600"/>
                  </a:cubicBezTo>
                  <a:cubicBezTo>
                    <a:pt x="43200" y="33529"/>
                    <a:pt x="33529" y="43200"/>
                    <a:pt x="21600" y="43200"/>
                  </a:cubicBezTo>
                  <a:cubicBezTo>
                    <a:pt x="9670" y="43200"/>
                    <a:pt x="0" y="33529"/>
                    <a:pt x="0" y="21600"/>
                  </a:cubicBezTo>
                  <a:cubicBezTo>
                    <a:pt x="-1" y="10317"/>
                    <a:pt x="8683" y="935"/>
                    <a:pt x="19931" y="64"/>
                  </a:cubicBezTo>
                  <a:lnTo>
                    <a:pt x="21600" y="21600"/>
                  </a:lnTo>
                  <a:close/>
                </a:path>
              </a:pathLst>
            </a:custGeom>
            <a:solidFill>
              <a:srgbClr val="CCFFCC">
                <a:alpha val="52156"/>
              </a:srgbClr>
            </a:solidFill>
            <a:ln w="9525">
              <a:solidFill>
                <a:srgbClr val="000000"/>
              </a:solidFill>
              <a:round/>
              <a:headEnd/>
              <a:tailEnd/>
            </a:ln>
          </p:spPr>
          <p:txBody>
            <a:bodyPr/>
            <a:lstStyle/>
            <a:p>
              <a:endParaRPr lang="tr-TR"/>
            </a:p>
          </p:txBody>
        </p:sp>
        <p:sp>
          <p:nvSpPr>
            <p:cNvPr id="4" name="Arc 6"/>
            <p:cNvSpPr>
              <a:spLocks/>
            </p:cNvSpPr>
            <p:nvPr/>
          </p:nvSpPr>
          <p:spPr bwMode="auto">
            <a:xfrm>
              <a:off x="8797" y="10969"/>
              <a:ext cx="110" cy="1414"/>
            </a:xfrm>
            <a:custGeom>
              <a:avLst/>
              <a:gdLst>
                <a:gd name="T0" fmla="*/ 0 w 1668"/>
                <a:gd name="T1" fmla="*/ 0 h 21599"/>
                <a:gd name="T2" fmla="*/ 0 w 1668"/>
                <a:gd name="T3" fmla="*/ 0 h 21599"/>
                <a:gd name="T4" fmla="*/ 0 w 1668"/>
                <a:gd name="T5" fmla="*/ 0 h 21599"/>
                <a:gd name="T6" fmla="*/ 0 60000 65536"/>
                <a:gd name="T7" fmla="*/ 0 60000 65536"/>
                <a:gd name="T8" fmla="*/ 0 60000 65536"/>
                <a:gd name="T9" fmla="*/ 0 w 1668"/>
                <a:gd name="T10" fmla="*/ 0 h 21599"/>
                <a:gd name="T11" fmla="*/ 1668 w 1668"/>
                <a:gd name="T12" fmla="*/ 21599 h 21599"/>
              </a:gdLst>
              <a:ahLst/>
              <a:cxnLst>
                <a:cxn ang="T6">
                  <a:pos x="T0" y="T1"/>
                </a:cxn>
                <a:cxn ang="T7">
                  <a:pos x="T2" y="T3"/>
                </a:cxn>
                <a:cxn ang="T8">
                  <a:pos x="T4" y="T5"/>
                </a:cxn>
              </a:cxnLst>
              <a:rect l="T9" t="T10" r="T11" b="T12"/>
              <a:pathLst>
                <a:path w="1668" h="21599" fill="none" extrusionOk="0">
                  <a:moveTo>
                    <a:pt x="-1" y="63"/>
                  </a:moveTo>
                  <a:cubicBezTo>
                    <a:pt x="499" y="24"/>
                    <a:pt x="1000" y="3"/>
                    <a:pt x="1500" y="-1"/>
                  </a:cubicBezTo>
                </a:path>
                <a:path w="1668" h="21599" stroke="0" extrusionOk="0">
                  <a:moveTo>
                    <a:pt x="-1" y="63"/>
                  </a:moveTo>
                  <a:cubicBezTo>
                    <a:pt x="499" y="24"/>
                    <a:pt x="1000" y="3"/>
                    <a:pt x="1500" y="-1"/>
                  </a:cubicBezTo>
                  <a:lnTo>
                    <a:pt x="1668" y="21599"/>
                  </a:lnTo>
                  <a:close/>
                </a:path>
              </a:pathLst>
            </a:custGeom>
            <a:solidFill>
              <a:srgbClr val="FF99CC"/>
            </a:solidFill>
            <a:ln w="9525">
              <a:solidFill>
                <a:srgbClr val="000000"/>
              </a:solidFill>
              <a:round/>
              <a:headEnd/>
              <a:tailEnd/>
            </a:ln>
          </p:spPr>
          <p:txBody>
            <a:bodyPr/>
            <a:lstStyle/>
            <a:p>
              <a:endParaRPr lang="tr-TR"/>
            </a:p>
          </p:txBody>
        </p:sp>
        <p:sp>
          <p:nvSpPr>
            <p:cNvPr id="5" name="Rectangle 7"/>
            <p:cNvSpPr>
              <a:spLocks noChangeArrowheads="1"/>
            </p:cNvSpPr>
            <p:nvPr/>
          </p:nvSpPr>
          <p:spPr bwMode="auto">
            <a:xfrm>
              <a:off x="10195" y="12959"/>
              <a:ext cx="418" cy="227"/>
            </a:xfrm>
            <a:prstGeom prst="rect">
              <a:avLst/>
            </a:prstGeom>
            <a:noFill/>
            <a:ln w="9525">
              <a:noFill/>
              <a:miter lim="800000"/>
              <a:headEnd/>
              <a:tailEnd/>
            </a:ln>
          </p:spPr>
          <p:txBody>
            <a:bodyPr wrap="none" lIns="0" tIns="0" rIns="0" bIns="0">
              <a:spAutoFit/>
            </a:bodyPr>
            <a:lstStyle/>
            <a:p>
              <a:r>
                <a:rPr lang="tr-TR" sz="1500" b="1">
                  <a:latin typeface="Calibri" pitchFamily="34" charset="0"/>
                </a:rPr>
                <a:t>%99</a:t>
              </a:r>
              <a:endParaRPr lang="en-US" sz="2400">
                <a:latin typeface="Tahoma" pitchFamily="34" charset="0"/>
              </a:endParaRPr>
            </a:p>
          </p:txBody>
        </p:sp>
        <p:sp>
          <p:nvSpPr>
            <p:cNvPr id="6" name="Rectangle 8"/>
            <p:cNvSpPr>
              <a:spLocks noChangeArrowheads="1"/>
            </p:cNvSpPr>
            <p:nvPr/>
          </p:nvSpPr>
          <p:spPr bwMode="auto">
            <a:xfrm>
              <a:off x="8676" y="10604"/>
              <a:ext cx="301" cy="227"/>
            </a:xfrm>
            <a:prstGeom prst="rect">
              <a:avLst/>
            </a:prstGeom>
            <a:noFill/>
            <a:ln w="9525">
              <a:noFill/>
              <a:miter lim="800000"/>
              <a:headEnd/>
              <a:tailEnd/>
            </a:ln>
          </p:spPr>
          <p:txBody>
            <a:bodyPr wrap="none" lIns="0" tIns="0" rIns="0" bIns="0">
              <a:spAutoFit/>
            </a:bodyPr>
            <a:lstStyle/>
            <a:p>
              <a:r>
                <a:rPr lang="tr-TR" sz="1500" b="1">
                  <a:latin typeface="Calibri" pitchFamily="34" charset="0"/>
                </a:rPr>
                <a:t>%1</a:t>
              </a:r>
              <a:endParaRPr lang="en-US" sz="2400">
                <a:latin typeface="Tahoma" pitchFamily="34" charset="0"/>
              </a:endParaRPr>
            </a:p>
          </p:txBody>
        </p:sp>
        <p:grpSp>
          <p:nvGrpSpPr>
            <p:cNvPr id="7" name="Group 9"/>
            <p:cNvGrpSpPr>
              <a:grpSpLocks/>
            </p:cNvGrpSpPr>
            <p:nvPr/>
          </p:nvGrpSpPr>
          <p:grpSpPr bwMode="auto">
            <a:xfrm>
              <a:off x="1401" y="10800"/>
              <a:ext cx="3743" cy="2800"/>
              <a:chOff x="0" y="1632"/>
              <a:chExt cx="2044" cy="1530"/>
            </a:xfrm>
          </p:grpSpPr>
          <p:sp>
            <p:nvSpPr>
              <p:cNvPr id="15" name="Rectangle 10"/>
              <p:cNvSpPr>
                <a:spLocks noChangeArrowheads="1"/>
              </p:cNvSpPr>
              <p:nvPr/>
            </p:nvSpPr>
            <p:spPr bwMode="auto">
              <a:xfrm>
                <a:off x="259" y="1632"/>
                <a:ext cx="1528" cy="1530"/>
              </a:xfrm>
              <a:prstGeom prst="rect">
                <a:avLst/>
              </a:prstGeom>
              <a:solidFill>
                <a:srgbClr val="000000"/>
              </a:solidFill>
              <a:ln w="9525">
                <a:solidFill>
                  <a:srgbClr val="000000"/>
                </a:solidFill>
                <a:miter lim="800000"/>
                <a:headEnd/>
                <a:tailEnd/>
              </a:ln>
            </p:spPr>
            <p:txBody>
              <a:bodyPr/>
              <a:lstStyle/>
              <a:p>
                <a:endParaRPr lang="tr-TR">
                  <a:latin typeface="Calibri" pitchFamily="34" charset="0"/>
                </a:endParaRPr>
              </a:p>
            </p:txBody>
          </p:sp>
          <p:sp>
            <p:nvSpPr>
              <p:cNvPr id="16" name="Arc 11"/>
              <p:cNvSpPr>
                <a:spLocks/>
              </p:cNvSpPr>
              <p:nvPr/>
            </p:nvSpPr>
            <p:spPr bwMode="auto">
              <a:xfrm>
                <a:off x="1017" y="1632"/>
                <a:ext cx="770" cy="1470"/>
              </a:xfrm>
              <a:custGeom>
                <a:avLst/>
                <a:gdLst>
                  <a:gd name="T0" fmla="*/ 0 w 21770"/>
                  <a:gd name="T1" fmla="*/ 0 h 41680"/>
                  <a:gd name="T2" fmla="*/ 0 w 21770"/>
                  <a:gd name="T3" fmla="*/ 0 h 41680"/>
                  <a:gd name="T4" fmla="*/ 0 w 21770"/>
                  <a:gd name="T5" fmla="*/ 0 h 41680"/>
                  <a:gd name="T6" fmla="*/ 0 60000 65536"/>
                  <a:gd name="T7" fmla="*/ 0 60000 65536"/>
                  <a:gd name="T8" fmla="*/ 0 60000 65536"/>
                  <a:gd name="T9" fmla="*/ 0 w 21770"/>
                  <a:gd name="T10" fmla="*/ 0 h 41680"/>
                  <a:gd name="T11" fmla="*/ 21770 w 21770"/>
                  <a:gd name="T12" fmla="*/ 41680 h 41680"/>
                </a:gdLst>
                <a:ahLst/>
                <a:cxnLst>
                  <a:cxn ang="T6">
                    <a:pos x="T0" y="T1"/>
                  </a:cxn>
                  <a:cxn ang="T7">
                    <a:pos x="T2" y="T3"/>
                  </a:cxn>
                  <a:cxn ang="T8">
                    <a:pos x="T4" y="T5"/>
                  </a:cxn>
                </a:cxnLst>
                <a:rect l="T9" t="T10" r="T11" b="T12"/>
                <a:pathLst>
                  <a:path w="21770" h="41680" fill="none" extrusionOk="0">
                    <a:moveTo>
                      <a:pt x="-1" y="0"/>
                    </a:moveTo>
                    <a:cubicBezTo>
                      <a:pt x="56" y="0"/>
                      <a:pt x="113" y="-1"/>
                      <a:pt x="170" y="0"/>
                    </a:cubicBezTo>
                    <a:cubicBezTo>
                      <a:pt x="12099" y="0"/>
                      <a:pt x="21770" y="9670"/>
                      <a:pt x="21770" y="21600"/>
                    </a:cubicBezTo>
                    <a:cubicBezTo>
                      <a:pt x="21770" y="30456"/>
                      <a:pt x="16363" y="38415"/>
                      <a:pt x="8130" y="41679"/>
                    </a:cubicBezTo>
                  </a:path>
                  <a:path w="21770" h="41680" stroke="0" extrusionOk="0">
                    <a:moveTo>
                      <a:pt x="-1" y="0"/>
                    </a:moveTo>
                    <a:cubicBezTo>
                      <a:pt x="56" y="0"/>
                      <a:pt x="113" y="-1"/>
                      <a:pt x="170" y="0"/>
                    </a:cubicBezTo>
                    <a:cubicBezTo>
                      <a:pt x="12099" y="0"/>
                      <a:pt x="21770" y="9670"/>
                      <a:pt x="21770" y="21600"/>
                    </a:cubicBezTo>
                    <a:cubicBezTo>
                      <a:pt x="21770" y="30456"/>
                      <a:pt x="16363" y="38415"/>
                      <a:pt x="8130" y="41679"/>
                    </a:cubicBezTo>
                    <a:lnTo>
                      <a:pt x="170" y="21600"/>
                    </a:lnTo>
                    <a:close/>
                  </a:path>
                </a:pathLst>
              </a:custGeom>
              <a:solidFill>
                <a:srgbClr val="CCFFCC"/>
              </a:solidFill>
              <a:ln w="9525">
                <a:solidFill>
                  <a:srgbClr val="000000"/>
                </a:solidFill>
                <a:round/>
                <a:headEnd/>
                <a:tailEnd/>
              </a:ln>
            </p:spPr>
            <p:txBody>
              <a:bodyPr/>
              <a:lstStyle/>
              <a:p>
                <a:endParaRPr lang="tr-TR"/>
              </a:p>
            </p:txBody>
          </p:sp>
          <p:sp>
            <p:nvSpPr>
              <p:cNvPr id="17" name="Arc 12"/>
              <p:cNvSpPr>
                <a:spLocks/>
              </p:cNvSpPr>
              <p:nvPr/>
            </p:nvSpPr>
            <p:spPr bwMode="auto">
              <a:xfrm>
                <a:off x="259" y="1632"/>
                <a:ext cx="1046" cy="1524"/>
              </a:xfrm>
              <a:custGeom>
                <a:avLst/>
                <a:gdLst>
                  <a:gd name="T0" fmla="*/ 0 w 29561"/>
                  <a:gd name="T1" fmla="*/ 0 h 43199"/>
                  <a:gd name="T2" fmla="*/ 0 w 29561"/>
                  <a:gd name="T3" fmla="*/ 0 h 43199"/>
                  <a:gd name="T4" fmla="*/ 0 w 29561"/>
                  <a:gd name="T5" fmla="*/ 0 h 43199"/>
                  <a:gd name="T6" fmla="*/ 0 60000 65536"/>
                  <a:gd name="T7" fmla="*/ 0 60000 65536"/>
                  <a:gd name="T8" fmla="*/ 0 60000 65536"/>
                  <a:gd name="T9" fmla="*/ 0 w 29561"/>
                  <a:gd name="T10" fmla="*/ 0 h 43199"/>
                  <a:gd name="T11" fmla="*/ 29561 w 29561"/>
                  <a:gd name="T12" fmla="*/ 43199 h 43199"/>
                </a:gdLst>
                <a:ahLst/>
                <a:cxnLst>
                  <a:cxn ang="T6">
                    <a:pos x="T0" y="T1"/>
                  </a:cxn>
                  <a:cxn ang="T7">
                    <a:pos x="T2" y="T3"/>
                  </a:cxn>
                  <a:cxn ang="T8">
                    <a:pos x="T4" y="T5"/>
                  </a:cxn>
                </a:cxnLst>
                <a:rect l="T9" t="T10" r="T11" b="T12"/>
                <a:pathLst>
                  <a:path w="29561" h="43199" fill="none" extrusionOk="0">
                    <a:moveTo>
                      <a:pt x="29560" y="41678"/>
                    </a:moveTo>
                    <a:cubicBezTo>
                      <a:pt x="27026" y="42683"/>
                      <a:pt x="24325" y="43198"/>
                      <a:pt x="21600" y="43199"/>
                    </a:cubicBezTo>
                    <a:cubicBezTo>
                      <a:pt x="9670" y="43199"/>
                      <a:pt x="0" y="33528"/>
                      <a:pt x="0" y="21599"/>
                    </a:cubicBezTo>
                    <a:cubicBezTo>
                      <a:pt x="-1" y="9735"/>
                      <a:pt x="9567" y="93"/>
                      <a:pt x="21429" y="-1"/>
                    </a:cubicBezTo>
                  </a:path>
                  <a:path w="29561" h="43199" stroke="0" extrusionOk="0">
                    <a:moveTo>
                      <a:pt x="29560" y="41678"/>
                    </a:moveTo>
                    <a:cubicBezTo>
                      <a:pt x="27026" y="42683"/>
                      <a:pt x="24325" y="43198"/>
                      <a:pt x="21600" y="43199"/>
                    </a:cubicBezTo>
                    <a:cubicBezTo>
                      <a:pt x="9670" y="43199"/>
                      <a:pt x="0" y="33528"/>
                      <a:pt x="0" y="21599"/>
                    </a:cubicBezTo>
                    <a:cubicBezTo>
                      <a:pt x="-1" y="9735"/>
                      <a:pt x="9567" y="93"/>
                      <a:pt x="21429" y="-1"/>
                    </a:cubicBezTo>
                    <a:lnTo>
                      <a:pt x="21600" y="21599"/>
                    </a:lnTo>
                    <a:close/>
                  </a:path>
                </a:pathLst>
              </a:custGeom>
              <a:solidFill>
                <a:srgbClr val="FF99CC"/>
              </a:solidFill>
              <a:ln w="9525">
                <a:solidFill>
                  <a:srgbClr val="000000"/>
                </a:solidFill>
                <a:round/>
                <a:headEnd/>
                <a:tailEnd/>
              </a:ln>
            </p:spPr>
            <p:txBody>
              <a:bodyPr/>
              <a:lstStyle/>
              <a:p>
                <a:endParaRPr lang="tr-TR"/>
              </a:p>
            </p:txBody>
          </p:sp>
          <p:sp>
            <p:nvSpPr>
              <p:cNvPr id="18" name="Rectangle 13"/>
              <p:cNvSpPr>
                <a:spLocks noChangeArrowheads="1"/>
              </p:cNvSpPr>
              <p:nvPr/>
            </p:nvSpPr>
            <p:spPr bwMode="auto">
              <a:xfrm>
                <a:off x="1816" y="2385"/>
                <a:ext cx="228" cy="124"/>
              </a:xfrm>
              <a:prstGeom prst="rect">
                <a:avLst/>
              </a:prstGeom>
              <a:noFill/>
              <a:ln w="9525">
                <a:noFill/>
                <a:miter lim="800000"/>
                <a:headEnd/>
                <a:tailEnd/>
              </a:ln>
            </p:spPr>
            <p:txBody>
              <a:bodyPr wrap="none" lIns="0" tIns="0" rIns="0" bIns="0">
                <a:spAutoFit/>
              </a:bodyPr>
              <a:lstStyle/>
              <a:p>
                <a:r>
                  <a:rPr lang="tr-TR" sz="1500" b="1">
                    <a:latin typeface="Calibri" pitchFamily="34" charset="0"/>
                  </a:rPr>
                  <a:t>%44</a:t>
                </a:r>
                <a:endParaRPr lang="en-US" sz="2400">
                  <a:latin typeface="Tahoma" pitchFamily="34" charset="0"/>
                </a:endParaRPr>
              </a:p>
            </p:txBody>
          </p:sp>
          <p:sp>
            <p:nvSpPr>
              <p:cNvPr id="19" name="Rectangle 14"/>
              <p:cNvSpPr>
                <a:spLocks noChangeArrowheads="1"/>
              </p:cNvSpPr>
              <p:nvPr/>
            </p:nvSpPr>
            <p:spPr bwMode="auto">
              <a:xfrm>
                <a:off x="0" y="2491"/>
                <a:ext cx="228" cy="124"/>
              </a:xfrm>
              <a:prstGeom prst="rect">
                <a:avLst/>
              </a:prstGeom>
              <a:noFill/>
              <a:ln w="9525">
                <a:noFill/>
                <a:miter lim="800000"/>
                <a:headEnd/>
                <a:tailEnd/>
              </a:ln>
            </p:spPr>
            <p:txBody>
              <a:bodyPr wrap="none" lIns="0" tIns="0" rIns="0" bIns="0">
                <a:spAutoFit/>
              </a:bodyPr>
              <a:lstStyle/>
              <a:p>
                <a:r>
                  <a:rPr lang="tr-TR" sz="1500" b="1">
                    <a:latin typeface="Calibri" pitchFamily="34" charset="0"/>
                  </a:rPr>
                  <a:t>%56</a:t>
                </a:r>
                <a:endParaRPr lang="en-US" sz="2400">
                  <a:latin typeface="Tahoma" pitchFamily="34" charset="0"/>
                </a:endParaRPr>
              </a:p>
            </p:txBody>
          </p:sp>
        </p:grpSp>
        <p:sp>
          <p:nvSpPr>
            <p:cNvPr id="8" name="Text Box 15"/>
            <p:cNvSpPr txBox="1">
              <a:spLocks noChangeArrowheads="1"/>
            </p:cNvSpPr>
            <p:nvPr/>
          </p:nvSpPr>
          <p:spPr bwMode="auto">
            <a:xfrm>
              <a:off x="4465" y="10888"/>
              <a:ext cx="3633" cy="822"/>
            </a:xfrm>
            <a:prstGeom prst="rect">
              <a:avLst/>
            </a:prstGeom>
            <a:noFill/>
            <a:ln w="9525">
              <a:noFill/>
              <a:miter lim="800000"/>
              <a:headEnd/>
              <a:tailEnd/>
            </a:ln>
          </p:spPr>
          <p:txBody>
            <a:bodyPr>
              <a:spAutoFit/>
            </a:bodyPr>
            <a:lstStyle/>
            <a:p>
              <a:pPr algn="ctr"/>
              <a:r>
                <a:rPr lang="tr-TR" sz="1600" b="1">
                  <a:latin typeface="Tahoma" pitchFamily="34" charset="0"/>
                </a:rPr>
                <a:t>MESLEK HASTALIKLARI</a:t>
              </a:r>
            </a:p>
            <a:p>
              <a:pPr algn="ctr"/>
              <a:endParaRPr lang="tr-TR" sz="1600" b="1">
                <a:latin typeface="Tahoma" pitchFamily="34" charset="0"/>
              </a:endParaRPr>
            </a:p>
            <a:p>
              <a:pPr algn="ctr"/>
              <a:r>
                <a:rPr lang="tr-TR" sz="1600" b="1">
                  <a:latin typeface="Times New Roman" pitchFamily="18" charset="0"/>
                </a:rPr>
                <a:t>İŞ KAZALARI</a:t>
              </a:r>
              <a:endParaRPr lang="en-US" sz="1600">
                <a:latin typeface="Tahoma" pitchFamily="34" charset="0"/>
              </a:endParaRPr>
            </a:p>
          </p:txBody>
        </p:sp>
        <p:sp>
          <p:nvSpPr>
            <p:cNvPr id="9" name="Text Box 16"/>
            <p:cNvSpPr txBox="1">
              <a:spLocks noChangeArrowheads="1"/>
            </p:cNvSpPr>
            <p:nvPr/>
          </p:nvSpPr>
          <p:spPr bwMode="auto">
            <a:xfrm>
              <a:off x="1869" y="13823"/>
              <a:ext cx="3486" cy="367"/>
            </a:xfrm>
            <a:prstGeom prst="rect">
              <a:avLst/>
            </a:prstGeom>
            <a:noFill/>
            <a:ln w="9525">
              <a:noFill/>
              <a:miter lim="800000"/>
              <a:headEnd/>
              <a:tailEnd/>
            </a:ln>
          </p:spPr>
          <p:txBody>
            <a:bodyPr>
              <a:spAutoFit/>
            </a:bodyPr>
            <a:lstStyle/>
            <a:p>
              <a:r>
                <a:rPr lang="tr-TR" b="1">
                  <a:solidFill>
                    <a:srgbClr val="FF0000"/>
                  </a:solidFill>
                  <a:latin typeface="Tahoma" pitchFamily="34" charset="0"/>
                </a:rPr>
                <a:t>DÜNYADA</a:t>
              </a:r>
              <a:endParaRPr lang="en-US">
                <a:solidFill>
                  <a:srgbClr val="FF0000"/>
                </a:solidFill>
                <a:latin typeface="Tahoma" pitchFamily="34" charset="0"/>
              </a:endParaRPr>
            </a:p>
          </p:txBody>
        </p:sp>
        <p:sp>
          <p:nvSpPr>
            <p:cNvPr id="10" name="Text Box 17"/>
            <p:cNvSpPr txBox="1">
              <a:spLocks noChangeArrowheads="1"/>
            </p:cNvSpPr>
            <p:nvPr/>
          </p:nvSpPr>
          <p:spPr bwMode="auto">
            <a:xfrm>
              <a:off x="7318" y="13826"/>
              <a:ext cx="3481" cy="367"/>
            </a:xfrm>
            <a:prstGeom prst="rect">
              <a:avLst/>
            </a:prstGeom>
            <a:noFill/>
            <a:ln w="9525">
              <a:noFill/>
              <a:miter lim="800000"/>
              <a:headEnd/>
              <a:tailEnd/>
            </a:ln>
          </p:spPr>
          <p:txBody>
            <a:bodyPr>
              <a:spAutoFit/>
            </a:bodyPr>
            <a:lstStyle/>
            <a:p>
              <a:r>
                <a:rPr lang="tr-TR" b="1">
                  <a:solidFill>
                    <a:srgbClr val="FF0000"/>
                  </a:solidFill>
                  <a:latin typeface="Tahoma" pitchFamily="34" charset="0"/>
                </a:rPr>
                <a:t>TÜRKİYE’DE</a:t>
              </a:r>
              <a:endParaRPr lang="en-US">
                <a:solidFill>
                  <a:srgbClr val="FF0000"/>
                </a:solidFill>
                <a:latin typeface="Tahoma" pitchFamily="34" charset="0"/>
              </a:endParaRPr>
            </a:p>
          </p:txBody>
        </p:sp>
        <p:sp>
          <p:nvSpPr>
            <p:cNvPr id="11" name="Line 18"/>
            <p:cNvSpPr>
              <a:spLocks noChangeShapeType="1"/>
            </p:cNvSpPr>
            <p:nvPr/>
          </p:nvSpPr>
          <p:spPr bwMode="auto">
            <a:xfrm flipH="1">
              <a:off x="2016" y="11292"/>
              <a:ext cx="2736" cy="1440"/>
            </a:xfrm>
            <a:prstGeom prst="line">
              <a:avLst/>
            </a:prstGeom>
            <a:noFill/>
            <a:ln w="9525">
              <a:solidFill>
                <a:srgbClr val="000000"/>
              </a:solidFill>
              <a:round/>
              <a:headEnd/>
              <a:tailEnd type="triangle" w="med" len="med"/>
            </a:ln>
          </p:spPr>
          <p:txBody>
            <a:bodyPr/>
            <a:lstStyle/>
            <a:p>
              <a:endParaRPr lang="tr-TR"/>
            </a:p>
          </p:txBody>
        </p:sp>
        <p:sp>
          <p:nvSpPr>
            <p:cNvPr id="12" name="Line 19"/>
            <p:cNvSpPr>
              <a:spLocks noChangeShapeType="1"/>
            </p:cNvSpPr>
            <p:nvPr/>
          </p:nvSpPr>
          <p:spPr bwMode="auto">
            <a:xfrm flipH="1">
              <a:off x="3744" y="11580"/>
              <a:ext cx="1728" cy="864"/>
            </a:xfrm>
            <a:prstGeom prst="line">
              <a:avLst/>
            </a:prstGeom>
            <a:noFill/>
            <a:ln w="9525">
              <a:solidFill>
                <a:srgbClr val="000000"/>
              </a:solidFill>
              <a:round/>
              <a:headEnd/>
              <a:tailEnd type="triangle" w="med" len="med"/>
            </a:ln>
          </p:spPr>
          <p:txBody>
            <a:bodyPr/>
            <a:lstStyle/>
            <a:p>
              <a:endParaRPr lang="tr-TR"/>
            </a:p>
          </p:txBody>
        </p:sp>
        <p:sp>
          <p:nvSpPr>
            <p:cNvPr id="13" name="Line 20"/>
            <p:cNvSpPr>
              <a:spLocks noChangeShapeType="1"/>
            </p:cNvSpPr>
            <p:nvPr/>
          </p:nvSpPr>
          <p:spPr bwMode="auto">
            <a:xfrm>
              <a:off x="7776" y="11148"/>
              <a:ext cx="1008" cy="228"/>
            </a:xfrm>
            <a:prstGeom prst="line">
              <a:avLst/>
            </a:prstGeom>
            <a:noFill/>
            <a:ln w="9525">
              <a:solidFill>
                <a:srgbClr val="000000"/>
              </a:solidFill>
              <a:round/>
              <a:headEnd/>
              <a:tailEnd type="triangle" w="med" len="med"/>
            </a:ln>
          </p:spPr>
          <p:txBody>
            <a:bodyPr/>
            <a:lstStyle/>
            <a:p>
              <a:endParaRPr lang="tr-TR"/>
            </a:p>
          </p:txBody>
        </p:sp>
        <p:sp>
          <p:nvSpPr>
            <p:cNvPr id="14" name="Line 21"/>
            <p:cNvSpPr>
              <a:spLocks noChangeShapeType="1"/>
            </p:cNvSpPr>
            <p:nvPr/>
          </p:nvSpPr>
          <p:spPr bwMode="auto">
            <a:xfrm>
              <a:off x="7200" y="11808"/>
              <a:ext cx="1584" cy="636"/>
            </a:xfrm>
            <a:prstGeom prst="line">
              <a:avLst/>
            </a:prstGeom>
            <a:noFill/>
            <a:ln w="9525">
              <a:solidFill>
                <a:srgbClr val="000000"/>
              </a:solidFill>
              <a:round/>
              <a:headEnd/>
              <a:tailEnd type="triangle" w="med" len="med"/>
            </a:ln>
          </p:spPr>
          <p:txBody>
            <a:bodyPr/>
            <a:lstStyle/>
            <a:p>
              <a:endParaRPr lang="tr-TR"/>
            </a:p>
          </p:txBody>
        </p:sp>
      </p:grpSp>
      <p:sp>
        <p:nvSpPr>
          <p:cNvPr id="20" name="Rectangle 3"/>
          <p:cNvSpPr txBox="1">
            <a:spLocks noChangeArrowheads="1"/>
          </p:cNvSpPr>
          <p:nvPr/>
        </p:nvSpPr>
        <p:spPr bwMode="auto">
          <a:xfrm>
            <a:off x="539750" y="4876801"/>
            <a:ext cx="7848600" cy="1981200"/>
          </a:xfrm>
          <a:prstGeom prst="rect">
            <a:avLst/>
          </a:prstGeom>
          <a:noFill/>
          <a:ln w="9525">
            <a:noFill/>
            <a:miter lim="800000"/>
            <a:headEnd/>
            <a:tailEnd/>
          </a:ln>
        </p:spPr>
        <p:txBody>
          <a:bodyPr/>
          <a:lstStyle/>
          <a:p>
            <a:pPr marL="342900" indent="-342900" algn="ctr">
              <a:spcBef>
                <a:spcPct val="20000"/>
              </a:spcBef>
            </a:pPr>
            <a:r>
              <a:rPr lang="tr-TR" sz="2000" b="1" dirty="0">
                <a:latin typeface="Calibri" pitchFamily="34" charset="0"/>
              </a:rPr>
              <a:t>TÜRKİYE’DE İŞ KAZALARI ve MESLEK HASTALIKLARI</a:t>
            </a:r>
            <a:r>
              <a:rPr lang="tr-TR" sz="2400" b="1" dirty="0">
                <a:latin typeface="Calibri" pitchFamily="34" charset="0"/>
              </a:rPr>
              <a:t> </a:t>
            </a:r>
          </a:p>
          <a:p>
            <a:pPr marL="342900" indent="-342900" algn="ctr">
              <a:spcBef>
                <a:spcPct val="20000"/>
              </a:spcBef>
              <a:buFont typeface="Arial" charset="0"/>
              <a:buNone/>
            </a:pPr>
            <a:r>
              <a:rPr lang="tr-TR" sz="2800" b="1" dirty="0">
                <a:solidFill>
                  <a:srgbClr val="FF0000"/>
                </a:solidFill>
                <a:latin typeface="Calibri" pitchFamily="34" charset="0"/>
              </a:rPr>
              <a:t>ARANDIĞINDA SAPTANABİLİYOR</a:t>
            </a:r>
          </a:p>
          <a:p>
            <a:pPr marL="342900" indent="-342900" algn="ctr">
              <a:spcBef>
                <a:spcPct val="20000"/>
              </a:spcBef>
            </a:pPr>
            <a:r>
              <a:rPr lang="tr-TR" sz="2000" b="1" dirty="0">
                <a:latin typeface="Calibri" pitchFamily="34" charset="0"/>
              </a:rPr>
              <a:t>ÜLKE GENELİNİ YANSITAN VERİLER YOK</a:t>
            </a:r>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3000" fill="hold" nodeType="afterEffect">
                                  <p:stCondLst>
                                    <p:cond delay="1000"/>
                                  </p:stCondLst>
                                  <p:childTnLst>
                                    <p:animEffect transition="out" filter="fade">
                                      <p:cBhvr>
                                        <p:cTn id="6" dur="500" tmFilter="0, 0; .2, .5; .8, .5; 1, 0"/>
                                        <p:tgtEl>
                                          <p:spTgt spid="20">
                                            <p:txEl>
                                              <p:pRg st="1" end="1"/>
                                            </p:txEl>
                                          </p:spTgt>
                                        </p:tgtEl>
                                      </p:cBhvr>
                                    </p:animEffect>
                                    <p:animScale>
                                      <p:cBhvr>
                                        <p:cTn id="7" dur="250" autoRev="1" fill="hold"/>
                                        <p:tgtEl>
                                          <p:spTgt spid="20">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p:cNvSpPr>
          <p:nvPr/>
        </p:nvSpPr>
        <p:spPr bwMode="auto">
          <a:xfrm>
            <a:off x="539750" y="7620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3200" b="1" i="0" u="none" strike="noStrike" kern="1200" cap="none" spc="0" normalizeH="0" baseline="0" noProof="0" smtClean="0">
                <a:ln>
                  <a:noFill/>
                </a:ln>
                <a:solidFill>
                  <a:srgbClr val="C00000"/>
                </a:solidFill>
                <a:effectLst/>
                <a:uLnTx/>
                <a:uFillTx/>
                <a:latin typeface="+mj-lt"/>
                <a:ea typeface="+mj-ea"/>
                <a:cs typeface="+mj-cs"/>
              </a:rPr>
              <a:t>Meslek </a:t>
            </a:r>
            <a:r>
              <a:rPr kumimoji="0" lang="en-US" sz="3200" b="1" i="0" u="none" strike="noStrike" kern="1200" cap="none" spc="0" normalizeH="0" baseline="0" noProof="0" smtClean="0">
                <a:ln>
                  <a:noFill/>
                </a:ln>
                <a:solidFill>
                  <a:srgbClr val="C00000"/>
                </a:solidFill>
                <a:effectLst/>
                <a:uLnTx/>
                <a:uFillTx/>
                <a:latin typeface="+mj-lt"/>
                <a:ea typeface="+mj-ea"/>
                <a:cs typeface="+mj-cs"/>
              </a:rPr>
              <a:t>H</a:t>
            </a:r>
            <a:r>
              <a:rPr kumimoji="0" lang="tr-TR" sz="3200" b="1" i="0" u="none" strike="noStrike" kern="1200" cap="none" spc="0" normalizeH="0" baseline="0" noProof="0" smtClean="0">
                <a:ln>
                  <a:noFill/>
                </a:ln>
                <a:solidFill>
                  <a:srgbClr val="C00000"/>
                </a:solidFill>
                <a:effectLst/>
                <a:uLnTx/>
                <a:uFillTx/>
                <a:latin typeface="+mj-lt"/>
                <a:ea typeface="+mj-ea"/>
                <a:cs typeface="+mj-cs"/>
              </a:rPr>
              <a:t>astalıkları</a:t>
            </a:r>
            <a:endParaRPr kumimoji="0" lang="tr-TR" sz="3200" b="1" i="0" u="none" strike="noStrike" kern="1200" cap="none" spc="0" normalizeH="0" baseline="0" noProof="0" dirty="0" smtClean="0">
              <a:ln>
                <a:noFill/>
              </a:ln>
              <a:solidFill>
                <a:srgbClr val="C00000"/>
              </a:solidFill>
              <a:effectLst/>
              <a:uLnTx/>
              <a:uFillTx/>
              <a:latin typeface="+mj-lt"/>
              <a:ea typeface="+mj-ea"/>
              <a:cs typeface="+mj-cs"/>
            </a:endParaRPr>
          </a:p>
        </p:txBody>
      </p:sp>
      <p:sp>
        <p:nvSpPr>
          <p:cNvPr id="3" name="Rectangle 3"/>
          <p:cNvSpPr txBox="1">
            <a:spLocks/>
          </p:cNvSpPr>
          <p:nvPr/>
        </p:nvSpPr>
        <p:spPr bwMode="auto">
          <a:xfrm>
            <a:off x="468313" y="17224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2"/>
              </a:buClr>
              <a:buSzTx/>
              <a:buFont typeface="Wingdings" pitchFamily="2" charset="2"/>
              <a:buChar char="Ø"/>
              <a:tabLst/>
              <a:defRPr/>
            </a:pPr>
            <a:r>
              <a:rPr kumimoji="0" lang="tr-TR" sz="2000" b="0" i="0" u="none" strike="noStrike" kern="1200" cap="none" spc="0" normalizeH="0" baseline="0" noProof="0" smtClean="0">
                <a:ln>
                  <a:noFill/>
                </a:ln>
                <a:solidFill>
                  <a:srgbClr val="663300"/>
                </a:solidFill>
                <a:effectLst/>
                <a:uLnTx/>
                <a:uFillTx/>
                <a:latin typeface="Arial" charset="0"/>
                <a:ea typeface="+mn-ea"/>
                <a:cs typeface="+mn-cs"/>
              </a:rPr>
              <a:t>Toplum sağlığı sorunudur</a:t>
            </a:r>
            <a:r>
              <a:rPr kumimoji="0" lang="en-US" sz="2000" b="0" i="0" u="none" strike="noStrike" kern="1200" cap="none" spc="0" normalizeH="0" baseline="0" noProof="0" smtClean="0">
                <a:ln>
                  <a:noFill/>
                </a:ln>
                <a:solidFill>
                  <a:srgbClr val="663300"/>
                </a:solidFill>
                <a:effectLst/>
                <a:uLnTx/>
                <a:uFillTx/>
                <a:latin typeface="Arial" charset="0"/>
                <a:ea typeface="+mn-ea"/>
                <a:cs typeface="+mn-cs"/>
              </a:rPr>
              <a:t> </a:t>
            </a:r>
          </a:p>
          <a:p>
            <a:pPr marL="342900" marR="0" lvl="0" indent="-342900" algn="l" defTabSz="914400" rtl="0" eaLnBrk="1" fontAlgn="base" latinLnBrk="0" hangingPunct="1">
              <a:lnSpc>
                <a:spcPct val="100000"/>
              </a:lnSpc>
              <a:spcBef>
                <a:spcPct val="20000"/>
              </a:spcBef>
              <a:spcAft>
                <a:spcPct val="0"/>
              </a:spcAft>
              <a:buClr>
                <a:schemeClr val="tx2"/>
              </a:buClr>
              <a:buSzTx/>
              <a:buFont typeface="Wingdings" pitchFamily="2" charset="2"/>
              <a:buChar char="Ø"/>
              <a:tabLst/>
              <a:defRPr/>
            </a:pPr>
            <a:r>
              <a:rPr kumimoji="0" lang="tr-TR" sz="2000" b="0" i="0" u="none" strike="noStrike" kern="1200" cap="none" spc="0" normalizeH="0" baseline="0" noProof="0" smtClean="0">
                <a:ln>
                  <a:noFill/>
                </a:ln>
                <a:solidFill>
                  <a:srgbClr val="663300"/>
                </a:solidFill>
                <a:effectLst/>
                <a:uLnTx/>
                <a:uFillTx/>
                <a:latin typeface="Arial" charset="0"/>
                <a:ea typeface="+mn-ea"/>
                <a:cs typeface="+mn-cs"/>
              </a:rPr>
              <a:t>İş barışını olumsuz etkilemektedir </a:t>
            </a:r>
          </a:p>
          <a:p>
            <a:pPr marL="342900" marR="0" lvl="0" indent="-342900" algn="l" defTabSz="914400" rtl="0" eaLnBrk="1" fontAlgn="base" latinLnBrk="0" hangingPunct="1">
              <a:lnSpc>
                <a:spcPct val="100000"/>
              </a:lnSpc>
              <a:spcBef>
                <a:spcPct val="20000"/>
              </a:spcBef>
              <a:spcAft>
                <a:spcPct val="0"/>
              </a:spcAft>
              <a:buClr>
                <a:schemeClr val="tx2"/>
              </a:buClr>
              <a:buSzTx/>
              <a:buFont typeface="Wingdings" pitchFamily="2" charset="2"/>
              <a:buChar char="Ø"/>
              <a:tabLst/>
              <a:defRPr/>
            </a:pPr>
            <a:r>
              <a:rPr kumimoji="0" lang="tr-TR" sz="2000" b="0" i="0" u="none" strike="noStrike" kern="1200" cap="none" spc="0" normalizeH="0" baseline="0" noProof="0" smtClean="0">
                <a:ln>
                  <a:noFill/>
                </a:ln>
                <a:solidFill>
                  <a:srgbClr val="663300"/>
                </a:solidFill>
                <a:effectLst/>
                <a:uLnTx/>
                <a:uFillTx/>
                <a:latin typeface="Arial" charset="0"/>
                <a:ea typeface="+mn-ea"/>
                <a:cs typeface="+mn-cs"/>
              </a:rPr>
              <a:t>Sağlık sigortacılığının yükünü artırmaktadır </a:t>
            </a:r>
            <a:endParaRPr kumimoji="0" lang="en-US" sz="2000" b="0" i="0" u="none" strike="noStrike" kern="1200" cap="none" spc="0" normalizeH="0" baseline="0" noProof="0" dirty="0" smtClean="0">
              <a:ln>
                <a:noFill/>
              </a:ln>
              <a:solidFill>
                <a:srgbClr val="663300"/>
              </a:solidFill>
              <a:effectLst/>
              <a:uLnTx/>
              <a:uFillTx/>
              <a:latin typeface="Arial" charset="0"/>
              <a:ea typeface="+mn-ea"/>
              <a:cs typeface="+mn-cs"/>
            </a:endParaRPr>
          </a:p>
        </p:txBody>
      </p:sp>
      <p:grpSp>
        <p:nvGrpSpPr>
          <p:cNvPr id="4" name="Group 5"/>
          <p:cNvGrpSpPr>
            <a:grpSpLocks/>
          </p:cNvGrpSpPr>
          <p:nvPr/>
        </p:nvGrpSpPr>
        <p:grpSpPr bwMode="auto">
          <a:xfrm>
            <a:off x="0" y="3074987"/>
            <a:ext cx="9144000" cy="3402013"/>
            <a:chOff x="249" y="1151"/>
            <a:chExt cx="5373" cy="2143"/>
          </a:xfrm>
        </p:grpSpPr>
        <p:sp>
          <p:nvSpPr>
            <p:cNvPr id="5" name="Text Box 6"/>
            <p:cNvSpPr txBox="1">
              <a:spLocks noChangeArrowheads="1"/>
            </p:cNvSpPr>
            <p:nvPr/>
          </p:nvSpPr>
          <p:spPr bwMode="auto">
            <a:xfrm>
              <a:off x="3355" y="1210"/>
              <a:ext cx="1951" cy="250"/>
            </a:xfrm>
            <a:prstGeom prst="rect">
              <a:avLst/>
            </a:prstGeom>
            <a:noFill/>
            <a:ln w="9525">
              <a:noFill/>
              <a:miter lim="800000"/>
              <a:headEnd/>
              <a:tailEnd/>
            </a:ln>
          </p:spPr>
          <p:txBody>
            <a:bodyPr>
              <a:spAutoFit/>
            </a:bodyPr>
            <a:lstStyle/>
            <a:p>
              <a:r>
                <a:rPr lang="en-US" sz="2000" b="1">
                  <a:solidFill>
                    <a:srgbClr val="663300"/>
                  </a:solidFill>
                  <a:latin typeface="Calibri" pitchFamily="34" charset="0"/>
                </a:rPr>
                <a:t>EKONOMİK, HUKUKİ</a:t>
              </a:r>
              <a:endParaRPr lang="tr-TR" sz="2000" b="1">
                <a:solidFill>
                  <a:srgbClr val="663300"/>
                </a:solidFill>
                <a:latin typeface="Calibri" pitchFamily="34" charset="0"/>
              </a:endParaRPr>
            </a:p>
          </p:txBody>
        </p:sp>
        <p:sp>
          <p:nvSpPr>
            <p:cNvPr id="6" name="Text Box 7"/>
            <p:cNvSpPr txBox="1">
              <a:spLocks noChangeArrowheads="1"/>
            </p:cNvSpPr>
            <p:nvPr/>
          </p:nvSpPr>
          <p:spPr bwMode="auto">
            <a:xfrm>
              <a:off x="3496" y="2160"/>
              <a:ext cx="1879" cy="250"/>
            </a:xfrm>
            <a:prstGeom prst="rect">
              <a:avLst/>
            </a:prstGeom>
            <a:noFill/>
            <a:ln w="9525">
              <a:noFill/>
              <a:miter lim="800000"/>
              <a:headEnd/>
              <a:tailEnd/>
            </a:ln>
          </p:spPr>
          <p:txBody>
            <a:bodyPr>
              <a:spAutoFit/>
            </a:bodyPr>
            <a:lstStyle/>
            <a:p>
              <a:r>
                <a:rPr lang="en-US" sz="2000" b="1">
                  <a:solidFill>
                    <a:srgbClr val="FF0000"/>
                  </a:solidFill>
                  <a:latin typeface="Calibri" pitchFamily="34" charset="0"/>
                </a:rPr>
                <a:t>SOSYAL</a:t>
              </a:r>
              <a:endParaRPr lang="tr-TR" sz="2000" b="1">
                <a:solidFill>
                  <a:srgbClr val="FF0000"/>
                </a:solidFill>
                <a:latin typeface="Calibri" pitchFamily="34" charset="0"/>
              </a:endParaRPr>
            </a:p>
          </p:txBody>
        </p:sp>
        <p:sp>
          <p:nvSpPr>
            <p:cNvPr id="7" name="Freeform 8"/>
            <p:cNvSpPr>
              <a:spLocks/>
            </p:cNvSpPr>
            <p:nvPr/>
          </p:nvSpPr>
          <p:spPr bwMode="auto">
            <a:xfrm>
              <a:off x="249" y="1790"/>
              <a:ext cx="5373" cy="216"/>
            </a:xfrm>
            <a:custGeom>
              <a:avLst/>
              <a:gdLst>
                <a:gd name="T0" fmla="*/ 19 w 5910"/>
                <a:gd name="T1" fmla="*/ 16 h 245"/>
                <a:gd name="T2" fmla="*/ 50 w 5910"/>
                <a:gd name="T3" fmla="*/ 17 h 245"/>
                <a:gd name="T4" fmla="*/ 86 w 5910"/>
                <a:gd name="T5" fmla="*/ 18 h 245"/>
                <a:gd name="T6" fmla="*/ 109 w 5910"/>
                <a:gd name="T7" fmla="*/ 18 h 245"/>
                <a:gd name="T8" fmla="*/ 132 w 5910"/>
                <a:gd name="T9" fmla="*/ 18 h 245"/>
                <a:gd name="T10" fmla="*/ 151 w 5910"/>
                <a:gd name="T11" fmla="*/ 20 h 245"/>
                <a:gd name="T12" fmla="*/ 179 w 5910"/>
                <a:gd name="T13" fmla="*/ 18 h 245"/>
                <a:gd name="T14" fmla="*/ 212 w 5910"/>
                <a:gd name="T15" fmla="*/ 20 h 245"/>
                <a:gd name="T16" fmla="*/ 245 w 5910"/>
                <a:gd name="T17" fmla="*/ 20 h 245"/>
                <a:gd name="T18" fmla="*/ 295 w 5910"/>
                <a:gd name="T19" fmla="*/ 22 h 245"/>
                <a:gd name="T20" fmla="*/ 314 w 5910"/>
                <a:gd name="T21" fmla="*/ 22 h 245"/>
                <a:gd name="T22" fmla="*/ 335 w 5910"/>
                <a:gd name="T23" fmla="*/ 17 h 245"/>
                <a:gd name="T24" fmla="*/ 350 w 5910"/>
                <a:gd name="T25" fmla="*/ 14 h 245"/>
                <a:gd name="T26" fmla="*/ 365 w 5910"/>
                <a:gd name="T27" fmla="*/ 17 h 245"/>
                <a:gd name="T28" fmla="*/ 399 w 5910"/>
                <a:gd name="T29" fmla="*/ 26 h 245"/>
                <a:gd name="T30" fmla="*/ 419 w 5910"/>
                <a:gd name="T31" fmla="*/ 17 h 245"/>
                <a:gd name="T32" fmla="*/ 444 w 5910"/>
                <a:gd name="T33" fmla="*/ 12 h 245"/>
                <a:gd name="T34" fmla="*/ 486 w 5910"/>
                <a:gd name="T35" fmla="*/ 9 h 245"/>
                <a:gd name="T36" fmla="*/ 507 w 5910"/>
                <a:gd name="T37" fmla="*/ 7 h 245"/>
                <a:gd name="T38" fmla="*/ 538 w 5910"/>
                <a:gd name="T39" fmla="*/ 7 h 245"/>
                <a:gd name="T40" fmla="*/ 552 w 5910"/>
                <a:gd name="T41" fmla="*/ 5 h 245"/>
                <a:gd name="T42" fmla="*/ 574 w 5910"/>
                <a:gd name="T43" fmla="*/ 4 h 245"/>
                <a:gd name="T44" fmla="*/ 607 w 5910"/>
                <a:gd name="T45" fmla="*/ 4 h 245"/>
                <a:gd name="T46" fmla="*/ 668 w 5910"/>
                <a:gd name="T47" fmla="*/ 5 h 245"/>
                <a:gd name="T48" fmla="*/ 675 w 5910"/>
                <a:gd name="T49" fmla="*/ 4 h 245"/>
                <a:gd name="T50" fmla="*/ 704 w 5910"/>
                <a:gd name="T51" fmla="*/ 5 h 245"/>
                <a:gd name="T52" fmla="*/ 714 w 5910"/>
                <a:gd name="T53" fmla="*/ 4 h 245"/>
                <a:gd name="T54" fmla="*/ 749 w 5910"/>
                <a:gd name="T55" fmla="*/ 4 h 245"/>
                <a:gd name="T56" fmla="*/ 787 w 5910"/>
                <a:gd name="T57" fmla="*/ 5 h 245"/>
                <a:gd name="T58" fmla="*/ 816 w 5910"/>
                <a:gd name="T59" fmla="*/ 12 h 245"/>
                <a:gd name="T60" fmla="*/ 885 w 5910"/>
                <a:gd name="T61" fmla="*/ 17 h 245"/>
                <a:gd name="T62" fmla="*/ 937 w 5910"/>
                <a:gd name="T63" fmla="*/ 20 h 245"/>
                <a:gd name="T64" fmla="*/ 997 w 5910"/>
                <a:gd name="T65" fmla="*/ 26 h 245"/>
                <a:gd name="T66" fmla="*/ 1056 w 5910"/>
                <a:gd name="T67" fmla="*/ 18 h 245"/>
                <a:gd name="T68" fmla="*/ 1106 w 5910"/>
                <a:gd name="T69" fmla="*/ 22 h 245"/>
                <a:gd name="T70" fmla="*/ 1138 w 5910"/>
                <a:gd name="T71" fmla="*/ 26 h 245"/>
                <a:gd name="T72" fmla="*/ 1215 w 5910"/>
                <a:gd name="T73" fmla="*/ 37 h 245"/>
                <a:gd name="T74" fmla="*/ 1276 w 5910"/>
                <a:gd name="T75" fmla="*/ 26 h 245"/>
                <a:gd name="T76" fmla="*/ 1334 w 5910"/>
                <a:gd name="T77" fmla="*/ 20 h 245"/>
                <a:gd name="T78" fmla="*/ 1405 w 5910"/>
                <a:gd name="T79" fmla="*/ 18 h 24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910"/>
                <a:gd name="T121" fmla="*/ 0 h 245"/>
                <a:gd name="T122" fmla="*/ 5910 w 5910"/>
                <a:gd name="T123" fmla="*/ 245 h 24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910" h="245">
                  <a:moveTo>
                    <a:pt x="0" y="100"/>
                  </a:moveTo>
                  <a:lnTo>
                    <a:pt x="77" y="100"/>
                  </a:lnTo>
                  <a:lnTo>
                    <a:pt x="198" y="100"/>
                  </a:lnTo>
                  <a:lnTo>
                    <a:pt x="210" y="111"/>
                  </a:lnTo>
                  <a:lnTo>
                    <a:pt x="297" y="122"/>
                  </a:lnTo>
                  <a:lnTo>
                    <a:pt x="363" y="122"/>
                  </a:lnTo>
                  <a:lnTo>
                    <a:pt x="408" y="122"/>
                  </a:lnTo>
                  <a:lnTo>
                    <a:pt x="452" y="122"/>
                  </a:lnTo>
                  <a:lnTo>
                    <a:pt x="496" y="122"/>
                  </a:lnTo>
                  <a:lnTo>
                    <a:pt x="551" y="122"/>
                  </a:lnTo>
                  <a:lnTo>
                    <a:pt x="606" y="111"/>
                  </a:lnTo>
                  <a:lnTo>
                    <a:pt x="628" y="133"/>
                  </a:lnTo>
                  <a:lnTo>
                    <a:pt x="684" y="122"/>
                  </a:lnTo>
                  <a:lnTo>
                    <a:pt x="750" y="122"/>
                  </a:lnTo>
                  <a:lnTo>
                    <a:pt x="826" y="122"/>
                  </a:lnTo>
                  <a:lnTo>
                    <a:pt x="882" y="133"/>
                  </a:lnTo>
                  <a:lnTo>
                    <a:pt x="948" y="133"/>
                  </a:lnTo>
                  <a:lnTo>
                    <a:pt x="1025" y="133"/>
                  </a:lnTo>
                  <a:lnTo>
                    <a:pt x="1190" y="155"/>
                  </a:lnTo>
                  <a:lnTo>
                    <a:pt x="1234" y="144"/>
                  </a:lnTo>
                  <a:lnTo>
                    <a:pt x="1279" y="144"/>
                  </a:lnTo>
                  <a:lnTo>
                    <a:pt x="1312" y="144"/>
                  </a:lnTo>
                  <a:lnTo>
                    <a:pt x="1367" y="122"/>
                  </a:lnTo>
                  <a:lnTo>
                    <a:pt x="1400" y="111"/>
                  </a:lnTo>
                  <a:lnTo>
                    <a:pt x="1433" y="89"/>
                  </a:lnTo>
                  <a:lnTo>
                    <a:pt x="1455" y="89"/>
                  </a:lnTo>
                  <a:lnTo>
                    <a:pt x="1488" y="89"/>
                  </a:lnTo>
                  <a:lnTo>
                    <a:pt x="1522" y="111"/>
                  </a:lnTo>
                  <a:lnTo>
                    <a:pt x="1631" y="166"/>
                  </a:lnTo>
                  <a:lnTo>
                    <a:pt x="1664" y="166"/>
                  </a:lnTo>
                  <a:lnTo>
                    <a:pt x="1720" y="144"/>
                  </a:lnTo>
                  <a:lnTo>
                    <a:pt x="1753" y="111"/>
                  </a:lnTo>
                  <a:lnTo>
                    <a:pt x="1808" y="100"/>
                  </a:lnTo>
                  <a:lnTo>
                    <a:pt x="1852" y="78"/>
                  </a:lnTo>
                  <a:lnTo>
                    <a:pt x="1940" y="89"/>
                  </a:lnTo>
                  <a:lnTo>
                    <a:pt x="2028" y="56"/>
                  </a:lnTo>
                  <a:lnTo>
                    <a:pt x="2028" y="33"/>
                  </a:lnTo>
                  <a:lnTo>
                    <a:pt x="2117" y="45"/>
                  </a:lnTo>
                  <a:lnTo>
                    <a:pt x="2194" y="45"/>
                  </a:lnTo>
                  <a:lnTo>
                    <a:pt x="2249" y="45"/>
                  </a:lnTo>
                  <a:lnTo>
                    <a:pt x="2293" y="45"/>
                  </a:lnTo>
                  <a:lnTo>
                    <a:pt x="2304" y="33"/>
                  </a:lnTo>
                  <a:lnTo>
                    <a:pt x="2337" y="33"/>
                  </a:lnTo>
                  <a:lnTo>
                    <a:pt x="2392" y="23"/>
                  </a:lnTo>
                  <a:lnTo>
                    <a:pt x="2448" y="23"/>
                  </a:lnTo>
                  <a:lnTo>
                    <a:pt x="2536" y="23"/>
                  </a:lnTo>
                  <a:lnTo>
                    <a:pt x="2635" y="33"/>
                  </a:lnTo>
                  <a:lnTo>
                    <a:pt x="2789" y="33"/>
                  </a:lnTo>
                  <a:lnTo>
                    <a:pt x="2822" y="33"/>
                  </a:lnTo>
                  <a:lnTo>
                    <a:pt x="2822" y="23"/>
                  </a:lnTo>
                  <a:lnTo>
                    <a:pt x="2866" y="23"/>
                  </a:lnTo>
                  <a:lnTo>
                    <a:pt x="2932" y="33"/>
                  </a:lnTo>
                  <a:lnTo>
                    <a:pt x="2932" y="11"/>
                  </a:lnTo>
                  <a:lnTo>
                    <a:pt x="2977" y="11"/>
                  </a:lnTo>
                  <a:lnTo>
                    <a:pt x="3043" y="0"/>
                  </a:lnTo>
                  <a:lnTo>
                    <a:pt x="3131" y="11"/>
                  </a:lnTo>
                  <a:lnTo>
                    <a:pt x="3208" y="11"/>
                  </a:lnTo>
                  <a:lnTo>
                    <a:pt x="3285" y="33"/>
                  </a:lnTo>
                  <a:lnTo>
                    <a:pt x="3329" y="56"/>
                  </a:lnTo>
                  <a:lnTo>
                    <a:pt x="3406" y="78"/>
                  </a:lnTo>
                  <a:lnTo>
                    <a:pt x="3582" y="89"/>
                  </a:lnTo>
                  <a:lnTo>
                    <a:pt x="3693" y="111"/>
                  </a:lnTo>
                  <a:lnTo>
                    <a:pt x="3781" y="111"/>
                  </a:lnTo>
                  <a:lnTo>
                    <a:pt x="3913" y="133"/>
                  </a:lnTo>
                  <a:lnTo>
                    <a:pt x="4035" y="166"/>
                  </a:lnTo>
                  <a:lnTo>
                    <a:pt x="4167" y="177"/>
                  </a:lnTo>
                  <a:lnTo>
                    <a:pt x="4300" y="155"/>
                  </a:lnTo>
                  <a:lnTo>
                    <a:pt x="4409" y="122"/>
                  </a:lnTo>
                  <a:lnTo>
                    <a:pt x="4531" y="122"/>
                  </a:lnTo>
                  <a:lnTo>
                    <a:pt x="4619" y="144"/>
                  </a:lnTo>
                  <a:lnTo>
                    <a:pt x="4642" y="155"/>
                  </a:lnTo>
                  <a:lnTo>
                    <a:pt x="4751" y="177"/>
                  </a:lnTo>
                  <a:lnTo>
                    <a:pt x="4895" y="177"/>
                  </a:lnTo>
                  <a:lnTo>
                    <a:pt x="5071" y="244"/>
                  </a:lnTo>
                  <a:lnTo>
                    <a:pt x="5192" y="233"/>
                  </a:lnTo>
                  <a:lnTo>
                    <a:pt x="5325" y="177"/>
                  </a:lnTo>
                  <a:lnTo>
                    <a:pt x="5446" y="155"/>
                  </a:lnTo>
                  <a:lnTo>
                    <a:pt x="5568" y="133"/>
                  </a:lnTo>
                  <a:lnTo>
                    <a:pt x="5733" y="133"/>
                  </a:lnTo>
                  <a:lnTo>
                    <a:pt x="5865" y="122"/>
                  </a:lnTo>
                  <a:lnTo>
                    <a:pt x="5909" y="122"/>
                  </a:lnTo>
                </a:path>
              </a:pathLst>
            </a:custGeom>
            <a:noFill/>
            <a:ln w="50800" cap="rnd" cmpd="sng">
              <a:solidFill>
                <a:srgbClr val="00FFFF"/>
              </a:solidFill>
              <a:prstDash val="solid"/>
              <a:round/>
              <a:headEnd type="none" w="sm" len="sm"/>
              <a:tailEnd type="none" w="sm" len="sm"/>
            </a:ln>
          </p:spPr>
          <p:txBody>
            <a:bodyPr/>
            <a:lstStyle/>
            <a:p>
              <a:endParaRPr lang="tr-TR"/>
            </a:p>
          </p:txBody>
        </p:sp>
        <p:sp>
          <p:nvSpPr>
            <p:cNvPr id="8" name="Text Box 9"/>
            <p:cNvSpPr txBox="1">
              <a:spLocks noChangeArrowheads="1"/>
            </p:cNvSpPr>
            <p:nvPr/>
          </p:nvSpPr>
          <p:spPr bwMode="auto">
            <a:xfrm>
              <a:off x="478" y="1180"/>
              <a:ext cx="1101" cy="231"/>
            </a:xfrm>
            <a:prstGeom prst="rect">
              <a:avLst/>
            </a:prstGeom>
            <a:noFill/>
            <a:ln w="9525">
              <a:noFill/>
              <a:miter lim="800000"/>
              <a:headEnd/>
              <a:tailEnd/>
            </a:ln>
          </p:spPr>
          <p:txBody>
            <a:bodyPr>
              <a:spAutoFit/>
            </a:bodyPr>
            <a:lstStyle/>
            <a:p>
              <a:pPr eaLnBrk="0" hangingPunct="0"/>
              <a:endParaRPr lang="en-US" b="1">
                <a:latin typeface="Verdana" pitchFamily="34" charset="0"/>
              </a:endParaRPr>
            </a:p>
          </p:txBody>
        </p:sp>
        <p:sp>
          <p:nvSpPr>
            <p:cNvPr id="9" name="Text Box 10"/>
            <p:cNvSpPr txBox="1">
              <a:spLocks noChangeArrowheads="1"/>
            </p:cNvSpPr>
            <p:nvPr/>
          </p:nvSpPr>
          <p:spPr bwMode="auto">
            <a:xfrm>
              <a:off x="387" y="2133"/>
              <a:ext cx="1010" cy="250"/>
            </a:xfrm>
            <a:prstGeom prst="rect">
              <a:avLst/>
            </a:prstGeom>
            <a:noFill/>
            <a:ln w="9525">
              <a:noFill/>
              <a:miter lim="800000"/>
              <a:headEnd/>
              <a:tailEnd/>
            </a:ln>
          </p:spPr>
          <p:txBody>
            <a:bodyPr>
              <a:spAutoFit/>
            </a:bodyPr>
            <a:lstStyle/>
            <a:p>
              <a:r>
                <a:rPr lang="en-US" sz="2000" b="1">
                  <a:solidFill>
                    <a:srgbClr val="FF0000"/>
                  </a:solidFill>
                  <a:latin typeface="Calibri" pitchFamily="34" charset="0"/>
                </a:rPr>
                <a:t>TIBBİ</a:t>
              </a:r>
              <a:endParaRPr lang="tr-TR" sz="2000" b="1">
                <a:solidFill>
                  <a:srgbClr val="FF0000"/>
                </a:solidFill>
                <a:latin typeface="Calibri" pitchFamily="34" charset="0"/>
              </a:endParaRPr>
            </a:p>
          </p:txBody>
        </p:sp>
        <p:pic>
          <p:nvPicPr>
            <p:cNvPr id="10" name="Picture 11"/>
            <p:cNvPicPr>
              <a:picLocks noChangeAspect="1" noChangeArrowheads="1"/>
            </p:cNvPicPr>
            <p:nvPr/>
          </p:nvPicPr>
          <p:blipFill>
            <a:blip r:embed="rId2" cstate="print"/>
            <a:srcRect/>
            <a:stretch>
              <a:fillRect/>
            </a:stretch>
          </p:blipFill>
          <p:spPr bwMode="auto">
            <a:xfrm>
              <a:off x="1616" y="1151"/>
              <a:ext cx="1564" cy="2143"/>
            </a:xfrm>
            <a:prstGeom prst="rect">
              <a:avLst/>
            </a:prstGeom>
            <a:noFill/>
            <a:ln w="9525">
              <a:noFill/>
              <a:miter lim="800000"/>
              <a:headEnd/>
              <a:tailEnd/>
            </a:ln>
          </p:spPr>
        </p:pic>
      </p:grpSp>
    </p:spTree>
  </p:cSld>
  <p:clrMapOvr>
    <a:masterClrMapping/>
  </p:clrMapOvr>
  <p:transition spd="med">
    <p:cover dir="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2" descr="http://www.ankarameslekhastanesi.gov.tr/images/harita.jpg"/>
          <p:cNvPicPr>
            <a:picLocks noChangeAspect="1" noChangeArrowheads="1"/>
          </p:cNvPicPr>
          <p:nvPr/>
        </p:nvPicPr>
        <p:blipFill>
          <a:blip r:embed="rId2" cstate="print"/>
          <a:srcRect/>
          <a:stretch>
            <a:fillRect/>
          </a:stretch>
        </p:blipFill>
        <p:spPr bwMode="auto">
          <a:xfrm>
            <a:off x="381000" y="1084263"/>
            <a:ext cx="5161333" cy="2878137"/>
          </a:xfrm>
          <a:prstGeom prst="rect">
            <a:avLst/>
          </a:prstGeom>
          <a:noFill/>
          <a:ln w="9525">
            <a:noFill/>
            <a:miter lim="800000"/>
            <a:headEnd/>
            <a:tailEnd/>
          </a:ln>
        </p:spPr>
      </p:pic>
      <p:pic>
        <p:nvPicPr>
          <p:cNvPr id="3" name="Picture 12" descr="http://images.google.com/images?q=tbn:9AQHd6vMuC7hkM::www.buraistanbul.com/wp-content/uploads/2011/01/ist_meslek.jpg">
            <a:hlinkClick r:id="rId3"/>
          </p:cNvPr>
          <p:cNvPicPr>
            <a:picLocks noChangeAspect="1" noChangeArrowheads="1"/>
          </p:cNvPicPr>
          <p:nvPr/>
        </p:nvPicPr>
        <p:blipFill>
          <a:blip r:embed="rId4" cstate="print"/>
          <a:srcRect/>
          <a:stretch>
            <a:fillRect/>
          </a:stretch>
        </p:blipFill>
        <p:spPr bwMode="auto">
          <a:xfrm>
            <a:off x="5943600" y="1295400"/>
            <a:ext cx="2376488" cy="2209800"/>
          </a:xfrm>
          <a:prstGeom prst="rect">
            <a:avLst/>
          </a:prstGeom>
          <a:noFill/>
          <a:ln w="9525">
            <a:noFill/>
            <a:miter lim="800000"/>
            <a:headEnd/>
            <a:tailEnd/>
          </a:ln>
        </p:spPr>
      </p:pic>
      <p:pic>
        <p:nvPicPr>
          <p:cNvPr id="4" name="Picture 18" descr="http://uzunmehmet.gov.tr/system/pic.php?img_id=82&amp;galid=2"/>
          <p:cNvPicPr>
            <a:picLocks noChangeAspect="1" noChangeArrowheads="1"/>
          </p:cNvPicPr>
          <p:nvPr/>
        </p:nvPicPr>
        <p:blipFill>
          <a:blip r:embed="rId5" cstate="print"/>
          <a:srcRect/>
          <a:stretch>
            <a:fillRect/>
          </a:stretch>
        </p:blipFill>
        <p:spPr bwMode="auto">
          <a:xfrm>
            <a:off x="381000" y="4267200"/>
            <a:ext cx="2514600" cy="2133600"/>
          </a:xfrm>
          <a:prstGeom prst="rect">
            <a:avLst/>
          </a:prstGeom>
          <a:noFill/>
          <a:ln w="9525">
            <a:noFill/>
            <a:miter lim="800000"/>
            <a:headEnd/>
            <a:tailEnd/>
          </a:ln>
        </p:spPr>
      </p:pic>
      <p:pic>
        <p:nvPicPr>
          <p:cNvPr id="5" name="Picture 16" descr="See full size image">
            <a:hlinkClick r:id="rId6"/>
          </p:cNvPr>
          <p:cNvPicPr>
            <a:picLocks noChangeAspect="1" noChangeArrowheads="1"/>
          </p:cNvPicPr>
          <p:nvPr/>
        </p:nvPicPr>
        <p:blipFill>
          <a:blip r:embed="rId7" cstate="print"/>
          <a:srcRect/>
          <a:stretch>
            <a:fillRect/>
          </a:stretch>
        </p:blipFill>
        <p:spPr bwMode="auto">
          <a:xfrm>
            <a:off x="3429000" y="4343400"/>
            <a:ext cx="2386013" cy="2133600"/>
          </a:xfrm>
          <a:prstGeom prst="rect">
            <a:avLst/>
          </a:prstGeom>
          <a:noFill/>
          <a:ln w="9525">
            <a:noFill/>
            <a:miter lim="800000"/>
            <a:headEnd/>
            <a:tailEnd/>
          </a:ln>
        </p:spPr>
      </p:pic>
      <p:sp>
        <p:nvSpPr>
          <p:cNvPr id="6" name="Rectangle 3"/>
          <p:cNvSpPr>
            <a:spLocks noChangeArrowheads="1"/>
          </p:cNvSpPr>
          <p:nvPr/>
        </p:nvSpPr>
        <p:spPr bwMode="auto">
          <a:xfrm>
            <a:off x="6372225" y="4435475"/>
            <a:ext cx="2289175" cy="1736725"/>
          </a:xfrm>
          <a:prstGeom prst="rect">
            <a:avLst/>
          </a:prstGeom>
          <a:noFill/>
          <a:ln w="9525">
            <a:noFill/>
            <a:miter lim="800000"/>
            <a:headEnd/>
            <a:tailEnd/>
          </a:ln>
        </p:spPr>
        <p:txBody>
          <a:bodyPr>
            <a:spAutoFit/>
          </a:bodyPr>
          <a:lstStyle/>
          <a:p>
            <a:pPr eaLnBrk="0" hangingPunct="0"/>
            <a:r>
              <a:rPr lang="tr-TR" sz="2000" b="1" dirty="0">
                <a:latin typeface="Calibri" pitchFamily="34" charset="0"/>
              </a:rPr>
              <a:t>MESLEK HASTALIKLARI HASTANELERİ</a:t>
            </a:r>
          </a:p>
          <a:p>
            <a:pPr eaLnBrk="0" hangingPunct="0"/>
            <a:r>
              <a:rPr lang="tr-TR" sz="2400" b="1" dirty="0">
                <a:latin typeface="Calibri" pitchFamily="34" charset="0"/>
              </a:rPr>
              <a:t>1986-2008</a:t>
            </a:r>
          </a:p>
          <a:p>
            <a:pPr eaLnBrk="0" hangingPunct="0"/>
            <a:endParaRPr lang="tr-TR" sz="2400" dirty="0">
              <a:latin typeface="Calibri" pitchFamily="34" charset="0"/>
            </a:endParaRPr>
          </a:p>
        </p:txBody>
      </p:sp>
    </p:spTree>
  </p:cSld>
  <p:clrMapOvr>
    <a:masterClrMapping/>
  </p:clrMapOvr>
  <p:transition spd="med">
    <p:cover dir="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p:nvPr/>
        </p:nvSpPr>
        <p:spPr>
          <a:xfrm>
            <a:off x="228600" y="1676400"/>
            <a:ext cx="8763000" cy="3549650"/>
          </a:xfrm>
          <a:prstGeom prst="rect">
            <a:avLst/>
          </a:prstGeom>
          <a:solidFill>
            <a:schemeClr val="accent2">
              <a:lumMod val="20000"/>
              <a:lumOff val="80000"/>
            </a:schemeClr>
          </a:solidFill>
          <a:ln w="63500" cmpd="dbl">
            <a:solidFill>
              <a:schemeClr val="tx1"/>
            </a:solidFill>
          </a:ln>
        </p:spPr>
        <p:txBody>
          <a:bodyPr>
            <a:spAutoFit/>
          </a:bodyPr>
          <a:lstStyle/>
          <a:p>
            <a:pPr algn="ctr">
              <a:lnSpc>
                <a:spcPct val="135000"/>
              </a:lnSpc>
              <a:defRPr/>
            </a:pPr>
            <a:r>
              <a:rPr lang="tr-TR" sz="2800" b="1" dirty="0">
                <a:latin typeface="Calibri" pitchFamily="34" charset="0"/>
              </a:rPr>
              <a:t>Meslek hastalıkları hastaneleri </a:t>
            </a:r>
          </a:p>
          <a:p>
            <a:pPr algn="ctr">
              <a:lnSpc>
                <a:spcPct val="135000"/>
              </a:lnSpc>
              <a:defRPr/>
            </a:pPr>
            <a:r>
              <a:rPr lang="tr-TR" sz="2800" b="1" dirty="0">
                <a:latin typeface="Calibri" pitchFamily="34" charset="0"/>
              </a:rPr>
              <a:t>(</a:t>
            </a:r>
            <a:r>
              <a:rPr lang="tr-TR" sz="2800" dirty="0">
                <a:latin typeface="Calibri" pitchFamily="34" charset="0"/>
              </a:rPr>
              <a:t>1986-2008</a:t>
            </a:r>
            <a:r>
              <a:rPr lang="tr-TR" sz="2800" b="1" dirty="0">
                <a:latin typeface="Calibri" pitchFamily="34" charset="0"/>
              </a:rPr>
              <a:t>)</a:t>
            </a:r>
          </a:p>
          <a:p>
            <a:pPr algn="ctr">
              <a:lnSpc>
                <a:spcPct val="135000"/>
              </a:lnSpc>
              <a:defRPr/>
            </a:pPr>
            <a:r>
              <a:rPr lang="tr-TR" sz="2800" b="1" dirty="0">
                <a:latin typeface="Calibri" pitchFamily="34" charset="0"/>
              </a:rPr>
              <a:t>Kamu üniversitesi hastaneleri </a:t>
            </a:r>
          </a:p>
          <a:p>
            <a:pPr algn="ctr">
              <a:lnSpc>
                <a:spcPct val="135000"/>
              </a:lnSpc>
              <a:defRPr/>
            </a:pPr>
            <a:r>
              <a:rPr lang="tr-TR" sz="2800" b="1" dirty="0">
                <a:latin typeface="Calibri" pitchFamily="34" charset="0"/>
              </a:rPr>
              <a:t>(2008)</a:t>
            </a:r>
          </a:p>
          <a:p>
            <a:pPr algn="ctr">
              <a:lnSpc>
                <a:spcPct val="135000"/>
              </a:lnSpc>
              <a:defRPr/>
            </a:pPr>
            <a:r>
              <a:rPr lang="tr-TR" sz="2800" b="1" dirty="0">
                <a:latin typeface="Calibri" pitchFamily="34" charset="0"/>
              </a:rPr>
              <a:t>Sağlık Bakanlığı Eğitim ve Araştırma Hastaneleri 	</a:t>
            </a:r>
          </a:p>
          <a:p>
            <a:pPr algn="ctr">
              <a:lnSpc>
                <a:spcPct val="135000"/>
              </a:lnSpc>
              <a:defRPr/>
            </a:pPr>
            <a:r>
              <a:rPr lang="tr-TR" sz="2800" b="1" dirty="0">
                <a:latin typeface="Calibri" pitchFamily="34" charset="0"/>
              </a:rPr>
              <a:t>(2011)</a:t>
            </a:r>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50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500"/>
                            </p:stCondLst>
                            <p:childTnLst>
                              <p:par>
                                <p:cTn id="15" presetID="2" presetClass="entr" presetSubtype="4" fill="hold" nodeType="afterEffect">
                                  <p:stCondLst>
                                    <p:cond delay="50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4000"/>
                            </p:stCondLst>
                            <p:childTnLst>
                              <p:par>
                                <p:cTn id="20" presetID="2" presetClass="entr" presetSubtype="4" fill="hold" nodeType="afterEffect">
                                  <p:stCondLst>
                                    <p:cond delay="50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additive="base">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5500"/>
                            </p:stCondLst>
                            <p:childTnLst>
                              <p:par>
                                <p:cTn id="25" presetID="2" presetClass="entr" presetSubtype="4" fill="hold" nodeType="afterEffect">
                                  <p:stCondLst>
                                    <p:cond delay="50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7000"/>
                            </p:stCondLst>
                            <p:childTnLst>
                              <p:par>
                                <p:cTn id="30" presetID="2" presetClass="entr" presetSubtype="4" fill="hold" nodeType="afterEffect">
                                  <p:stCondLst>
                                    <p:cond delay="500"/>
                                  </p:stCondLst>
                                  <p:childTnLst>
                                    <p:set>
                                      <p:cBhvr>
                                        <p:cTn id="31" dur="1" fill="hold">
                                          <p:stCondLst>
                                            <p:cond delay="0"/>
                                          </p:stCondLst>
                                        </p:cTn>
                                        <p:tgtEl>
                                          <p:spTgt spid="2">
                                            <p:txEl>
                                              <p:pRg st="5" end="5"/>
                                            </p:txEl>
                                          </p:spTgt>
                                        </p:tgtEl>
                                        <p:attrNameLst>
                                          <p:attrName>style.visibility</p:attrName>
                                        </p:attrNameLst>
                                      </p:cBhvr>
                                      <p:to>
                                        <p:strVal val="visible"/>
                                      </p:to>
                                    </p:set>
                                    <p:anim calcmode="lin" valueType="num">
                                      <p:cBhvr additive="base">
                                        <p:cTn id="32"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2227263" y="1447800"/>
            <a:ext cx="4000500" cy="1106487"/>
          </a:xfrm>
          <a:prstGeom prst="rect">
            <a:avLst/>
          </a:prstGeom>
          <a:solidFill>
            <a:srgbClr val="FFFF00"/>
          </a:solidFill>
          <a:ln w="9525" algn="ctr">
            <a:solidFill>
              <a:srgbClr val="B6DCDF"/>
            </a:solidFill>
            <a:miter lim="800000"/>
            <a:headEnd/>
            <a:tailEnd/>
          </a:ln>
          <a:effectLst>
            <a:outerShdw dist="20000" dir="5400000" rotWithShape="0">
              <a:srgbClr val="808080">
                <a:alpha val="37999"/>
              </a:srgbClr>
            </a:outerShdw>
          </a:effectLst>
        </p:spPr>
        <p:txBody>
          <a:bodyPr/>
          <a:lstStyle/>
          <a:p>
            <a:pPr marL="342900" indent="-342900" algn="ctr" fontAlgn="auto">
              <a:lnSpc>
                <a:spcPct val="95000"/>
              </a:lnSpc>
              <a:spcBef>
                <a:spcPct val="20000"/>
              </a:spcBef>
              <a:spcAft>
                <a:spcPts val="0"/>
              </a:spcAft>
              <a:defRPr/>
            </a:pPr>
            <a:r>
              <a:rPr lang="tr-TR" sz="2000" b="1" dirty="0">
                <a:solidFill>
                  <a:srgbClr val="FF0066"/>
                </a:solidFill>
                <a:latin typeface="+mn-lt"/>
                <a:cs typeface="Arial" charset="0"/>
              </a:rPr>
              <a:t>	</a:t>
            </a:r>
            <a:r>
              <a:rPr lang="tr-TR" sz="2000" b="1" dirty="0">
                <a:solidFill>
                  <a:srgbClr val="000000"/>
                </a:solidFill>
                <a:latin typeface="+mn-lt"/>
                <a:cs typeface="Arial" charset="0"/>
              </a:rPr>
              <a:t>Meslek hastalığı şüphesiyle </a:t>
            </a:r>
          </a:p>
          <a:p>
            <a:pPr marL="342900" indent="-342900" algn="ctr" fontAlgn="auto">
              <a:lnSpc>
                <a:spcPct val="95000"/>
              </a:lnSpc>
              <a:spcBef>
                <a:spcPct val="20000"/>
              </a:spcBef>
              <a:spcAft>
                <a:spcPts val="0"/>
              </a:spcAft>
              <a:defRPr/>
            </a:pPr>
            <a:r>
              <a:rPr lang="tr-TR" sz="2000" b="1" dirty="0">
                <a:solidFill>
                  <a:srgbClr val="000000"/>
                </a:solidFill>
                <a:latin typeface="+mn-lt"/>
                <a:cs typeface="Arial" charset="0"/>
              </a:rPr>
              <a:t>SGK İl Müdürlüklerine </a:t>
            </a:r>
          </a:p>
          <a:p>
            <a:pPr marL="342900" indent="-342900" algn="ctr" fontAlgn="auto">
              <a:lnSpc>
                <a:spcPct val="95000"/>
              </a:lnSpc>
              <a:spcBef>
                <a:spcPct val="20000"/>
              </a:spcBef>
              <a:spcAft>
                <a:spcPts val="0"/>
              </a:spcAft>
              <a:defRPr/>
            </a:pPr>
            <a:r>
              <a:rPr lang="tr-TR" sz="2000" b="1" dirty="0">
                <a:solidFill>
                  <a:srgbClr val="000000"/>
                </a:solidFill>
                <a:latin typeface="+mn-lt"/>
                <a:cs typeface="Arial" charset="0"/>
              </a:rPr>
              <a:t>müracaat eden sigortalılar</a:t>
            </a:r>
          </a:p>
        </p:txBody>
      </p:sp>
      <p:sp>
        <p:nvSpPr>
          <p:cNvPr id="3" name="AutoShape 4"/>
          <p:cNvSpPr>
            <a:spLocks noChangeArrowheads="1"/>
          </p:cNvSpPr>
          <p:nvPr/>
        </p:nvSpPr>
        <p:spPr bwMode="auto">
          <a:xfrm>
            <a:off x="3962400" y="2590800"/>
            <a:ext cx="287337" cy="533400"/>
          </a:xfrm>
          <a:prstGeom prst="downArrow">
            <a:avLst>
              <a:gd name="adj1" fmla="val 50000"/>
              <a:gd name="adj2" fmla="val 58333"/>
            </a:avLst>
          </a:prstGeom>
          <a:solidFill>
            <a:srgbClr val="00B050"/>
          </a:solidFill>
          <a:ln w="9525">
            <a:solidFill>
              <a:srgbClr val="0000FF"/>
            </a:solidFill>
            <a:miter lim="800000"/>
            <a:headEnd/>
            <a:tailEnd/>
          </a:ln>
        </p:spPr>
        <p:txBody>
          <a:bodyPr vert="eaVert" wrap="none" anchor="ctr"/>
          <a:lstStyle/>
          <a:p>
            <a:endParaRPr lang="en-US">
              <a:latin typeface="Tahoma" pitchFamily="34" charset="0"/>
            </a:endParaRPr>
          </a:p>
        </p:txBody>
      </p:sp>
      <p:sp>
        <p:nvSpPr>
          <p:cNvPr id="4" name="Rectangle 3"/>
          <p:cNvSpPr>
            <a:spLocks noChangeArrowheads="1"/>
          </p:cNvSpPr>
          <p:nvPr/>
        </p:nvSpPr>
        <p:spPr bwMode="auto">
          <a:xfrm>
            <a:off x="2236788" y="3124200"/>
            <a:ext cx="4279900" cy="1066800"/>
          </a:xfrm>
          <a:prstGeom prst="rect">
            <a:avLst/>
          </a:prstGeom>
          <a:solidFill>
            <a:srgbClr val="92D050"/>
          </a:solidFill>
          <a:ln w="9525" algn="ctr">
            <a:solidFill>
              <a:srgbClr val="B6DCDF"/>
            </a:solidFill>
            <a:miter lim="800000"/>
            <a:headEnd/>
            <a:tailEnd/>
          </a:ln>
          <a:effectLst>
            <a:outerShdw dist="20000" dir="5400000" rotWithShape="0">
              <a:srgbClr val="808080">
                <a:alpha val="37999"/>
              </a:srgbClr>
            </a:outerShdw>
          </a:effectLst>
        </p:spPr>
        <p:txBody>
          <a:bodyPr/>
          <a:lstStyle/>
          <a:p>
            <a:pPr marL="342900" indent="-342900" algn="ctr" fontAlgn="auto">
              <a:lnSpc>
                <a:spcPct val="90000"/>
              </a:lnSpc>
              <a:spcBef>
                <a:spcPct val="20000"/>
              </a:spcBef>
              <a:spcAft>
                <a:spcPts val="0"/>
              </a:spcAft>
              <a:defRPr/>
            </a:pPr>
            <a:r>
              <a:rPr lang="tr-TR" sz="2000" b="1" dirty="0">
                <a:solidFill>
                  <a:schemeClr val="dk1"/>
                </a:solidFill>
                <a:latin typeface="+mn-lt"/>
                <a:cs typeface="Arial" charset="0"/>
              </a:rPr>
              <a:t>Devlet Üniversite Hastaneleri </a:t>
            </a:r>
          </a:p>
          <a:p>
            <a:pPr marL="342900" indent="-342900" algn="ctr" fontAlgn="auto">
              <a:lnSpc>
                <a:spcPct val="90000"/>
              </a:lnSpc>
              <a:spcBef>
                <a:spcPct val="20000"/>
              </a:spcBef>
              <a:spcAft>
                <a:spcPts val="0"/>
              </a:spcAft>
              <a:defRPr/>
            </a:pPr>
            <a:r>
              <a:rPr lang="tr-TR" sz="2000" b="1" dirty="0">
                <a:solidFill>
                  <a:schemeClr val="dk1"/>
                </a:solidFill>
                <a:latin typeface="+mn-lt"/>
                <a:cs typeface="Arial" charset="0"/>
              </a:rPr>
              <a:t>SB Eğitim Araştırma Hastaneleri</a:t>
            </a:r>
          </a:p>
          <a:p>
            <a:pPr marL="342900" indent="-342900" algn="ctr" fontAlgn="auto">
              <a:lnSpc>
                <a:spcPct val="90000"/>
              </a:lnSpc>
              <a:spcBef>
                <a:spcPct val="20000"/>
              </a:spcBef>
              <a:spcAft>
                <a:spcPts val="0"/>
              </a:spcAft>
              <a:defRPr/>
            </a:pPr>
            <a:r>
              <a:rPr lang="tr-TR" sz="2000" b="1" dirty="0">
                <a:solidFill>
                  <a:schemeClr val="dk1"/>
                </a:solidFill>
                <a:latin typeface="+mn-lt"/>
                <a:cs typeface="Arial" charset="0"/>
              </a:rPr>
              <a:t>Meslek Hastalıkları Hastaneleri </a:t>
            </a:r>
          </a:p>
          <a:p>
            <a:pPr marL="342900" indent="-342900" fontAlgn="auto">
              <a:lnSpc>
                <a:spcPct val="90000"/>
              </a:lnSpc>
              <a:spcBef>
                <a:spcPct val="20000"/>
              </a:spcBef>
              <a:spcAft>
                <a:spcPts val="0"/>
              </a:spcAft>
              <a:defRPr/>
            </a:pPr>
            <a:endParaRPr lang="tr-TR" sz="2000" b="1" dirty="0">
              <a:solidFill>
                <a:srgbClr val="C2BE0A"/>
              </a:solidFill>
              <a:latin typeface="+mn-lt"/>
              <a:cs typeface="Arial" charset="0"/>
            </a:endParaRPr>
          </a:p>
        </p:txBody>
      </p:sp>
      <p:sp>
        <p:nvSpPr>
          <p:cNvPr id="5" name="AutoShape 4"/>
          <p:cNvSpPr>
            <a:spLocks noChangeArrowheads="1"/>
          </p:cNvSpPr>
          <p:nvPr/>
        </p:nvSpPr>
        <p:spPr bwMode="auto">
          <a:xfrm>
            <a:off x="3962400" y="4262437"/>
            <a:ext cx="276225" cy="461963"/>
          </a:xfrm>
          <a:prstGeom prst="downArrow">
            <a:avLst>
              <a:gd name="adj1" fmla="val 50000"/>
              <a:gd name="adj2" fmla="val 58394"/>
            </a:avLst>
          </a:prstGeom>
          <a:solidFill>
            <a:srgbClr val="00B050"/>
          </a:solidFill>
          <a:ln w="9525">
            <a:solidFill>
              <a:srgbClr val="0000FF"/>
            </a:solidFill>
            <a:miter lim="800000"/>
            <a:headEnd/>
            <a:tailEnd/>
          </a:ln>
        </p:spPr>
        <p:txBody>
          <a:bodyPr vert="eaVert" wrap="none" anchor="ctr"/>
          <a:lstStyle/>
          <a:p>
            <a:endParaRPr lang="en-US">
              <a:latin typeface="Tahoma" pitchFamily="34" charset="0"/>
            </a:endParaRPr>
          </a:p>
        </p:txBody>
      </p:sp>
      <p:sp>
        <p:nvSpPr>
          <p:cNvPr id="6" name="Rectangle 3"/>
          <p:cNvSpPr>
            <a:spLocks noChangeArrowheads="1"/>
          </p:cNvSpPr>
          <p:nvPr/>
        </p:nvSpPr>
        <p:spPr bwMode="auto">
          <a:xfrm>
            <a:off x="352425" y="4743450"/>
            <a:ext cx="8572500" cy="666750"/>
          </a:xfrm>
          <a:prstGeom prst="rect">
            <a:avLst/>
          </a:prstGeom>
          <a:gradFill rotWithShape="1">
            <a:gsLst>
              <a:gs pos="0">
                <a:srgbClr val="ACACE1"/>
              </a:gs>
              <a:gs pos="35001">
                <a:srgbClr val="C5C5E9"/>
              </a:gs>
              <a:gs pos="100000">
                <a:srgbClr val="E9E9F7"/>
              </a:gs>
            </a:gsLst>
            <a:lin ang="16200000" scaled="1"/>
          </a:gradFill>
          <a:ln w="9525" algn="ctr">
            <a:solidFill>
              <a:srgbClr val="292989"/>
            </a:solidFill>
            <a:miter lim="800000"/>
            <a:headEnd/>
            <a:tailEnd/>
          </a:ln>
          <a:effectLst>
            <a:outerShdw dist="20000" dir="5400000" rotWithShape="0">
              <a:srgbClr val="808080">
                <a:alpha val="37999"/>
              </a:srgbClr>
            </a:outerShdw>
          </a:effectLst>
        </p:spPr>
        <p:txBody>
          <a:bodyPr/>
          <a:lstStyle/>
          <a:p>
            <a:pPr marL="342900" indent="-342900" algn="ctr" fontAlgn="auto">
              <a:lnSpc>
                <a:spcPct val="90000"/>
              </a:lnSpc>
              <a:spcBef>
                <a:spcPct val="20000"/>
              </a:spcBef>
              <a:spcAft>
                <a:spcPts val="0"/>
              </a:spcAft>
              <a:defRPr/>
            </a:pPr>
            <a:r>
              <a:rPr lang="tr-TR" sz="2000" b="1" dirty="0">
                <a:latin typeface="+mn-lt"/>
                <a:cs typeface="Arial" charset="0"/>
              </a:rPr>
              <a:t>GSS Genel Müdürlüğü Maluliyet ve Sağlık Kurulları Daire Başkanlığı  </a:t>
            </a:r>
          </a:p>
          <a:p>
            <a:pPr marL="342900" indent="-342900" algn="ctr" fontAlgn="auto">
              <a:lnSpc>
                <a:spcPct val="90000"/>
              </a:lnSpc>
              <a:spcBef>
                <a:spcPct val="20000"/>
              </a:spcBef>
              <a:spcAft>
                <a:spcPts val="0"/>
              </a:spcAft>
              <a:defRPr/>
            </a:pPr>
            <a:r>
              <a:rPr lang="tr-TR" sz="2000" b="1" dirty="0">
                <a:latin typeface="+mn-lt"/>
                <a:cs typeface="Arial" charset="0"/>
              </a:rPr>
              <a:t>SGK Meslek Hastalıkları Kurulu</a:t>
            </a:r>
            <a:r>
              <a:rPr lang="tr-TR" sz="2000" b="1" dirty="0">
                <a:solidFill>
                  <a:srgbClr val="FF0000"/>
                </a:solidFill>
                <a:latin typeface="+mn-lt"/>
                <a:cs typeface="Arial" charset="0"/>
              </a:rPr>
              <a:t>*</a:t>
            </a:r>
          </a:p>
        </p:txBody>
      </p:sp>
      <p:sp>
        <p:nvSpPr>
          <p:cNvPr id="7" name="AutoShape 13"/>
          <p:cNvSpPr>
            <a:spLocks noChangeArrowheads="1"/>
          </p:cNvSpPr>
          <p:nvPr/>
        </p:nvSpPr>
        <p:spPr bwMode="auto">
          <a:xfrm>
            <a:off x="3995738" y="5476875"/>
            <a:ext cx="304800" cy="695325"/>
          </a:xfrm>
          <a:prstGeom prst="downArrow">
            <a:avLst>
              <a:gd name="adj1" fmla="val 50000"/>
              <a:gd name="adj2" fmla="val 68754"/>
            </a:avLst>
          </a:prstGeom>
          <a:solidFill>
            <a:srgbClr val="00B050"/>
          </a:solidFill>
          <a:ln w="9525">
            <a:solidFill>
              <a:srgbClr val="0000FF"/>
            </a:solidFill>
            <a:miter lim="800000"/>
            <a:headEnd/>
            <a:tailEnd/>
          </a:ln>
        </p:spPr>
        <p:txBody>
          <a:bodyPr vert="eaVert" wrap="none" anchor="ctr"/>
          <a:lstStyle/>
          <a:p>
            <a:endParaRPr lang="en-US">
              <a:latin typeface="Tahoma" pitchFamily="34" charset="0"/>
            </a:endParaRPr>
          </a:p>
        </p:txBody>
      </p:sp>
      <p:sp>
        <p:nvSpPr>
          <p:cNvPr id="8" name="Rectangle 3"/>
          <p:cNvSpPr>
            <a:spLocks noChangeArrowheads="1"/>
          </p:cNvSpPr>
          <p:nvPr/>
        </p:nvSpPr>
        <p:spPr bwMode="auto">
          <a:xfrm>
            <a:off x="2819400" y="5591175"/>
            <a:ext cx="1385887" cy="428625"/>
          </a:xfrm>
          <a:prstGeom prst="rect">
            <a:avLst/>
          </a:prstGeom>
          <a:noFill/>
          <a:ln w="9525">
            <a:noFill/>
            <a:miter lim="800000"/>
            <a:headEnd/>
            <a:tailEnd/>
          </a:ln>
        </p:spPr>
        <p:txBody>
          <a:bodyPr/>
          <a:lstStyle/>
          <a:p>
            <a:pPr marL="342900" indent="-342900">
              <a:lnSpc>
                <a:spcPct val="90000"/>
              </a:lnSpc>
              <a:spcBef>
                <a:spcPct val="20000"/>
              </a:spcBef>
            </a:pPr>
            <a:r>
              <a:rPr lang="tr-TR" sz="2400" dirty="0">
                <a:latin typeface="Calibri" pitchFamily="34" charset="0"/>
              </a:rPr>
              <a:t>İTİRAZ</a:t>
            </a:r>
          </a:p>
        </p:txBody>
      </p:sp>
      <p:sp>
        <p:nvSpPr>
          <p:cNvPr id="9" name="Rectangle 3"/>
          <p:cNvSpPr>
            <a:spLocks noChangeArrowheads="1"/>
          </p:cNvSpPr>
          <p:nvPr/>
        </p:nvSpPr>
        <p:spPr bwMode="auto">
          <a:xfrm>
            <a:off x="1219200" y="6205538"/>
            <a:ext cx="6705600" cy="500062"/>
          </a:xfrm>
          <a:prstGeom prst="rect">
            <a:avLst/>
          </a:prstGeom>
          <a:solidFill>
            <a:srgbClr val="FF0000"/>
          </a:solidFill>
          <a:ln w="9525" algn="ctr">
            <a:solidFill>
              <a:srgbClr val="292989"/>
            </a:solidFill>
            <a:miter lim="800000"/>
            <a:headEnd/>
            <a:tailEnd/>
          </a:ln>
          <a:effectLst>
            <a:outerShdw dist="20000" dir="5400000" rotWithShape="0">
              <a:srgbClr val="808080">
                <a:alpha val="37999"/>
              </a:srgbClr>
            </a:outerShdw>
          </a:effectLst>
        </p:spPr>
        <p:txBody>
          <a:bodyPr/>
          <a:lstStyle/>
          <a:p>
            <a:pPr marL="342900" indent="-342900" fontAlgn="auto">
              <a:lnSpc>
                <a:spcPct val="90000"/>
              </a:lnSpc>
              <a:spcBef>
                <a:spcPct val="20000"/>
              </a:spcBef>
              <a:spcAft>
                <a:spcPts val="0"/>
              </a:spcAft>
              <a:defRPr/>
            </a:pPr>
            <a:r>
              <a:rPr lang="tr-TR" sz="2400" dirty="0">
                <a:solidFill>
                  <a:srgbClr val="FF0066"/>
                </a:solidFill>
                <a:latin typeface="+mn-lt"/>
                <a:cs typeface="Arial" charset="0"/>
              </a:rPr>
              <a:t>	 	</a:t>
            </a:r>
            <a:r>
              <a:rPr lang="tr-TR" sz="2000" b="1" dirty="0">
                <a:latin typeface="+mn-lt"/>
                <a:cs typeface="Arial" charset="0"/>
              </a:rPr>
              <a:t>Sosyal Sigorta Yüksek Sağlık Kurulu</a:t>
            </a:r>
          </a:p>
        </p:txBody>
      </p:sp>
      <p:sp>
        <p:nvSpPr>
          <p:cNvPr id="10" name="Rectangle 2"/>
          <p:cNvSpPr txBox="1">
            <a:spLocks noChangeArrowheads="1"/>
          </p:cNvSpPr>
          <p:nvPr/>
        </p:nvSpPr>
        <p:spPr bwMode="auto">
          <a:xfrm>
            <a:off x="685800" y="914400"/>
            <a:ext cx="7561262"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3200" b="1" i="0" u="none" strike="noStrike" kern="1200" cap="none" spc="0" normalizeH="0" baseline="0" noProof="0" dirty="0" smtClean="0">
                <a:ln>
                  <a:noFill/>
                </a:ln>
                <a:solidFill>
                  <a:srgbClr val="C00000"/>
                </a:solidFill>
                <a:effectLst/>
                <a:uLnTx/>
                <a:uFillTx/>
                <a:latin typeface="+mn-lt"/>
                <a:ea typeface="+mj-ea"/>
                <a:cs typeface="+mj-cs"/>
              </a:rPr>
              <a:t>MESLEK HASTALIKLARI TANISI</a:t>
            </a:r>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 presetClass="entr" presetSubtype="10" fill="hold" grpId="0" nodeType="afterEffect">
                                  <p:stCondLst>
                                    <p:cond delay="50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par>
                          <p:cTn id="13" fill="hold">
                            <p:stCondLst>
                              <p:cond delay="1500"/>
                            </p:stCondLst>
                            <p:childTnLst>
                              <p:par>
                                <p:cTn id="14" presetID="2" presetClass="entr" presetSubtype="4" fill="hold" grpId="0" nodeType="afterEffect">
                                  <p:stCondLst>
                                    <p:cond delay="50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5" presetClass="entr" presetSubtype="10" fill="hold" grpId="0" nodeType="afterEffect">
                                  <p:stCondLst>
                                    <p:cond delay="500"/>
                                  </p:stCondLst>
                                  <p:childTnLst>
                                    <p:set>
                                      <p:cBhvr>
                                        <p:cTn id="20" dur="1" fill="hold">
                                          <p:stCondLst>
                                            <p:cond delay="0"/>
                                          </p:stCondLst>
                                        </p:cTn>
                                        <p:tgtEl>
                                          <p:spTgt spid="5"/>
                                        </p:tgtEl>
                                        <p:attrNameLst>
                                          <p:attrName>style.visibility</p:attrName>
                                        </p:attrNameLst>
                                      </p:cBhvr>
                                      <p:to>
                                        <p:strVal val="visible"/>
                                      </p:to>
                                    </p:set>
                                    <p:animEffect transition="in" filter="checkerboard(across)">
                                      <p:cBhvr>
                                        <p:cTn id="21" dur="500"/>
                                        <p:tgtEl>
                                          <p:spTgt spid="5"/>
                                        </p:tgtEl>
                                      </p:cBhvr>
                                    </p:animEffect>
                                  </p:childTnLst>
                                </p:cTn>
                              </p:par>
                            </p:childTnLst>
                          </p:cTn>
                        </p:par>
                        <p:par>
                          <p:cTn id="22" fill="hold">
                            <p:stCondLst>
                              <p:cond delay="3500"/>
                            </p:stCondLst>
                            <p:childTnLst>
                              <p:par>
                                <p:cTn id="23" presetID="2" presetClass="entr" presetSubtype="4" fill="hold" grpId="0" nodeType="afterEffect">
                                  <p:stCondLst>
                                    <p:cond delay="50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par>
                          <p:cTn id="27" fill="hold">
                            <p:stCondLst>
                              <p:cond delay="4500"/>
                            </p:stCondLst>
                            <p:childTnLst>
                              <p:par>
                                <p:cTn id="28" presetID="5" presetClass="entr" presetSubtype="10" fill="hold" grpId="0" nodeType="afterEffect">
                                  <p:stCondLst>
                                    <p:cond delay="500"/>
                                  </p:stCondLst>
                                  <p:childTnLst>
                                    <p:set>
                                      <p:cBhvr>
                                        <p:cTn id="29" dur="1" fill="hold">
                                          <p:stCondLst>
                                            <p:cond delay="0"/>
                                          </p:stCondLst>
                                        </p:cTn>
                                        <p:tgtEl>
                                          <p:spTgt spid="7"/>
                                        </p:tgtEl>
                                        <p:attrNameLst>
                                          <p:attrName>style.visibility</p:attrName>
                                        </p:attrNameLst>
                                      </p:cBhvr>
                                      <p:to>
                                        <p:strVal val="visible"/>
                                      </p:to>
                                    </p:set>
                                    <p:animEffect transition="in" filter="checkerboard(across)">
                                      <p:cBhvr>
                                        <p:cTn id="30" dur="500"/>
                                        <p:tgtEl>
                                          <p:spTgt spid="7"/>
                                        </p:tgtEl>
                                      </p:cBhvr>
                                    </p:animEffect>
                                  </p:childTnLst>
                                </p:cTn>
                              </p:par>
                            </p:childTnLst>
                          </p:cTn>
                        </p:par>
                        <p:par>
                          <p:cTn id="31" fill="hold">
                            <p:stCondLst>
                              <p:cond delay="5500"/>
                            </p:stCondLst>
                            <p:childTnLst>
                              <p:par>
                                <p:cTn id="32" presetID="2" presetClass="entr" presetSubtype="4" fill="hold" grpId="0" nodeType="afterEffect">
                                  <p:stCondLst>
                                    <p:cond delay="50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childTnLst>
                          </p:cTn>
                        </p:par>
                        <p:par>
                          <p:cTn id="36" fill="hold">
                            <p:stCondLst>
                              <p:cond delay="6500"/>
                            </p:stCondLst>
                            <p:childTnLst>
                              <p:par>
                                <p:cTn id="37" presetID="2" presetClass="entr" presetSubtype="4" fill="hold" grpId="0" nodeType="afterEffect">
                                  <p:stCondLst>
                                    <p:cond delay="50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28600" y="1066800"/>
            <a:ext cx="8686800" cy="553998"/>
          </a:xfrm>
          <a:prstGeom prst="rect">
            <a:avLst/>
          </a:prstGeom>
        </p:spPr>
        <p:txBody>
          <a:bodyPr wrap="square">
            <a:spAutoFit/>
          </a:bodyPr>
          <a:lstStyle/>
          <a:p>
            <a:pPr algn="ctr" fontAlgn="auto">
              <a:spcAft>
                <a:spcPts val="0"/>
              </a:spcAft>
              <a:defRPr/>
            </a:pPr>
            <a:r>
              <a:rPr lang="tr-TR" sz="3000" dirty="0" smtClean="0">
                <a:solidFill>
                  <a:srgbClr val="FF0000"/>
                </a:solidFill>
                <a:effectLst>
                  <a:outerShdw blurRad="38100" dist="38100" dir="2700000" algn="tl">
                    <a:srgbClr val="000000"/>
                  </a:outerShdw>
                </a:effectLst>
                <a:latin typeface="+mj-lt"/>
              </a:rPr>
              <a:t>MESLEK HASTALIĞI TANI AŞAMALARI –TEDAVİ İLKELERİ</a:t>
            </a:r>
            <a:endParaRPr lang="en-US" sz="3000" dirty="0">
              <a:solidFill>
                <a:srgbClr val="FF0000"/>
              </a:solidFill>
              <a:effectLst>
                <a:outerShdw blurRad="38100" dist="38100" dir="2700000" algn="tl">
                  <a:srgbClr val="000000"/>
                </a:outerShdw>
              </a:effectLst>
              <a:latin typeface="+mj-lt"/>
            </a:endParaRPr>
          </a:p>
        </p:txBody>
      </p:sp>
      <p:sp>
        <p:nvSpPr>
          <p:cNvPr id="3" name="Rectangle 3"/>
          <p:cNvSpPr txBox="1">
            <a:spLocks noChangeArrowheads="1"/>
          </p:cNvSpPr>
          <p:nvPr/>
        </p:nvSpPr>
        <p:spPr>
          <a:xfrm>
            <a:off x="457200" y="1728788"/>
            <a:ext cx="8229600" cy="785812"/>
          </a:xfrm>
          <a:prstGeom prst="rect">
            <a:avLst/>
          </a:prstGeom>
        </p:spPr>
        <p:txBody>
          <a:bodyPr lIns="92075" tIns="46038" rIns="92075" bIns="46038"/>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800" b="1" i="0" u="none" strike="noStrike" kern="1200" cap="none" spc="0" normalizeH="0" baseline="0" noProof="0" smtClean="0">
                <a:ln>
                  <a:noFill/>
                </a:ln>
                <a:solidFill>
                  <a:srgbClr val="C00000"/>
                </a:solidFill>
                <a:effectLst/>
                <a:uLnTx/>
                <a:uFillTx/>
                <a:latin typeface="+mj-lt"/>
                <a:ea typeface="+mj-ea"/>
                <a:cs typeface="+mj-cs"/>
              </a:rPr>
              <a:t>MESLEK HASTALIKLARI - TANI</a:t>
            </a:r>
            <a:endParaRPr kumimoji="0" lang="en-US" sz="2800" b="1" i="0" u="none" strike="noStrike" kern="1200" cap="none" spc="0" normalizeH="0" baseline="0" noProof="0" dirty="0" smtClean="0">
              <a:ln>
                <a:noFill/>
              </a:ln>
              <a:solidFill>
                <a:srgbClr val="C00000"/>
              </a:solidFill>
              <a:effectLst/>
              <a:uLnTx/>
              <a:uFillTx/>
              <a:latin typeface="+mj-lt"/>
              <a:ea typeface="+mj-ea"/>
              <a:cs typeface="+mj-cs"/>
            </a:endParaRPr>
          </a:p>
        </p:txBody>
      </p:sp>
      <p:sp>
        <p:nvSpPr>
          <p:cNvPr id="4" name="Rectangle 2"/>
          <p:cNvSpPr txBox="1">
            <a:spLocks noChangeArrowheads="1"/>
          </p:cNvSpPr>
          <p:nvPr/>
        </p:nvSpPr>
        <p:spPr>
          <a:xfrm>
            <a:off x="642938" y="1833562"/>
            <a:ext cx="7772400" cy="4643438"/>
          </a:xfrm>
          <a:prstGeom prst="rect">
            <a:avLst/>
          </a:prstGeom>
        </p:spPr>
        <p:txBody>
          <a:bodyPr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tr-TR" sz="3200" b="1" i="0" u="sng" strike="noStrike" kern="1200" cap="none" spc="0" normalizeH="0" baseline="0" noProof="0" dirty="0" smtClean="0">
              <a:ln>
                <a:noFill/>
              </a:ln>
              <a:solidFill>
                <a:srgbClr val="FF0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tr-TR" sz="32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3200" b="1" i="0" u="none" strike="noStrike" kern="1200" cap="none" spc="0" normalizeH="0" baseline="0" noProof="0" dirty="0" smtClean="0">
                <a:ln>
                  <a:noFill/>
                </a:ln>
                <a:solidFill>
                  <a:srgbClr val="0070C0"/>
                </a:solidFill>
                <a:effectLst/>
                <a:uLnTx/>
                <a:uFillTx/>
                <a:latin typeface="+mn-lt"/>
                <a:ea typeface="+mn-ea"/>
                <a:cs typeface="+mn-cs"/>
              </a:rPr>
              <a:t>I</a:t>
            </a:r>
            <a:r>
              <a:rPr kumimoji="0" lang="tr-TR" sz="3200" b="1" i="0" u="none" strike="noStrike" kern="1200" cap="none" spc="0" normalizeH="0" baseline="0" noProof="0" dirty="0" smtClean="0">
                <a:ln>
                  <a:noFill/>
                </a:ln>
                <a:solidFill>
                  <a:schemeClr val="tx1"/>
                </a:solidFill>
                <a:effectLst/>
                <a:uLnTx/>
                <a:uFillTx/>
                <a:latin typeface="+mn-lt"/>
                <a:ea typeface="+mn-ea"/>
                <a:cs typeface="+mn-cs"/>
              </a:rPr>
              <a:t>-</a:t>
            </a:r>
            <a:r>
              <a:rPr kumimoji="0" lang="tr-TR" sz="3200" b="0" i="0" u="none" strike="noStrike" kern="1200" cap="none" spc="0" normalizeH="0" baseline="0" noProof="0" dirty="0" smtClean="0">
                <a:ln>
                  <a:noFill/>
                </a:ln>
                <a:solidFill>
                  <a:schemeClr val="tx1"/>
                </a:solidFill>
                <a:effectLst/>
                <a:uLnTx/>
                <a:uFillTx/>
                <a:latin typeface="+mn-lt"/>
                <a:ea typeface="+mn-ea"/>
                <a:cs typeface="+mn-cs"/>
              </a:rPr>
              <a:t> Klinik incelemeler</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tr-TR" sz="32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3200" b="1" i="0" u="none" strike="noStrike" kern="1200" cap="none" spc="0" normalizeH="0" baseline="0" noProof="0" dirty="0" smtClean="0">
                <a:ln>
                  <a:noFill/>
                </a:ln>
                <a:solidFill>
                  <a:srgbClr val="0070C0"/>
                </a:solidFill>
                <a:effectLst/>
                <a:uLnTx/>
                <a:uFillTx/>
                <a:latin typeface="+mn-lt"/>
                <a:ea typeface="+mn-ea"/>
                <a:cs typeface="+mn-cs"/>
              </a:rPr>
              <a:t>II-</a:t>
            </a:r>
            <a:r>
              <a:rPr kumimoji="0" lang="tr-TR" sz="3200" b="0" i="0" u="none" strike="noStrike" kern="1200" cap="none" spc="0" normalizeH="0" baseline="0" noProof="0" dirty="0" smtClean="0">
                <a:ln>
                  <a:noFill/>
                </a:ln>
                <a:solidFill>
                  <a:schemeClr val="tx1"/>
                </a:solidFill>
                <a:effectLst/>
                <a:uLnTx/>
                <a:uFillTx/>
                <a:latin typeface="+mn-lt"/>
                <a:ea typeface="+mn-ea"/>
                <a:cs typeface="+mn-cs"/>
              </a:rPr>
              <a:t> Laboratuar incelemeleri</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tr-TR" sz="3200" b="0" i="0" u="none" strike="noStrike" kern="1200" cap="none" spc="0" normalizeH="0" baseline="0" noProof="0" dirty="0" smtClean="0">
                <a:ln>
                  <a:noFill/>
                </a:ln>
                <a:solidFill>
                  <a:srgbClr val="0070C0"/>
                </a:solidFill>
                <a:effectLst/>
                <a:uLnTx/>
                <a:uFillTx/>
                <a:latin typeface="+mn-lt"/>
                <a:ea typeface="+mn-ea"/>
                <a:cs typeface="+mn-cs"/>
              </a:rPr>
              <a:t> </a:t>
            </a:r>
            <a:r>
              <a:rPr kumimoji="0" lang="tr-TR" sz="3200" b="1" i="0" u="none" strike="noStrike" kern="1200" cap="none" spc="0" normalizeH="0" baseline="0" noProof="0" dirty="0" smtClean="0">
                <a:ln>
                  <a:noFill/>
                </a:ln>
                <a:solidFill>
                  <a:srgbClr val="0070C0"/>
                </a:solidFill>
                <a:effectLst/>
                <a:uLnTx/>
                <a:uFillTx/>
                <a:latin typeface="+mn-lt"/>
                <a:ea typeface="+mn-ea"/>
                <a:cs typeface="+mn-cs"/>
              </a:rPr>
              <a:t>III-</a:t>
            </a:r>
            <a:r>
              <a:rPr kumimoji="0" lang="tr-TR" sz="3200" b="0" i="0" u="none" strike="noStrike" kern="1200" cap="none" spc="0" normalizeH="0" baseline="0" noProof="0" dirty="0" smtClean="0">
                <a:ln>
                  <a:noFill/>
                </a:ln>
                <a:solidFill>
                  <a:srgbClr val="0070C0"/>
                </a:solidFill>
                <a:effectLst/>
                <a:uLnTx/>
                <a:uFillTx/>
                <a:latin typeface="+mn-lt"/>
                <a:ea typeface="+mn-ea"/>
                <a:cs typeface="+mn-cs"/>
              </a:rPr>
              <a:t> </a:t>
            </a:r>
            <a:r>
              <a:rPr kumimoji="0" lang="tr-TR" sz="3200" b="0" i="0" u="none" strike="noStrike" kern="1200" cap="none" spc="0" normalizeH="0" baseline="0" noProof="0" dirty="0" smtClean="0">
                <a:ln>
                  <a:noFill/>
                </a:ln>
                <a:solidFill>
                  <a:schemeClr val="tx1"/>
                </a:solidFill>
                <a:effectLst/>
                <a:uLnTx/>
                <a:uFillTx/>
                <a:latin typeface="+mn-lt"/>
                <a:ea typeface="+mn-ea"/>
                <a:cs typeface="+mn-cs"/>
              </a:rPr>
              <a:t>İşyeri ortam ölçümleri	</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tr-TR" sz="32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3200" b="0" i="0" u="none" strike="noStrike" kern="1200" cap="none" spc="0" normalizeH="0" baseline="0" noProof="0" dirty="0" smtClean="0">
                <a:ln>
                  <a:noFill/>
                </a:ln>
                <a:solidFill>
                  <a:srgbClr val="00B050"/>
                </a:solidFill>
                <a:effectLst/>
                <a:uLnTx/>
                <a:uFillTx/>
                <a:latin typeface="+mn-lt"/>
                <a:ea typeface="+mn-ea"/>
                <a:cs typeface="+mn-cs"/>
              </a:rPr>
              <a:t> </a:t>
            </a:r>
            <a:r>
              <a:rPr kumimoji="0" lang="tr-TR" sz="3200" b="1" i="0" u="none" strike="noStrike" kern="1200" cap="none" spc="0" normalizeH="0" baseline="0" noProof="0" dirty="0" smtClean="0">
                <a:ln>
                  <a:noFill/>
                </a:ln>
                <a:solidFill>
                  <a:srgbClr val="00B050"/>
                </a:solidFill>
                <a:effectLst/>
                <a:uLnTx/>
                <a:uFillTx/>
                <a:latin typeface="+mn-lt"/>
                <a:ea typeface="+mn-ea"/>
                <a:cs typeface="+mn-cs"/>
              </a:rPr>
              <a:t>(I + II) ---  </a:t>
            </a:r>
            <a:r>
              <a:rPr kumimoji="0" lang="tr-TR" sz="3200" b="0" i="0" u="none" strike="noStrike" kern="1200" cap="none" spc="0" normalizeH="0" baseline="0" noProof="0" dirty="0" smtClean="0">
                <a:ln>
                  <a:noFill/>
                </a:ln>
                <a:solidFill>
                  <a:schemeClr val="tx1"/>
                </a:solidFill>
                <a:effectLst/>
                <a:uLnTx/>
                <a:uFillTx/>
                <a:latin typeface="+mn-lt"/>
                <a:ea typeface="+mn-ea"/>
                <a:cs typeface="+mn-cs"/>
              </a:rPr>
              <a:t>klinik tanı</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tr-TR" sz="32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3200" b="1" i="0" u="none" strike="noStrike" kern="1200" cap="none" spc="0" normalizeH="0" baseline="0" noProof="0" dirty="0" smtClean="0">
                <a:ln>
                  <a:noFill/>
                </a:ln>
                <a:solidFill>
                  <a:srgbClr val="00B050"/>
                </a:solidFill>
                <a:effectLst/>
                <a:uLnTx/>
                <a:uFillTx/>
                <a:latin typeface="+mn-lt"/>
                <a:ea typeface="+mn-ea"/>
                <a:cs typeface="+mn-cs"/>
              </a:rPr>
              <a:t>III  --- </a:t>
            </a:r>
            <a:r>
              <a:rPr kumimoji="0" lang="tr-TR" sz="3200" b="0" i="0" u="none" strike="noStrike" kern="1200" cap="none" spc="0" normalizeH="0" baseline="0" noProof="0" dirty="0" smtClean="0">
                <a:ln>
                  <a:noFill/>
                </a:ln>
                <a:solidFill>
                  <a:schemeClr val="tx1"/>
                </a:solidFill>
                <a:effectLst/>
                <a:uLnTx/>
                <a:uFillTx/>
                <a:latin typeface="+mn-lt"/>
                <a:ea typeface="+mn-ea"/>
                <a:cs typeface="+mn-cs"/>
              </a:rPr>
              <a:t>mesleksel </a:t>
            </a:r>
            <a:r>
              <a:rPr kumimoji="0" lang="tr-TR" sz="3200" b="0" i="0" u="none" strike="noStrike" kern="1200" cap="none" spc="0" normalizeH="0" baseline="0" noProof="0" dirty="0" err="1" smtClean="0">
                <a:ln>
                  <a:noFill/>
                </a:ln>
                <a:solidFill>
                  <a:schemeClr val="tx1"/>
                </a:solidFill>
                <a:effectLst/>
                <a:uLnTx/>
                <a:uFillTx/>
                <a:latin typeface="+mn-lt"/>
                <a:ea typeface="+mn-ea"/>
                <a:cs typeface="+mn-cs"/>
              </a:rPr>
              <a:t>etyoloji</a:t>
            </a:r>
            <a:r>
              <a:rPr kumimoji="0" lang="tr-TR" sz="3200" b="0" i="0" u="none" strike="noStrike" kern="1200" cap="none" spc="0" normalizeH="0" baseline="0" noProof="0" dirty="0" smtClean="0">
                <a:ln>
                  <a:noFill/>
                </a:ln>
                <a:solidFill>
                  <a:schemeClr val="tx1"/>
                </a:solidFill>
                <a:effectLst/>
                <a:uLnTx/>
                <a:uFillTx/>
                <a:latin typeface="+mn-lt"/>
                <a:ea typeface="+mn-ea"/>
                <a:cs typeface="+mn-cs"/>
              </a:rPr>
              <a:t> (sebep)</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Subtitle 2"/>
          <p:cNvSpPr>
            <a:spLocks/>
          </p:cNvSpPr>
          <p:nvPr/>
        </p:nvSpPr>
        <p:spPr bwMode="auto">
          <a:xfrm>
            <a:off x="395288" y="6016625"/>
            <a:ext cx="8569325" cy="341313"/>
          </a:xfrm>
          <a:prstGeom prst="rect">
            <a:avLst/>
          </a:prstGeom>
          <a:noFill/>
          <a:ln w="9525">
            <a:noFill/>
            <a:miter lim="800000"/>
            <a:headEnd/>
            <a:tailEnd/>
          </a:ln>
        </p:spPr>
        <p:txBody>
          <a:bodyPr/>
          <a:lstStyle/>
          <a:p>
            <a:pPr fontAlgn="auto">
              <a:spcBef>
                <a:spcPct val="20000"/>
              </a:spcBef>
              <a:spcAft>
                <a:spcPts val="0"/>
              </a:spcAft>
              <a:defRPr/>
            </a:pPr>
            <a:r>
              <a:rPr lang="tr-TR" sz="1400" b="1" dirty="0">
                <a:latin typeface="+mj-lt"/>
              </a:rPr>
              <a:t>Kaynak:  </a:t>
            </a:r>
            <a:r>
              <a:rPr lang="tr-TR" sz="1400" dirty="0">
                <a:latin typeface="+mj-lt"/>
              </a:rPr>
              <a:t>Bilir N, Yıldız AN, İş Sağlığı ve Güvenliği, Hacettepe Üniversitesi Yayını, Ankara, Aralık 2004.</a:t>
            </a:r>
          </a:p>
          <a:p>
            <a:pPr fontAlgn="auto">
              <a:spcBef>
                <a:spcPct val="20000"/>
              </a:spcBef>
              <a:spcAft>
                <a:spcPts val="0"/>
              </a:spcAft>
              <a:buFont typeface="Arial" charset="0"/>
              <a:buNone/>
              <a:defRPr/>
            </a:pPr>
            <a:endParaRPr lang="tr-TR" sz="2000" dirty="0">
              <a:solidFill>
                <a:srgbClr val="898989"/>
              </a:solidFill>
              <a:latin typeface="Calibri" pitchFamily="34" charset="0"/>
            </a:endParaRPr>
          </a:p>
        </p:txBody>
      </p:sp>
      <p:pic>
        <p:nvPicPr>
          <p:cNvPr id="6" name="5 Resim" descr="tanı.jpg"/>
          <p:cNvPicPr>
            <a:picLocks noChangeAspect="1"/>
          </p:cNvPicPr>
          <p:nvPr/>
        </p:nvPicPr>
        <p:blipFill>
          <a:blip r:embed="rId2" cstate="print"/>
          <a:stretch>
            <a:fillRect/>
          </a:stretch>
        </p:blipFill>
        <p:spPr>
          <a:xfrm>
            <a:off x="5562600" y="2286000"/>
            <a:ext cx="3048000" cy="2438400"/>
          </a:xfrm>
          <a:prstGeom prst="rect">
            <a:avLst/>
          </a:prstGeom>
        </p:spPr>
      </p:pic>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966788"/>
            <a:ext cx="8229600" cy="785812"/>
          </a:xfrm>
          <a:prstGeom prst="rect">
            <a:avLst/>
          </a:prstGeom>
        </p:spPr>
        <p:txBody>
          <a:bodyPr lIns="92075" tIns="46038" rIns="92075" bIns="46038"/>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800" b="1" i="0" u="none" strike="noStrike" kern="1200" cap="none" spc="0" normalizeH="0" baseline="0" noProof="0" dirty="0" smtClean="0">
                <a:ln>
                  <a:noFill/>
                </a:ln>
                <a:solidFill>
                  <a:srgbClr val="C00000"/>
                </a:solidFill>
                <a:effectLst/>
                <a:uLnTx/>
                <a:uFillTx/>
                <a:latin typeface="+mj-lt"/>
                <a:ea typeface="+mj-ea"/>
                <a:cs typeface="+mj-cs"/>
              </a:rPr>
              <a:t>MESLEK HASTALIKLARI</a:t>
            </a:r>
            <a:endParaRPr kumimoji="0" lang="en-US" sz="2800" b="1" i="0" u="none" strike="noStrike" kern="1200" cap="none" spc="0" normalizeH="0" baseline="0" noProof="0" dirty="0" smtClean="0">
              <a:ln>
                <a:noFill/>
              </a:ln>
              <a:solidFill>
                <a:srgbClr val="C00000"/>
              </a:solidFill>
              <a:effectLst/>
              <a:uLnTx/>
              <a:uFillTx/>
              <a:latin typeface="+mj-lt"/>
              <a:ea typeface="+mj-ea"/>
              <a:cs typeface="+mj-cs"/>
            </a:endParaRPr>
          </a:p>
        </p:txBody>
      </p:sp>
      <p:sp>
        <p:nvSpPr>
          <p:cNvPr id="3" name="Rectangle 2"/>
          <p:cNvSpPr txBox="1">
            <a:spLocks noChangeArrowheads="1"/>
          </p:cNvSpPr>
          <p:nvPr/>
        </p:nvSpPr>
        <p:spPr>
          <a:xfrm>
            <a:off x="762000" y="1524000"/>
            <a:ext cx="7772400" cy="4724400"/>
          </a:xfrm>
          <a:prstGeom prst="rect">
            <a:avLst/>
          </a:prstGeom>
        </p:spPr>
        <p:txBody>
          <a:bodyPr/>
          <a:lstStyle/>
          <a:p>
            <a:pPr marL="609600" marR="0" lvl="0" indent="-609600" algn="l" defTabSz="914400" rtl="0" eaLnBrk="1" fontAlgn="base" latinLnBrk="0" hangingPunct="1">
              <a:lnSpc>
                <a:spcPct val="90000"/>
              </a:lnSpc>
              <a:spcBef>
                <a:spcPct val="20000"/>
              </a:spcBef>
              <a:spcAft>
                <a:spcPct val="0"/>
              </a:spcAft>
              <a:buClrTx/>
              <a:buSzTx/>
              <a:buFontTx/>
              <a:buNone/>
              <a:tabLst/>
              <a:defRPr/>
            </a:pPr>
            <a:r>
              <a:rPr kumimoji="0" lang="tr-TR" sz="32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3200" b="1" i="0" u="none" strike="noStrike" kern="1200" cap="none" spc="0" normalizeH="0" baseline="0" noProof="0" dirty="0" smtClean="0">
                <a:ln>
                  <a:noFill/>
                </a:ln>
                <a:solidFill>
                  <a:srgbClr val="FF0000"/>
                </a:solidFill>
                <a:effectLst/>
                <a:uLnTx/>
                <a:uFillTx/>
                <a:latin typeface="+mn-lt"/>
                <a:ea typeface="+mn-ea"/>
                <a:cs typeface="+mn-cs"/>
              </a:rPr>
              <a:t>I. </a:t>
            </a:r>
            <a:r>
              <a:rPr kumimoji="0" lang="tr-TR" sz="3200" b="1" i="0" u="sng" strike="noStrike" kern="1200" cap="none" spc="0" normalizeH="0" baseline="0" noProof="0" dirty="0" smtClean="0">
                <a:ln>
                  <a:noFill/>
                </a:ln>
                <a:solidFill>
                  <a:srgbClr val="FF0000"/>
                </a:solidFill>
                <a:effectLst/>
                <a:uLnTx/>
                <a:uFillTx/>
                <a:latin typeface="+mn-lt"/>
                <a:ea typeface="+mn-ea"/>
                <a:cs typeface="+mn-cs"/>
              </a:rPr>
              <a:t>Klinik incelemeler:</a:t>
            </a:r>
            <a:endParaRPr kumimoji="0" lang="tr-TR" sz="3200" b="1" i="0" u="none" strike="noStrike" kern="1200" cap="none" spc="0" normalizeH="0" baseline="0" noProof="0" dirty="0" smtClean="0">
              <a:ln>
                <a:noFill/>
              </a:ln>
              <a:solidFill>
                <a:srgbClr val="FF0000"/>
              </a:solidFill>
              <a:effectLst/>
              <a:uLnTx/>
              <a:uFillTx/>
              <a:latin typeface="+mn-lt"/>
              <a:ea typeface="+mn-ea"/>
              <a:cs typeface="+mn-cs"/>
            </a:endParaRPr>
          </a:p>
          <a:p>
            <a:pPr marL="609600" marR="0" lvl="0" indent="-609600" algn="l" defTabSz="914400" rtl="0" eaLnBrk="1" fontAlgn="base" latinLnBrk="0" hangingPunct="1">
              <a:lnSpc>
                <a:spcPct val="90000"/>
              </a:lnSpc>
              <a:spcBef>
                <a:spcPct val="20000"/>
              </a:spcBef>
              <a:spcAft>
                <a:spcPct val="0"/>
              </a:spcAft>
              <a:buClrTx/>
              <a:buSzTx/>
              <a:buFontTx/>
              <a:buAutoNum type="arabicPeriod"/>
              <a:tabLst/>
              <a:defRPr/>
            </a:pPr>
            <a:r>
              <a:rPr kumimoji="0" lang="tr-TR" sz="3200" b="1" i="0" u="none" strike="noStrike" kern="1200" cap="none" spc="0" normalizeH="0" baseline="0" noProof="0" dirty="0" smtClean="0">
                <a:ln>
                  <a:noFill/>
                </a:ln>
                <a:solidFill>
                  <a:schemeClr val="tx1"/>
                </a:solidFill>
                <a:effectLst/>
                <a:uLnTx/>
                <a:uFillTx/>
                <a:latin typeface="+mn-lt"/>
                <a:ea typeface="+mn-ea"/>
                <a:cs typeface="+mn-cs"/>
              </a:rPr>
              <a:t>Hikaye - </a:t>
            </a:r>
            <a:r>
              <a:rPr kumimoji="0" lang="tr-TR" sz="3200" b="1" i="0" u="none" strike="noStrike" kern="1200" cap="none" spc="0" normalizeH="0" baseline="0" noProof="0" dirty="0" err="1" smtClean="0">
                <a:ln>
                  <a:noFill/>
                </a:ln>
                <a:solidFill>
                  <a:schemeClr val="tx1"/>
                </a:solidFill>
                <a:effectLst/>
                <a:uLnTx/>
                <a:uFillTx/>
                <a:latin typeface="+mn-lt"/>
                <a:ea typeface="+mn-ea"/>
                <a:cs typeface="+mn-cs"/>
              </a:rPr>
              <a:t>anamnez</a:t>
            </a:r>
            <a:endParaRPr kumimoji="0" lang="tr-TR" sz="3200" b="1" i="0" u="none" strike="noStrike" kern="1200" cap="none" spc="0" normalizeH="0" baseline="0" noProof="0" dirty="0" smtClean="0">
              <a:ln>
                <a:noFill/>
              </a:ln>
              <a:solidFill>
                <a:schemeClr val="tx1"/>
              </a:solidFill>
              <a:effectLst/>
              <a:uLnTx/>
              <a:uFillTx/>
              <a:latin typeface="+mn-lt"/>
              <a:ea typeface="+mn-ea"/>
              <a:cs typeface="+mn-cs"/>
            </a:endParaRPr>
          </a:p>
          <a:p>
            <a:pPr marL="990600" marR="0" lvl="1" indent="-533400" algn="l" defTabSz="914400" rtl="0" eaLnBrk="1" fontAlgn="base" latinLnBrk="0" hangingPunct="1">
              <a:lnSpc>
                <a:spcPct val="90000"/>
              </a:lnSpc>
              <a:spcBef>
                <a:spcPct val="20000"/>
              </a:spcBef>
              <a:spcAft>
                <a:spcPct val="0"/>
              </a:spcAft>
              <a:buClrTx/>
              <a:buSzTx/>
              <a:buFontTx/>
              <a:buNone/>
              <a:tabLst/>
              <a:defRPr/>
            </a:pPr>
            <a:r>
              <a:rPr kumimoji="0" lang="tr-TR" sz="2800" b="0" i="0" u="none" strike="noStrike" kern="1200" cap="none" spc="0" normalizeH="0" baseline="0" noProof="0" dirty="0" smtClean="0">
                <a:ln>
                  <a:noFill/>
                </a:ln>
                <a:solidFill>
                  <a:schemeClr val="tx1"/>
                </a:solidFill>
                <a:effectLst/>
                <a:uLnTx/>
                <a:uFillTx/>
                <a:latin typeface="+mn-lt"/>
                <a:ea typeface="+mn-ea"/>
                <a:cs typeface="+mn-cs"/>
              </a:rPr>
              <a:t>	Semptomlar ----- meslek</a:t>
            </a:r>
          </a:p>
          <a:p>
            <a:pPr marL="609600" marR="0" lvl="0" indent="-609600" algn="l" defTabSz="914400" rtl="0" eaLnBrk="1" fontAlgn="base" latinLnBrk="0" hangingPunct="1">
              <a:lnSpc>
                <a:spcPct val="90000"/>
              </a:lnSpc>
              <a:spcBef>
                <a:spcPct val="20000"/>
              </a:spcBef>
              <a:spcAft>
                <a:spcPct val="0"/>
              </a:spcAft>
              <a:buClrTx/>
              <a:buSzTx/>
              <a:buFontTx/>
              <a:buAutoNum type="arabicPeriod"/>
              <a:tabLst/>
              <a:defRPr/>
            </a:pPr>
            <a:r>
              <a:rPr kumimoji="0" lang="tr-TR" sz="3200" b="1" i="0" u="none" strike="noStrike" kern="1200" cap="none" spc="0" normalizeH="0" baseline="0" noProof="0" dirty="0" smtClean="0">
                <a:ln>
                  <a:noFill/>
                </a:ln>
                <a:solidFill>
                  <a:schemeClr val="tx1"/>
                </a:solidFill>
                <a:effectLst/>
                <a:uLnTx/>
                <a:uFillTx/>
                <a:latin typeface="+mn-lt"/>
                <a:ea typeface="+mn-ea"/>
                <a:cs typeface="+mn-cs"/>
              </a:rPr>
              <a:t>Fizik muayene</a:t>
            </a:r>
          </a:p>
          <a:p>
            <a:pPr marL="990600" marR="0" lvl="1" indent="-533400" algn="l" defTabSz="914400" rtl="0" eaLnBrk="1" fontAlgn="base" latinLnBrk="0" hangingPunct="1">
              <a:lnSpc>
                <a:spcPct val="90000"/>
              </a:lnSpc>
              <a:spcBef>
                <a:spcPct val="20000"/>
              </a:spcBef>
              <a:spcAft>
                <a:spcPct val="0"/>
              </a:spcAft>
              <a:buClrTx/>
              <a:buSzTx/>
              <a:buFontTx/>
              <a:buNone/>
              <a:tabLst/>
              <a:defRPr/>
            </a:pPr>
            <a:r>
              <a:rPr kumimoji="0" lang="tr-TR" sz="2800" b="0" i="0" u="none" strike="noStrike" kern="1200" cap="none" spc="0" normalizeH="0" baseline="0" noProof="0" dirty="0" smtClean="0">
                <a:ln>
                  <a:noFill/>
                </a:ln>
                <a:solidFill>
                  <a:schemeClr val="tx1"/>
                </a:solidFill>
                <a:effectLst/>
                <a:uLnTx/>
                <a:uFillTx/>
                <a:latin typeface="+mn-lt"/>
                <a:ea typeface="+mn-ea"/>
                <a:cs typeface="+mn-cs"/>
              </a:rPr>
              <a:t>    	fizik bulgular </a:t>
            </a:r>
          </a:p>
          <a:p>
            <a:pPr marL="609600" marR="0" lvl="0" indent="-609600" algn="l" defTabSz="914400" rtl="0" eaLnBrk="1" fontAlgn="base" latinLnBrk="0" hangingPunct="1">
              <a:lnSpc>
                <a:spcPct val="90000"/>
              </a:lnSpc>
              <a:spcBef>
                <a:spcPct val="20000"/>
              </a:spcBef>
              <a:spcAft>
                <a:spcPct val="0"/>
              </a:spcAft>
              <a:buClrTx/>
              <a:buSzTx/>
              <a:buFontTx/>
              <a:buAutoNum type="arabicPeriod"/>
              <a:tabLst/>
              <a:defRPr/>
            </a:pPr>
            <a:r>
              <a:rPr kumimoji="0" lang="tr-TR" sz="3200" b="1" i="0" u="none" strike="noStrike" kern="1200" cap="none" spc="0" normalizeH="0" baseline="0" noProof="0" dirty="0" smtClean="0">
                <a:ln>
                  <a:noFill/>
                </a:ln>
                <a:solidFill>
                  <a:schemeClr val="tx1"/>
                </a:solidFill>
                <a:effectLst/>
                <a:uLnTx/>
                <a:uFillTx/>
                <a:latin typeface="+mn-lt"/>
                <a:ea typeface="+mn-ea"/>
                <a:cs typeface="+mn-cs"/>
              </a:rPr>
              <a:t>Fizyolojik değerlendirmeler</a:t>
            </a:r>
          </a:p>
          <a:p>
            <a:pPr marL="990600" marR="0" lvl="1" indent="-533400" algn="l" defTabSz="914400" rtl="0" eaLnBrk="1" fontAlgn="base" latinLnBrk="0" hangingPunct="1">
              <a:lnSpc>
                <a:spcPct val="90000"/>
              </a:lnSpc>
              <a:spcBef>
                <a:spcPct val="20000"/>
              </a:spcBef>
              <a:spcAft>
                <a:spcPct val="0"/>
              </a:spcAft>
              <a:buClrTx/>
              <a:buSzTx/>
              <a:buFontTx/>
              <a:buNone/>
              <a:tabLst/>
              <a:defRPr/>
            </a:pPr>
            <a:r>
              <a:rPr kumimoji="0" lang="tr-TR" sz="28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2800" b="0" i="0" u="none" strike="noStrike" kern="1200" cap="none" spc="0" normalizeH="0" baseline="0" noProof="0" dirty="0" err="1" smtClean="0">
                <a:ln>
                  <a:noFill/>
                </a:ln>
                <a:solidFill>
                  <a:schemeClr val="tx1"/>
                </a:solidFill>
                <a:effectLst/>
                <a:uLnTx/>
                <a:uFillTx/>
                <a:latin typeface="+mn-lt"/>
                <a:ea typeface="+mn-ea"/>
                <a:cs typeface="+mn-cs"/>
              </a:rPr>
              <a:t>odyogram</a:t>
            </a:r>
            <a:r>
              <a:rPr kumimoji="0" lang="tr-TR" sz="2800" b="0" i="0" u="none" strike="noStrike" kern="1200" cap="none" spc="0" normalizeH="0" baseline="0" noProof="0" dirty="0" smtClean="0">
                <a:ln>
                  <a:noFill/>
                </a:ln>
                <a:solidFill>
                  <a:schemeClr val="tx1"/>
                </a:solidFill>
                <a:effectLst/>
                <a:uLnTx/>
                <a:uFillTx/>
                <a:latin typeface="+mn-lt"/>
                <a:ea typeface="+mn-ea"/>
                <a:cs typeface="+mn-cs"/>
              </a:rPr>
              <a:t>, Akciğer </a:t>
            </a:r>
            <a:r>
              <a:rPr kumimoji="0" lang="tr-TR" sz="2800" b="0" i="0" u="none" strike="noStrike" kern="1200" cap="none" spc="0" normalizeH="0" baseline="0" noProof="0" dirty="0" err="1" smtClean="0">
                <a:ln>
                  <a:noFill/>
                </a:ln>
                <a:solidFill>
                  <a:schemeClr val="tx1"/>
                </a:solidFill>
                <a:effectLst/>
                <a:uLnTx/>
                <a:uFillTx/>
                <a:latin typeface="+mn-lt"/>
                <a:ea typeface="+mn-ea"/>
                <a:cs typeface="+mn-cs"/>
              </a:rPr>
              <a:t>fonks</a:t>
            </a:r>
            <a:r>
              <a:rPr kumimoji="0" lang="tr-TR" sz="2800" b="0" i="0" u="none" strike="noStrike" kern="1200" cap="none" spc="0" normalizeH="0" baseline="0" noProof="0" dirty="0" smtClean="0">
                <a:ln>
                  <a:noFill/>
                </a:ln>
                <a:solidFill>
                  <a:schemeClr val="tx1"/>
                </a:solidFill>
                <a:effectLst/>
                <a:uLnTx/>
                <a:uFillTx/>
                <a:latin typeface="+mn-lt"/>
                <a:ea typeface="+mn-ea"/>
                <a:cs typeface="+mn-cs"/>
              </a:rPr>
              <a:t>, EMG, ...</a:t>
            </a:r>
          </a:p>
          <a:p>
            <a:pPr marL="609600" marR="0" lvl="0" indent="-609600" algn="l" defTabSz="914400" rtl="0" eaLnBrk="1" fontAlgn="base" latinLnBrk="0" hangingPunct="1">
              <a:lnSpc>
                <a:spcPct val="90000"/>
              </a:lnSpc>
              <a:spcBef>
                <a:spcPct val="20000"/>
              </a:spcBef>
              <a:spcAft>
                <a:spcPct val="0"/>
              </a:spcAft>
              <a:buClrTx/>
              <a:buSzTx/>
              <a:buFontTx/>
              <a:buAutoNum type="arabicPeriod"/>
              <a:tabLst/>
              <a:defRPr/>
            </a:pPr>
            <a:r>
              <a:rPr kumimoji="0" lang="tr-TR" sz="3200" b="1" i="0" u="none" strike="noStrike" kern="1200" cap="none" spc="0" normalizeH="0" baseline="0" noProof="0" dirty="0" smtClean="0">
                <a:ln>
                  <a:noFill/>
                </a:ln>
                <a:solidFill>
                  <a:schemeClr val="tx1"/>
                </a:solidFill>
                <a:effectLst/>
                <a:uLnTx/>
                <a:uFillTx/>
                <a:latin typeface="+mn-lt"/>
                <a:ea typeface="+mn-ea"/>
                <a:cs typeface="+mn-cs"/>
              </a:rPr>
              <a:t>Endoskopik muayeneler</a:t>
            </a:r>
          </a:p>
          <a:p>
            <a:pPr marL="990600" marR="0" lvl="1" indent="-533400" algn="l" defTabSz="914400" rtl="0" eaLnBrk="1" fontAlgn="base" latinLnBrk="0" hangingPunct="1">
              <a:lnSpc>
                <a:spcPct val="90000"/>
              </a:lnSpc>
              <a:spcBef>
                <a:spcPct val="20000"/>
              </a:spcBef>
              <a:spcAft>
                <a:spcPct val="0"/>
              </a:spcAft>
              <a:buClrTx/>
              <a:buSzTx/>
              <a:buFontTx/>
              <a:buNone/>
              <a:tabLst/>
              <a:defRPr/>
            </a:pPr>
            <a:r>
              <a:rPr kumimoji="0" lang="tr-TR" sz="28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2800" b="0" i="0" u="none" strike="noStrike" kern="1200" cap="none" spc="0" normalizeH="0" baseline="0" noProof="0" dirty="0" err="1" smtClean="0">
                <a:ln>
                  <a:noFill/>
                </a:ln>
                <a:solidFill>
                  <a:schemeClr val="tx1"/>
                </a:solidFill>
                <a:effectLst/>
                <a:uLnTx/>
                <a:uFillTx/>
                <a:latin typeface="+mn-lt"/>
                <a:ea typeface="+mn-ea"/>
                <a:cs typeface="+mn-cs"/>
              </a:rPr>
              <a:t>bronkoskopi</a:t>
            </a:r>
            <a:r>
              <a:rPr kumimoji="0" lang="tr-TR" sz="28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Subtitle 2"/>
          <p:cNvSpPr>
            <a:spLocks/>
          </p:cNvSpPr>
          <p:nvPr/>
        </p:nvSpPr>
        <p:spPr bwMode="auto">
          <a:xfrm>
            <a:off x="574675" y="6364287"/>
            <a:ext cx="8569325" cy="341313"/>
          </a:xfrm>
          <a:prstGeom prst="rect">
            <a:avLst/>
          </a:prstGeom>
          <a:noFill/>
          <a:ln w="9525">
            <a:noFill/>
            <a:miter lim="800000"/>
            <a:headEnd/>
            <a:tailEnd/>
          </a:ln>
        </p:spPr>
        <p:txBody>
          <a:bodyPr/>
          <a:lstStyle/>
          <a:p>
            <a:pPr>
              <a:spcBef>
                <a:spcPct val="20000"/>
              </a:spcBef>
            </a:pPr>
            <a:r>
              <a:rPr lang="tr-TR" sz="1400" b="1" dirty="0">
                <a:latin typeface="Calibri" pitchFamily="34" charset="0"/>
              </a:rPr>
              <a:t>Kaynak:  </a:t>
            </a:r>
            <a:r>
              <a:rPr lang="tr-TR" sz="1400" dirty="0">
                <a:latin typeface="Calibri" pitchFamily="34" charset="0"/>
              </a:rPr>
              <a:t>Bilir N, Yıldız AN, İş Sağlığı ve Güvenliği, Hacettepe Üniversitesi Yayını, Ankara, Aralık 2004.</a:t>
            </a:r>
          </a:p>
          <a:p>
            <a:pPr>
              <a:spcBef>
                <a:spcPct val="20000"/>
              </a:spcBef>
              <a:buFont typeface="Arial" charset="0"/>
              <a:buNone/>
            </a:pPr>
            <a:endParaRPr lang="tr-TR" sz="2000" dirty="0">
              <a:solidFill>
                <a:srgbClr val="898989"/>
              </a:solidFill>
              <a:latin typeface="Calibri" pitchFamily="34" charset="0"/>
            </a:endParaRPr>
          </a:p>
        </p:txBody>
      </p:sp>
      <p:pic>
        <p:nvPicPr>
          <p:cNvPr id="6" name="5 Resim" descr="mua.jpg"/>
          <p:cNvPicPr>
            <a:picLocks noChangeAspect="1"/>
          </p:cNvPicPr>
          <p:nvPr/>
        </p:nvPicPr>
        <p:blipFill>
          <a:blip r:embed="rId2" cstate="print"/>
          <a:stretch>
            <a:fillRect/>
          </a:stretch>
        </p:blipFill>
        <p:spPr>
          <a:xfrm>
            <a:off x="6400800" y="1762125"/>
            <a:ext cx="2514600" cy="2962275"/>
          </a:xfrm>
          <a:prstGeom prst="rect">
            <a:avLst/>
          </a:prstGeom>
        </p:spPr>
      </p:pic>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Başlık"/>
          <p:cNvSpPr txBox="1">
            <a:spLocks/>
          </p:cNvSpPr>
          <p:nvPr/>
        </p:nvSpPr>
        <p:spPr>
          <a:xfrm>
            <a:off x="457200" y="1066800"/>
            <a:ext cx="8229600" cy="762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3200" b="1" i="0" u="none" strike="noStrike" kern="1200" cap="none" spc="0" normalizeH="0" baseline="0" noProof="0" dirty="0" smtClean="0">
                <a:ln>
                  <a:noFill/>
                </a:ln>
                <a:solidFill>
                  <a:srgbClr val="FF0000"/>
                </a:solidFill>
                <a:effectLst/>
                <a:uLnTx/>
                <a:uFillTx/>
                <a:latin typeface="+mj-lt"/>
                <a:ea typeface="+mj-ea"/>
                <a:cs typeface="Times New Roman" pitchFamily="18" charset="0"/>
              </a:rPr>
              <a:t>Meslek hastalığı </a:t>
            </a:r>
            <a:r>
              <a:rPr kumimoji="0" lang="de-DE" sz="3200" b="1" i="0" u="none" strike="noStrike" kern="1200" cap="none" spc="0" normalizeH="0" baseline="0" noProof="0" dirty="0" smtClean="0">
                <a:ln>
                  <a:noFill/>
                </a:ln>
                <a:solidFill>
                  <a:srgbClr val="000000"/>
                </a:solidFill>
                <a:effectLst/>
                <a:uLnTx/>
                <a:uFillTx/>
                <a:latin typeface="+mj-lt"/>
                <a:ea typeface="+mj-ea"/>
                <a:cs typeface="Times New Roman" pitchFamily="18" charset="0"/>
              </a:rPr>
              <a:t>/ </a:t>
            </a:r>
            <a:r>
              <a:rPr kumimoji="0" lang="tr-TR" sz="3200" b="1" i="0" u="none" strike="noStrike" kern="1200" cap="none" spc="0" normalizeH="0" baseline="0" noProof="0" dirty="0" smtClean="0">
                <a:ln>
                  <a:noFill/>
                </a:ln>
                <a:solidFill>
                  <a:srgbClr val="0000FF"/>
                </a:solidFill>
                <a:effectLst/>
                <a:uLnTx/>
                <a:uFillTx/>
                <a:latin typeface="+mj-lt"/>
                <a:ea typeface="+mj-ea"/>
                <a:cs typeface="Times New Roman" pitchFamily="18" charset="0"/>
              </a:rPr>
              <a:t>İşle ilgili </a:t>
            </a:r>
            <a:r>
              <a:rPr kumimoji="0" lang="tr-TR" sz="3200" b="1" i="0" u="none" strike="noStrike" kern="1200" cap="none" spc="0" normalizeH="0" baseline="0" noProof="0" dirty="0" smtClean="0">
                <a:ln>
                  <a:noFill/>
                </a:ln>
                <a:solidFill>
                  <a:srgbClr val="000000"/>
                </a:solidFill>
                <a:effectLst/>
                <a:uLnTx/>
                <a:uFillTx/>
                <a:latin typeface="+mj-lt"/>
                <a:ea typeface="+mj-ea"/>
                <a:cs typeface="Times New Roman" pitchFamily="18" charset="0"/>
              </a:rPr>
              <a:t>hastalık</a:t>
            </a:r>
            <a:endParaRPr kumimoji="0" lang="tr-TR" sz="32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4" name="2 İçerik Yer Tutucusu"/>
          <p:cNvSpPr txBox="1">
            <a:spLocks/>
          </p:cNvSpPr>
          <p:nvPr/>
        </p:nvSpPr>
        <p:spPr>
          <a:xfrm>
            <a:off x="228600" y="1600200"/>
            <a:ext cx="8686800" cy="4525963"/>
          </a:xfrm>
          <a:prstGeom prst="rect">
            <a:avLst/>
          </a:prstGeom>
        </p:spPr>
        <p:txBody>
          <a:bodyPr/>
          <a:lstStyle/>
          <a:p>
            <a:pPr marL="447675" marR="0" lvl="0" indent="-447675" algn="l" defTabSz="914400" rtl="0" eaLnBrk="0" fontAlgn="base" latinLnBrk="0" hangingPunct="0">
              <a:lnSpc>
                <a:spcPct val="100000"/>
              </a:lnSpc>
              <a:spcBef>
                <a:spcPct val="20000"/>
              </a:spcBef>
              <a:spcAft>
                <a:spcPts val="600"/>
              </a:spcAft>
              <a:buClrTx/>
              <a:buSzTx/>
              <a:buFont typeface="Arial" charset="0"/>
              <a:buChar char="•"/>
              <a:tabLst/>
              <a:defRPr/>
            </a:pPr>
            <a:r>
              <a:rPr kumimoji="0" lang="tr-TR" sz="2400" b="1" i="0" u="none" strike="noStrike" kern="1200" cap="none" spc="0" normalizeH="0" baseline="0" noProof="0" dirty="0" smtClean="0">
                <a:ln>
                  <a:noFill/>
                </a:ln>
                <a:solidFill>
                  <a:srgbClr val="FF0000"/>
                </a:solidFill>
                <a:effectLst/>
                <a:uLnTx/>
                <a:uFillTx/>
                <a:latin typeface="+mn-lt"/>
                <a:ea typeface="ＭＳ Ｐゴシック"/>
                <a:cs typeface="Times New Roman" pitchFamily="18" charset="0"/>
              </a:rPr>
              <a:t>Meslek Hastalıkları</a:t>
            </a:r>
            <a:r>
              <a:rPr kumimoji="0" lang="en-US" sz="2400" b="0" i="0" u="none" strike="noStrike" kern="1200" cap="none" spc="0" normalizeH="0" baseline="0" noProof="0" dirty="0" smtClean="0">
                <a:ln>
                  <a:noFill/>
                </a:ln>
                <a:solidFill>
                  <a:schemeClr val="tx1"/>
                </a:solidFill>
                <a:effectLst/>
                <a:uLnTx/>
                <a:uFillTx/>
                <a:latin typeface="+mn-lt"/>
                <a:ea typeface="ＭＳ Ｐゴシック"/>
                <a:cs typeface="Times New Roman" pitchFamily="18" charset="0"/>
              </a:rPr>
              <a:t/>
            </a:r>
            <a:br>
              <a:rPr kumimoji="0" lang="en-US" sz="2400" b="0" i="0" u="none" strike="noStrike" kern="1200" cap="none" spc="0" normalizeH="0" baseline="0" noProof="0" dirty="0" smtClean="0">
                <a:ln>
                  <a:noFill/>
                </a:ln>
                <a:solidFill>
                  <a:schemeClr val="tx1"/>
                </a:solidFill>
                <a:effectLst/>
                <a:uLnTx/>
                <a:uFillTx/>
                <a:latin typeface="+mn-lt"/>
                <a:ea typeface="ＭＳ Ｐゴシック"/>
                <a:cs typeface="Times New Roman" pitchFamily="18" charset="0"/>
              </a:rPr>
            </a:br>
            <a:r>
              <a:rPr kumimoji="0" lang="tr-TR" sz="2400" b="0" i="0" u="none" strike="noStrike" kern="1200" cap="none" spc="0" normalizeH="0" baseline="0" noProof="0" dirty="0" smtClean="0">
                <a:ln>
                  <a:noFill/>
                </a:ln>
                <a:solidFill>
                  <a:srgbClr val="FF0000"/>
                </a:solidFill>
                <a:effectLst/>
                <a:uLnTx/>
                <a:uFillTx/>
                <a:latin typeface="+mn-lt"/>
                <a:ea typeface="ＭＳ Ｐゴシック"/>
                <a:cs typeface="Times New Roman" pitchFamily="18" charset="0"/>
              </a:rPr>
              <a:t>meslek ile özel veya güçlü bir ilişkisi </a:t>
            </a:r>
            <a:r>
              <a:rPr kumimoji="0" lang="tr-TR" sz="2400" b="0" i="0" u="none" strike="noStrike" kern="1200" cap="none" spc="0" normalizeH="0" baseline="0" noProof="0" dirty="0" smtClean="0">
                <a:ln>
                  <a:noFill/>
                </a:ln>
                <a:solidFill>
                  <a:schemeClr val="tx1"/>
                </a:solidFill>
                <a:effectLst/>
                <a:uLnTx/>
                <a:uFillTx/>
                <a:latin typeface="+mn-lt"/>
                <a:ea typeface="ＭＳ Ｐゴシック"/>
                <a:cs typeface="Times New Roman" pitchFamily="18" charset="0"/>
              </a:rPr>
              <a:t>bulunur</a:t>
            </a:r>
            <a:r>
              <a:rPr kumimoji="0" lang="en-US" sz="2400" b="0" i="0" u="none" strike="noStrike" kern="1200" cap="none" spc="0" normalizeH="0" baseline="0" noProof="0" dirty="0" smtClean="0">
                <a:ln>
                  <a:noFill/>
                </a:ln>
                <a:solidFill>
                  <a:schemeClr val="tx1"/>
                </a:solidFill>
                <a:effectLst/>
                <a:uLnTx/>
                <a:uFillTx/>
                <a:latin typeface="+mn-lt"/>
                <a:ea typeface="ＭＳ Ｐゴシック"/>
                <a:cs typeface="Times New Roman" pitchFamily="18" charset="0"/>
              </a:rPr>
              <a:t>,</a:t>
            </a:r>
            <a:r>
              <a:rPr kumimoji="0" lang="tr-TR" sz="2400" b="0" i="0" u="none" strike="noStrike" kern="1200" cap="none" spc="0" normalizeH="0" baseline="0" noProof="0" dirty="0" smtClean="0">
                <a:ln>
                  <a:noFill/>
                </a:ln>
                <a:solidFill>
                  <a:schemeClr val="tx1"/>
                </a:solidFill>
                <a:effectLst/>
                <a:uLnTx/>
                <a:uFillTx/>
                <a:latin typeface="+mn-lt"/>
                <a:ea typeface="ＭＳ Ｐゴシック"/>
                <a:cs typeface="Times New Roman" pitchFamily="18" charset="0"/>
              </a:rPr>
              <a:t> hastalığın ortaya çıkmasında doğrudan etkili</a:t>
            </a:r>
            <a:r>
              <a:rPr kumimoji="0" lang="en-US" sz="2400" b="0" i="0" u="none" strike="noStrike" kern="1200" cap="none" spc="0" normalizeH="0" baseline="0" noProof="0" dirty="0" smtClean="0">
                <a:ln>
                  <a:noFill/>
                </a:ln>
                <a:solidFill>
                  <a:schemeClr val="tx1"/>
                </a:solidFill>
                <a:effectLst/>
                <a:uLnTx/>
                <a:uFillTx/>
                <a:latin typeface="+mn-lt"/>
                <a:ea typeface="ＭＳ Ｐゴシック"/>
                <a:cs typeface="Times New Roman" pitchFamily="18" charset="0"/>
              </a:rPr>
              <a:t> </a:t>
            </a:r>
            <a:r>
              <a:rPr kumimoji="0" lang="tr-TR" sz="2400" b="0" i="0" u="none" strike="noStrike" kern="1200" cap="none" spc="0" normalizeH="0" baseline="0" noProof="0" dirty="0" smtClean="0">
                <a:ln>
                  <a:noFill/>
                </a:ln>
                <a:solidFill>
                  <a:schemeClr val="tx1"/>
                </a:solidFill>
                <a:effectLst/>
                <a:uLnTx/>
                <a:uFillTx/>
                <a:latin typeface="+mn-lt"/>
                <a:ea typeface="ＭＳ Ｐゴシック"/>
                <a:cs typeface="Times New Roman" pitchFamily="18" charset="0"/>
              </a:rPr>
              <a:t>genellikle yalnızca tek </a:t>
            </a:r>
            <a:r>
              <a:rPr kumimoji="0" lang="tr-TR" sz="2400" b="1" i="0" u="none" strike="noStrike" kern="1200" cap="none" spc="0" normalizeH="0" baseline="0" noProof="0" dirty="0" smtClean="0">
                <a:ln>
                  <a:noFill/>
                </a:ln>
                <a:solidFill>
                  <a:srgbClr val="FF0000"/>
                </a:solidFill>
                <a:effectLst/>
                <a:uLnTx/>
                <a:uFillTx/>
                <a:latin typeface="+mn-lt"/>
                <a:ea typeface="ＭＳ Ｐゴシック"/>
                <a:cs typeface="Times New Roman" pitchFamily="18" charset="0"/>
              </a:rPr>
              <a:t>bir etmenden </a:t>
            </a:r>
            <a:r>
              <a:rPr kumimoji="0" lang="tr-TR" sz="2400" b="0" i="0" u="none" strike="noStrike" kern="1200" cap="none" spc="0" normalizeH="0" baseline="0" noProof="0" dirty="0" smtClean="0">
                <a:ln>
                  <a:noFill/>
                </a:ln>
                <a:solidFill>
                  <a:schemeClr val="tx1"/>
                </a:solidFill>
                <a:effectLst/>
                <a:uLnTx/>
                <a:uFillTx/>
                <a:latin typeface="+mn-lt"/>
                <a:ea typeface="ＭＳ Ｐゴシック"/>
                <a:cs typeface="Times New Roman" pitchFamily="18" charset="0"/>
              </a:rPr>
              <a:t>kaynaklanır</a:t>
            </a:r>
            <a:r>
              <a:rPr kumimoji="0" lang="en-US" sz="2400" b="0" i="0" u="none" strike="noStrike" kern="1200" cap="none" spc="0" normalizeH="0" baseline="0" noProof="0" dirty="0" smtClean="0">
                <a:ln>
                  <a:noFill/>
                </a:ln>
                <a:solidFill>
                  <a:schemeClr val="tx1"/>
                </a:solidFill>
                <a:effectLst/>
                <a:uLnTx/>
                <a:uFillTx/>
                <a:latin typeface="+mn-lt"/>
                <a:ea typeface="ＭＳ Ｐゴシック"/>
                <a:cs typeface="Times New Roman" pitchFamily="18" charset="0"/>
              </a:rPr>
              <a:t> </a:t>
            </a:r>
            <a:r>
              <a:rPr kumimoji="0" lang="tr-TR" sz="2400" b="0" i="0" u="none" strike="noStrike" kern="1200" cap="none" spc="0" normalizeH="0" baseline="0" noProof="0" dirty="0" smtClean="0">
                <a:ln>
                  <a:noFill/>
                </a:ln>
                <a:solidFill>
                  <a:schemeClr val="tx1"/>
                </a:solidFill>
                <a:effectLst/>
                <a:uLnTx/>
                <a:uFillTx/>
                <a:latin typeface="+mn-lt"/>
                <a:ea typeface="ＭＳ Ｐゴシック"/>
                <a:cs typeface="Times New Roman" pitchFamily="18" charset="0"/>
              </a:rPr>
              <a:t>ve bu özelliği ile tespit edilir</a:t>
            </a:r>
            <a:r>
              <a:rPr kumimoji="0" lang="en-US" sz="2400" b="0" i="0" u="none" strike="noStrike" kern="1200" cap="none" spc="0" normalizeH="0" baseline="0" noProof="0" dirty="0" smtClean="0">
                <a:ln>
                  <a:noFill/>
                </a:ln>
                <a:solidFill>
                  <a:schemeClr val="tx1"/>
                </a:solidFill>
                <a:effectLst/>
                <a:uLnTx/>
                <a:uFillTx/>
                <a:latin typeface="+mn-lt"/>
                <a:ea typeface="ＭＳ Ｐゴシック"/>
                <a:cs typeface="Times New Roman" pitchFamily="18" charset="0"/>
              </a:rPr>
              <a:t> </a:t>
            </a:r>
            <a:r>
              <a:rPr kumimoji="0" lang="tr-TR" sz="2400" b="0" i="0" u="none" strike="noStrike" kern="1200" cap="none" spc="0" normalizeH="0" baseline="0" noProof="0" dirty="0" smtClean="0">
                <a:ln>
                  <a:noFill/>
                </a:ln>
                <a:solidFill>
                  <a:schemeClr val="tx1"/>
                </a:solidFill>
                <a:effectLst/>
                <a:uLnTx/>
                <a:uFillTx/>
                <a:latin typeface="+mn-lt"/>
                <a:ea typeface="ＭＳ Ｐゴシック"/>
                <a:cs typeface="Times New Roman" pitchFamily="18" charset="0"/>
              </a:rPr>
              <a:t>(</a:t>
            </a:r>
            <a:r>
              <a:rPr kumimoji="0" lang="tr-TR" sz="2400" b="0" i="0" u="none" strike="noStrike" kern="1200" cap="none" spc="0" normalizeH="0" baseline="0" noProof="0" dirty="0" err="1" smtClean="0">
                <a:ln>
                  <a:noFill/>
                </a:ln>
                <a:solidFill>
                  <a:srgbClr val="FF0000"/>
                </a:solidFill>
                <a:effectLst/>
                <a:uLnTx/>
                <a:uFillTx/>
                <a:latin typeface="+mn-lt"/>
                <a:ea typeface="ＭＳ Ｐゴシック"/>
                <a:cs typeface="Times New Roman" pitchFamily="18" charset="0"/>
              </a:rPr>
              <a:t>Asbestozis</a:t>
            </a:r>
            <a:r>
              <a:rPr kumimoji="0" lang="tr-TR" sz="2400" b="0" i="0" u="none" strike="noStrike" kern="1200" cap="none" spc="0" normalizeH="0" baseline="0" noProof="0" dirty="0" smtClean="0">
                <a:ln>
                  <a:noFill/>
                </a:ln>
                <a:solidFill>
                  <a:schemeClr val="tx1"/>
                </a:solidFill>
                <a:effectLst/>
                <a:uLnTx/>
                <a:uFillTx/>
                <a:latin typeface="+mn-lt"/>
                <a:ea typeface="ＭＳ Ｐゴシック"/>
                <a:cs typeface="Times New Roman" pitchFamily="18" charset="0"/>
              </a:rPr>
              <a:t>)</a:t>
            </a:r>
            <a:endParaRPr kumimoji="0" lang="en-US" sz="2400" b="0" i="0" u="none" strike="noStrike" kern="1200" cap="none" spc="0" normalizeH="0" baseline="0" noProof="0" dirty="0" smtClean="0">
              <a:ln>
                <a:noFill/>
              </a:ln>
              <a:solidFill>
                <a:schemeClr val="tx1"/>
              </a:solidFill>
              <a:effectLst/>
              <a:uLnTx/>
              <a:uFillTx/>
              <a:latin typeface="+mn-lt"/>
              <a:ea typeface="ＭＳ Ｐゴシック"/>
              <a:cs typeface="Times New Roman" pitchFamily="18" charset="0"/>
            </a:endParaRPr>
          </a:p>
          <a:p>
            <a:pPr marL="447675" marR="0" lvl="0" indent="-447675" algn="l" defTabSz="914400" rtl="0" eaLnBrk="0" fontAlgn="base" latinLnBrk="0" hangingPunct="0">
              <a:lnSpc>
                <a:spcPct val="100000"/>
              </a:lnSpc>
              <a:spcBef>
                <a:spcPct val="20000"/>
              </a:spcBef>
              <a:spcAft>
                <a:spcPts val="600"/>
              </a:spcAft>
              <a:buClrTx/>
              <a:buSzTx/>
              <a:buFont typeface="Arial" charset="0"/>
              <a:buChar char="•"/>
              <a:tabLst/>
              <a:defRPr/>
            </a:pPr>
            <a:r>
              <a:rPr kumimoji="0" lang="tr-TR" sz="2400" b="1" i="0" u="none" strike="noStrike" kern="1200" cap="none" spc="0" normalizeH="0" baseline="0" noProof="0" dirty="0" smtClean="0">
                <a:ln>
                  <a:noFill/>
                </a:ln>
                <a:solidFill>
                  <a:srgbClr val="FF0000"/>
                </a:solidFill>
                <a:effectLst/>
                <a:uLnTx/>
                <a:uFillTx/>
                <a:latin typeface="+mn-lt"/>
                <a:ea typeface="ＭＳ Ｐゴシック"/>
                <a:cs typeface="Times New Roman" pitchFamily="18" charset="0"/>
              </a:rPr>
              <a:t>İşle ilgili hastalıklar</a:t>
            </a:r>
            <a:r>
              <a:rPr kumimoji="0" lang="en-US" sz="2400" b="0" i="0" u="none" strike="noStrike" kern="1200" cap="none" spc="0" normalizeH="0" baseline="0" noProof="0" dirty="0" smtClean="0">
                <a:ln>
                  <a:noFill/>
                </a:ln>
                <a:solidFill>
                  <a:schemeClr val="tx1"/>
                </a:solidFill>
                <a:effectLst/>
                <a:uLnTx/>
                <a:uFillTx/>
                <a:latin typeface="+mn-lt"/>
                <a:ea typeface="ＭＳ Ｐゴシック"/>
                <a:cs typeface="Times New Roman" pitchFamily="18" charset="0"/>
              </a:rPr>
              <a:t/>
            </a:r>
            <a:br>
              <a:rPr kumimoji="0" lang="en-US" sz="2400" b="0" i="0" u="none" strike="noStrike" kern="1200" cap="none" spc="0" normalizeH="0" baseline="0" noProof="0" dirty="0" smtClean="0">
                <a:ln>
                  <a:noFill/>
                </a:ln>
                <a:solidFill>
                  <a:schemeClr val="tx1"/>
                </a:solidFill>
                <a:effectLst/>
                <a:uLnTx/>
                <a:uFillTx/>
                <a:latin typeface="+mn-lt"/>
                <a:ea typeface="ＭＳ Ｐゴシック"/>
                <a:cs typeface="Times New Roman" pitchFamily="18" charset="0"/>
              </a:rPr>
            </a:br>
            <a:r>
              <a:rPr kumimoji="0" lang="tr-TR" sz="2400" b="0" i="0" u="none" strike="noStrike" kern="1200" cap="none" spc="0" normalizeH="0" baseline="0" noProof="0" dirty="0" smtClean="0">
                <a:ln>
                  <a:noFill/>
                </a:ln>
                <a:solidFill>
                  <a:schemeClr val="tx1"/>
                </a:solidFill>
                <a:effectLst/>
                <a:uLnTx/>
                <a:uFillTx/>
                <a:latin typeface="+mn-lt"/>
                <a:ea typeface="ＭＳ Ｐゴシック"/>
                <a:cs typeface="Times New Roman" pitchFamily="18" charset="0"/>
              </a:rPr>
              <a:t> işle ilgili hastalıklarda</a:t>
            </a:r>
            <a:r>
              <a:rPr kumimoji="0" lang="tr-TR" sz="2400" b="0" i="0" u="none" strike="noStrike" kern="1200" cap="none" spc="0" normalizeH="0" noProof="0" dirty="0" smtClean="0">
                <a:ln>
                  <a:noFill/>
                </a:ln>
                <a:solidFill>
                  <a:schemeClr val="tx1"/>
                </a:solidFill>
                <a:effectLst/>
                <a:uLnTx/>
                <a:uFillTx/>
                <a:latin typeface="+mn-lt"/>
                <a:ea typeface="ＭＳ Ｐゴシック"/>
                <a:cs typeface="Times New Roman" pitchFamily="18" charset="0"/>
              </a:rPr>
              <a:t>  </a:t>
            </a:r>
            <a:r>
              <a:rPr kumimoji="0" lang="tr-TR" sz="2400" b="1" i="1" u="none" strike="noStrike" kern="1200" cap="none" spc="0" normalizeH="0" noProof="0" dirty="0" smtClean="0">
                <a:ln>
                  <a:noFill/>
                </a:ln>
                <a:solidFill>
                  <a:srgbClr val="FF0000"/>
                </a:solidFill>
                <a:effectLst/>
                <a:uLnTx/>
                <a:uFillTx/>
                <a:latin typeface="+mn-lt"/>
                <a:ea typeface="ＭＳ Ｐゴシック"/>
                <a:cs typeface="Times New Roman" pitchFamily="18" charset="0"/>
              </a:rPr>
              <a:t>temel etken iş yeri dışındadır. </a:t>
            </a:r>
            <a:r>
              <a:rPr kumimoji="0" lang="tr-TR" sz="2400" b="0" i="0" u="none" strike="noStrike" kern="1200" cap="none" spc="0" normalizeH="0" noProof="0" dirty="0" smtClean="0">
                <a:ln>
                  <a:noFill/>
                </a:ln>
                <a:solidFill>
                  <a:schemeClr val="tx1"/>
                </a:solidFill>
                <a:effectLst/>
                <a:uLnTx/>
                <a:uFillTx/>
                <a:latin typeface="+mn-lt"/>
                <a:ea typeface="ＭＳ Ｐゴシック"/>
                <a:cs typeface="Times New Roman" pitchFamily="18" charset="0"/>
              </a:rPr>
              <a:t>İşe </a:t>
            </a:r>
            <a:r>
              <a:rPr kumimoji="0" lang="tr-TR" sz="2400" b="0" i="0" u="none" strike="noStrike" kern="1200" cap="none" spc="0" normalizeH="0" noProof="0" dirty="0" smtClean="0">
                <a:ln>
                  <a:noFill/>
                </a:ln>
                <a:effectLst/>
                <a:uLnTx/>
                <a:uFillTx/>
                <a:latin typeface="+mn-lt"/>
                <a:ea typeface="ＭＳ Ｐゴシック"/>
                <a:cs typeface="Times New Roman" pitchFamily="18" charset="0"/>
              </a:rPr>
              <a:t>girmeden önce var olan veya çalışırken ortaya çıkan herhangi bir sistemik  hastalık işin yürütüm şartları  yüzünden daha ağır seyredebilmektedir.</a:t>
            </a:r>
            <a:r>
              <a:rPr kumimoji="0" lang="tr-TR" sz="2400" b="1" i="0" u="none" strike="noStrike" kern="1200" cap="none" spc="0" normalizeH="0" baseline="0" noProof="0" dirty="0" smtClean="0">
                <a:ln>
                  <a:noFill/>
                </a:ln>
                <a:solidFill>
                  <a:srgbClr val="FF0000"/>
                </a:solidFill>
                <a:effectLst/>
                <a:uLnTx/>
                <a:uFillTx/>
                <a:latin typeface="+mn-lt"/>
                <a:ea typeface="ＭＳ Ｐゴシック"/>
                <a:cs typeface="Times New Roman" pitchFamily="18" charset="0"/>
              </a:rPr>
              <a:t> </a:t>
            </a:r>
            <a:r>
              <a:rPr kumimoji="0" lang="tr-TR" sz="2400" b="1" i="0" u="none" strike="noStrike" kern="1200" cap="none" spc="0" normalizeH="0" baseline="0" noProof="0" dirty="0" smtClean="0">
                <a:ln>
                  <a:noFill/>
                </a:ln>
                <a:solidFill>
                  <a:srgbClr val="FF0000"/>
                </a:solidFill>
                <a:effectLst/>
                <a:uLnTx/>
                <a:uFillTx/>
                <a:latin typeface="+mn-lt"/>
                <a:ea typeface="ＭＳ Ｐゴシック"/>
                <a:cs typeface="Times New Roman" pitchFamily="18" charset="0"/>
              </a:rPr>
              <a:t>İş, </a:t>
            </a:r>
            <a:r>
              <a:rPr lang="tr-TR" sz="2400" b="1" dirty="0" smtClean="0">
                <a:solidFill>
                  <a:srgbClr val="FF0000"/>
                </a:solidFill>
                <a:latin typeface="+mn-lt"/>
                <a:ea typeface="ＭＳ Ｐゴシック"/>
                <a:cs typeface="Times New Roman" pitchFamily="18" charset="0"/>
              </a:rPr>
              <a:t>h</a:t>
            </a:r>
            <a:r>
              <a:rPr kumimoji="0" lang="tr-TR" sz="2400" b="1" i="0" u="none" strike="noStrike" kern="1200" cap="none" spc="0" normalizeH="0" baseline="0" noProof="0" dirty="0" err="1" smtClean="0">
                <a:ln>
                  <a:noFill/>
                </a:ln>
                <a:solidFill>
                  <a:srgbClr val="FF0000"/>
                </a:solidFill>
                <a:effectLst/>
                <a:uLnTx/>
                <a:uFillTx/>
                <a:latin typeface="+mn-lt"/>
                <a:ea typeface="ＭＳ Ｐゴシック"/>
                <a:cs typeface="Times New Roman" pitchFamily="18" charset="0"/>
              </a:rPr>
              <a:t>astalığın</a:t>
            </a:r>
            <a:r>
              <a:rPr kumimoji="0" lang="tr-TR" sz="2400" b="1" i="0" u="none" strike="noStrike" kern="1200" cap="none" spc="0" normalizeH="0" baseline="0" noProof="0" dirty="0" smtClean="0">
                <a:ln>
                  <a:noFill/>
                </a:ln>
                <a:solidFill>
                  <a:srgbClr val="FF0000"/>
                </a:solidFill>
                <a:effectLst/>
                <a:uLnTx/>
                <a:uFillTx/>
                <a:latin typeface="+mn-lt"/>
                <a:ea typeface="ＭＳ Ｐゴシック"/>
                <a:cs typeface="Times New Roman" pitchFamily="18" charset="0"/>
              </a:rPr>
              <a:t> </a:t>
            </a:r>
            <a:r>
              <a:rPr kumimoji="0" lang="tr-TR" sz="2400" b="1" i="0" u="none" strike="noStrike" kern="1200" cap="none" spc="0" normalizeH="0" baseline="0" noProof="0" dirty="0" smtClean="0">
                <a:ln>
                  <a:noFill/>
                </a:ln>
                <a:solidFill>
                  <a:srgbClr val="FF0000"/>
                </a:solidFill>
                <a:effectLst/>
                <a:uLnTx/>
                <a:uFillTx/>
                <a:latin typeface="+mn-lt"/>
                <a:ea typeface="ＭＳ Ｐゴシック"/>
                <a:cs typeface="Times New Roman" pitchFamily="18" charset="0"/>
              </a:rPr>
              <a:t>ortaya çıkışını kolaylaştırır</a:t>
            </a:r>
            <a:r>
              <a:rPr kumimoji="0" lang="tr-TR" sz="2400" b="1" i="0" u="none" strike="noStrike" kern="1200" cap="none" spc="0" normalizeH="0" noProof="0" dirty="0" smtClean="0">
                <a:ln>
                  <a:noFill/>
                </a:ln>
                <a:solidFill>
                  <a:srgbClr val="FF0000"/>
                </a:solidFill>
                <a:effectLst/>
                <a:uLnTx/>
                <a:uFillTx/>
                <a:latin typeface="+mn-lt"/>
                <a:ea typeface="ＭＳ Ｐゴシック"/>
                <a:cs typeface="Times New Roman" pitchFamily="18" charset="0"/>
              </a:rPr>
              <a:t> yada şiddetini ağırlaştırır.</a:t>
            </a:r>
            <a:r>
              <a:rPr kumimoji="0" lang="en-US" sz="2400" b="0" i="0" u="none" strike="noStrike" kern="1200" cap="none" spc="0" normalizeH="0" baseline="0" noProof="0" dirty="0" smtClean="0">
                <a:ln>
                  <a:noFill/>
                </a:ln>
                <a:solidFill>
                  <a:schemeClr val="tx1"/>
                </a:solidFill>
                <a:effectLst/>
                <a:uLnTx/>
                <a:uFillTx/>
                <a:latin typeface="+mn-lt"/>
                <a:ea typeface="ＭＳ Ｐゴシック"/>
                <a:cs typeface="Times New Roman" pitchFamily="18" charset="0"/>
              </a:rPr>
              <a:t>(</a:t>
            </a:r>
            <a:r>
              <a:rPr kumimoji="0" lang="tr-TR" sz="2400" b="0" i="0" u="none" strike="noStrike" kern="1200" cap="none" spc="0" normalizeH="0" baseline="0" noProof="0" dirty="0" smtClean="0">
                <a:ln>
                  <a:noFill/>
                </a:ln>
                <a:solidFill>
                  <a:schemeClr val="tx1"/>
                </a:solidFill>
                <a:effectLst/>
                <a:uLnTx/>
                <a:uFillTx/>
                <a:latin typeface="+mn-lt"/>
                <a:ea typeface="ＭＳ Ｐゴシック"/>
                <a:cs typeface="Times New Roman" pitchFamily="18" charset="0"/>
              </a:rPr>
              <a:t>örn</a:t>
            </a:r>
            <a:r>
              <a:rPr kumimoji="0" lang="tr-TR" sz="2400" b="0" i="0" u="none" strike="noStrike" kern="1200" cap="none" spc="0" normalizeH="0" baseline="0" noProof="0" dirty="0" smtClean="0">
                <a:ln>
                  <a:noFill/>
                </a:ln>
                <a:solidFill>
                  <a:srgbClr val="FF0000"/>
                </a:solidFill>
                <a:effectLst/>
                <a:uLnTx/>
                <a:uFillTx/>
                <a:latin typeface="+mn-lt"/>
                <a:ea typeface="ＭＳ Ｐゴシック"/>
                <a:cs typeface="Times New Roman" pitchFamily="18" charset="0"/>
              </a:rPr>
              <a:t>.</a:t>
            </a:r>
            <a:r>
              <a:rPr kumimoji="0" lang="en-US" sz="2400" b="0" i="0" u="none" strike="noStrike" kern="1200" cap="none" spc="0" normalizeH="0" baseline="0" noProof="0" dirty="0" smtClean="0">
                <a:ln>
                  <a:noFill/>
                </a:ln>
                <a:solidFill>
                  <a:srgbClr val="FF0000"/>
                </a:solidFill>
                <a:effectLst/>
                <a:uLnTx/>
                <a:uFillTx/>
                <a:latin typeface="+mn-lt"/>
                <a:ea typeface="ＭＳ Ｐゴシック"/>
                <a:cs typeface="Times New Roman" pitchFamily="18" charset="0"/>
              </a:rPr>
              <a:t> </a:t>
            </a:r>
            <a:r>
              <a:rPr kumimoji="0" lang="tr-TR" sz="2400" b="0" i="0" u="none" strike="noStrike" kern="1200" cap="none" spc="0" normalizeH="0" baseline="0" noProof="0" dirty="0" smtClean="0">
                <a:ln>
                  <a:noFill/>
                </a:ln>
                <a:solidFill>
                  <a:srgbClr val="FF0000"/>
                </a:solidFill>
                <a:effectLst/>
                <a:uLnTx/>
                <a:uFillTx/>
                <a:latin typeface="+mn-lt"/>
                <a:ea typeface="ＭＳ Ｐゴシック"/>
                <a:cs typeface="Times New Roman" pitchFamily="18" charset="0"/>
              </a:rPr>
              <a:t>Kas iskelet sistemi hastalıkları</a:t>
            </a:r>
            <a:r>
              <a:rPr kumimoji="0" lang="en-US" sz="2400" b="0" i="0" u="none" strike="noStrike" kern="1200" cap="none" spc="0" normalizeH="0" baseline="0" noProof="0" dirty="0" smtClean="0">
                <a:ln>
                  <a:noFill/>
                </a:ln>
                <a:solidFill>
                  <a:srgbClr val="FF0000"/>
                </a:solidFill>
                <a:effectLst/>
                <a:uLnTx/>
                <a:uFillTx/>
                <a:latin typeface="+mn-lt"/>
                <a:ea typeface="ＭＳ Ｐゴシック"/>
                <a:cs typeface="Times New Roman" pitchFamily="18" charset="0"/>
              </a:rPr>
              <a:t>, </a:t>
            </a:r>
            <a:r>
              <a:rPr kumimoji="0" lang="tr-TR" sz="2400" b="0" i="0" u="none" strike="noStrike" kern="1200" cap="none" spc="0" normalizeH="0" baseline="0" noProof="0" dirty="0" smtClean="0">
                <a:ln>
                  <a:noFill/>
                </a:ln>
                <a:solidFill>
                  <a:srgbClr val="FF0000"/>
                </a:solidFill>
                <a:effectLst/>
                <a:uLnTx/>
                <a:uFillTx/>
                <a:latin typeface="+mn-lt"/>
                <a:ea typeface="ＭＳ Ｐゴシック"/>
                <a:cs typeface="Times New Roman" pitchFamily="18" charset="0"/>
              </a:rPr>
              <a:t>stres</a:t>
            </a:r>
            <a:r>
              <a:rPr kumimoji="0" lang="en-US" sz="2400" b="0" i="0" u="none" strike="noStrike" kern="1200" cap="none" spc="0" normalizeH="0" baseline="0" noProof="0" dirty="0" smtClean="0">
                <a:ln>
                  <a:noFill/>
                </a:ln>
                <a:solidFill>
                  <a:schemeClr val="tx1"/>
                </a:solidFill>
                <a:effectLst/>
                <a:uLnTx/>
                <a:uFillTx/>
                <a:latin typeface="+mn-lt"/>
                <a:ea typeface="ＭＳ Ｐゴシック"/>
                <a:cs typeface="Times New Roman" pitchFamily="18" charset="0"/>
              </a:rPr>
              <a:t>)</a:t>
            </a:r>
          </a:p>
          <a:p>
            <a:pPr marL="447675" marR="0" lvl="0" indent="-447675" algn="l" defTabSz="914400" rtl="0" eaLnBrk="0" fontAlgn="base" latinLnBrk="0" hangingPunct="0">
              <a:lnSpc>
                <a:spcPct val="100000"/>
              </a:lnSpc>
              <a:spcBef>
                <a:spcPct val="20000"/>
              </a:spcBef>
              <a:spcAft>
                <a:spcPts val="600"/>
              </a:spcAft>
              <a:buClrTx/>
              <a:buSzTx/>
              <a:tabLst/>
              <a:defRPr/>
            </a:pPr>
            <a:endParaRPr kumimoji="0" lang="tr-TR" sz="2200" b="0" i="1" u="none" strike="noStrike" kern="1200" cap="none" spc="0" normalizeH="0" baseline="0" noProof="0" dirty="0" smtClean="0">
              <a:ln>
                <a:noFill/>
              </a:ln>
              <a:solidFill>
                <a:schemeClr val="tx1"/>
              </a:solidFill>
              <a:effectLst/>
              <a:uLnTx/>
              <a:uFillTx/>
              <a:latin typeface="+mn-lt"/>
              <a:ea typeface="ＭＳ Ｐゴシック"/>
              <a:cs typeface="Times New Roman" pitchFamily="18" charset="0"/>
            </a:endParaRPr>
          </a:p>
          <a:p>
            <a:pPr marL="447675" marR="0" lvl="0" indent="-447675" algn="l" defTabSz="914400" rtl="0" eaLnBrk="0" fontAlgn="base" latinLnBrk="0" hangingPunct="0">
              <a:lnSpc>
                <a:spcPct val="100000"/>
              </a:lnSpc>
              <a:spcBef>
                <a:spcPct val="20000"/>
              </a:spcBef>
              <a:spcAft>
                <a:spcPts val="600"/>
              </a:spcAft>
              <a:buClrTx/>
              <a:buSzTx/>
              <a:buFont typeface="Arial" charset="0"/>
              <a:buNone/>
              <a:tabLst/>
              <a:defRPr/>
            </a:pPr>
            <a:r>
              <a:rPr kumimoji="0" lang="tr-TR" sz="1100" b="0" i="1" u="none" strike="noStrike" kern="1200" cap="none" spc="0" normalizeH="0" baseline="0" noProof="0" dirty="0" smtClean="0">
                <a:ln>
                  <a:noFill/>
                </a:ln>
                <a:solidFill>
                  <a:schemeClr val="tx1"/>
                </a:solidFill>
                <a:effectLst/>
                <a:uLnTx/>
                <a:uFillTx/>
                <a:latin typeface="+mn-lt"/>
                <a:ea typeface="ＭＳ Ｐゴシック"/>
                <a:cs typeface="Times New Roman" pitchFamily="18" charset="0"/>
              </a:rPr>
              <a:t> 	Kaynak</a:t>
            </a:r>
            <a:r>
              <a:rPr kumimoji="0" lang="de-DE" sz="1100" b="0" i="1" u="none" strike="noStrike" kern="1200" cap="none" spc="0" normalizeH="0" baseline="0" noProof="0" dirty="0" smtClean="0">
                <a:ln>
                  <a:noFill/>
                </a:ln>
                <a:solidFill>
                  <a:schemeClr val="tx1"/>
                </a:solidFill>
                <a:effectLst/>
                <a:uLnTx/>
                <a:uFillTx/>
                <a:latin typeface="+mn-lt"/>
                <a:ea typeface="ＭＳ Ｐゴシック"/>
                <a:cs typeface="Times New Roman" pitchFamily="18" charset="0"/>
              </a:rPr>
              <a:t>: ILO, 1993) </a:t>
            </a:r>
            <a:br>
              <a:rPr kumimoji="0" lang="de-DE" sz="1100" b="0" i="1" u="none" strike="noStrike" kern="1200" cap="none" spc="0" normalizeH="0" baseline="0" noProof="0" dirty="0" smtClean="0">
                <a:ln>
                  <a:noFill/>
                </a:ln>
                <a:solidFill>
                  <a:schemeClr val="tx1"/>
                </a:solidFill>
                <a:effectLst/>
                <a:uLnTx/>
                <a:uFillTx/>
                <a:latin typeface="+mn-lt"/>
                <a:ea typeface="ＭＳ Ｐゴシック"/>
                <a:cs typeface="Times New Roman" pitchFamily="18" charset="0"/>
              </a:rPr>
            </a:br>
            <a:r>
              <a:rPr kumimoji="0" lang="de-DE" sz="1100" b="0" i="0" u="none" strike="noStrike" kern="1200" cap="none" spc="0" normalizeH="0" baseline="0" noProof="0" dirty="0" smtClean="0">
                <a:ln>
                  <a:noFill/>
                </a:ln>
                <a:solidFill>
                  <a:schemeClr val="tx1"/>
                </a:solidFill>
                <a:effectLst/>
                <a:uLnTx/>
                <a:uFillTx/>
                <a:latin typeface="+mn-lt"/>
                <a:ea typeface="ＭＳ Ｐゴシック"/>
                <a:cs typeface="Times New Roman" pitchFamily="18" charset="0"/>
              </a:rPr>
              <a:t>&lt;</a:t>
            </a:r>
            <a:r>
              <a:rPr kumimoji="0" lang="en-US" sz="1100" b="0" i="0" u="none" strike="noStrike" kern="1200" cap="none" spc="0" normalizeH="0" baseline="0" noProof="0" dirty="0" smtClean="0">
                <a:ln>
                  <a:noFill/>
                </a:ln>
                <a:solidFill>
                  <a:schemeClr val="tx1"/>
                </a:solidFill>
                <a:effectLst/>
                <a:uLnTx/>
                <a:uFillTx/>
                <a:latin typeface="+mn-lt"/>
                <a:ea typeface="ＭＳ Ｐゴシック"/>
                <a:cs typeface="Times New Roman" pitchFamily="18" charset="0"/>
              </a:rPr>
              <a:t>http://www.ilo.org/safework_bookshelf/english?content&amp;nd=857170290&gt;</a:t>
            </a:r>
          </a:p>
        </p:txBody>
      </p:sp>
    </p:spTree>
  </p:cSld>
  <p:clrMapOvr>
    <a:masterClrMapping/>
  </p:clrMapOvr>
  <p:transition spd="med">
    <p:cover dir="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966788"/>
            <a:ext cx="8229600" cy="785812"/>
          </a:xfrm>
          <a:prstGeom prst="rect">
            <a:avLst/>
          </a:prstGeom>
        </p:spPr>
        <p:txBody>
          <a:bodyPr lIns="92075" tIns="46038" rIns="92075" bIns="46038"/>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800" b="1" i="0" u="none" strike="noStrike" kern="1200" cap="none" spc="0" normalizeH="0" baseline="0" noProof="0" dirty="0" smtClean="0">
                <a:ln>
                  <a:noFill/>
                </a:ln>
                <a:solidFill>
                  <a:srgbClr val="C00000"/>
                </a:solidFill>
                <a:effectLst/>
                <a:uLnTx/>
                <a:uFillTx/>
                <a:latin typeface="+mj-lt"/>
                <a:ea typeface="+mj-ea"/>
                <a:cs typeface="+mj-cs"/>
              </a:rPr>
              <a:t>MESLEK HASTALIKLARI</a:t>
            </a:r>
            <a:endParaRPr kumimoji="0" lang="en-US" sz="2800" b="1" i="0" u="none" strike="noStrike" kern="1200" cap="none" spc="0" normalizeH="0" baseline="0" noProof="0" dirty="0" smtClean="0">
              <a:ln>
                <a:noFill/>
              </a:ln>
              <a:solidFill>
                <a:srgbClr val="C00000"/>
              </a:solidFill>
              <a:effectLst/>
              <a:uLnTx/>
              <a:uFillTx/>
              <a:latin typeface="+mj-lt"/>
              <a:ea typeface="+mj-ea"/>
              <a:cs typeface="+mj-cs"/>
            </a:endParaRPr>
          </a:p>
        </p:txBody>
      </p:sp>
      <p:sp>
        <p:nvSpPr>
          <p:cNvPr id="3" name="Rectangle 2"/>
          <p:cNvSpPr txBox="1">
            <a:spLocks noChangeArrowheads="1"/>
          </p:cNvSpPr>
          <p:nvPr/>
        </p:nvSpPr>
        <p:spPr bwMode="auto">
          <a:xfrm>
            <a:off x="685800" y="1447800"/>
            <a:ext cx="77724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609600" marR="0" lvl="0" indent="-609600" algn="l" defTabSz="914400" rtl="0" eaLnBrk="1" fontAlgn="base" latinLnBrk="0" hangingPunct="1">
              <a:lnSpc>
                <a:spcPct val="100000"/>
              </a:lnSpc>
              <a:spcBef>
                <a:spcPct val="20000"/>
              </a:spcBef>
              <a:spcAft>
                <a:spcPct val="0"/>
              </a:spcAft>
              <a:buClrTx/>
              <a:buSzTx/>
              <a:buFontTx/>
              <a:buNone/>
              <a:tabLst/>
              <a:defRPr/>
            </a:pPr>
            <a:r>
              <a:rPr kumimoji="0" lang="tr-TR" sz="28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2800" b="1" i="0" u="none" strike="noStrike" kern="1200" cap="none" spc="0" normalizeH="0" baseline="0" noProof="0" dirty="0" smtClean="0">
                <a:ln>
                  <a:noFill/>
                </a:ln>
                <a:solidFill>
                  <a:srgbClr val="FF0000"/>
                </a:solidFill>
                <a:effectLst/>
                <a:uLnTx/>
                <a:uFillTx/>
                <a:latin typeface="+mn-lt"/>
                <a:ea typeface="+mn-ea"/>
                <a:cs typeface="+mn-cs"/>
              </a:rPr>
              <a:t>II.</a:t>
            </a:r>
            <a:r>
              <a:rPr kumimoji="0" lang="tr-TR" sz="2800" b="0" i="0" u="none" strike="noStrike" kern="1200" cap="none" spc="0" normalizeH="0" baseline="0" noProof="0" dirty="0" smtClean="0">
                <a:ln>
                  <a:noFill/>
                </a:ln>
                <a:solidFill>
                  <a:srgbClr val="FF0000"/>
                </a:solidFill>
                <a:effectLst/>
                <a:uLnTx/>
                <a:uFillTx/>
                <a:latin typeface="+mn-lt"/>
                <a:ea typeface="+mn-ea"/>
                <a:cs typeface="+mn-cs"/>
              </a:rPr>
              <a:t> </a:t>
            </a:r>
            <a:r>
              <a:rPr kumimoji="0" lang="tr-TR" sz="2800" b="1" i="0" u="sng" strike="noStrike" kern="1200" cap="none" spc="0" normalizeH="0" baseline="0" noProof="0" dirty="0" smtClean="0">
                <a:ln>
                  <a:noFill/>
                </a:ln>
                <a:solidFill>
                  <a:srgbClr val="FF0000"/>
                </a:solidFill>
                <a:effectLst/>
                <a:uLnTx/>
                <a:uFillTx/>
                <a:latin typeface="+mn-lt"/>
                <a:ea typeface="+mn-ea"/>
                <a:cs typeface="+mn-cs"/>
              </a:rPr>
              <a:t>Laboratuar incelemeleri:</a:t>
            </a:r>
          </a:p>
          <a:p>
            <a:pPr marL="609600" marR="0" lvl="0" indent="-609600" algn="l" defTabSz="914400" rtl="0" eaLnBrk="1" fontAlgn="base" latinLnBrk="0" hangingPunct="1">
              <a:lnSpc>
                <a:spcPct val="100000"/>
              </a:lnSpc>
              <a:spcBef>
                <a:spcPct val="20000"/>
              </a:spcBef>
              <a:spcAft>
                <a:spcPct val="0"/>
              </a:spcAft>
              <a:buClrTx/>
              <a:buSzTx/>
              <a:buFontTx/>
              <a:buAutoNum type="arabicPeriod"/>
              <a:tabLst/>
              <a:defRPr/>
            </a:pPr>
            <a:r>
              <a:rPr kumimoji="0" lang="tr-TR" sz="2800" b="1" i="0" u="none" strike="noStrike" kern="1200" cap="none" spc="0" normalizeH="0" baseline="0" noProof="0" dirty="0" smtClean="0">
                <a:ln>
                  <a:noFill/>
                </a:ln>
                <a:solidFill>
                  <a:schemeClr val="tx1"/>
                </a:solidFill>
                <a:effectLst/>
                <a:uLnTx/>
                <a:uFillTx/>
                <a:latin typeface="+mn-lt"/>
                <a:ea typeface="+mn-ea"/>
                <a:cs typeface="+mn-cs"/>
              </a:rPr>
              <a:t>Radyoloji</a:t>
            </a:r>
            <a:r>
              <a:rPr kumimoji="0" lang="tr-TR" sz="2800" b="0" i="0" u="none" strike="noStrike" kern="1200" cap="none" spc="0" normalizeH="0" baseline="0" noProof="0" dirty="0" smtClean="0">
                <a:ln>
                  <a:noFill/>
                </a:ln>
                <a:solidFill>
                  <a:schemeClr val="tx1"/>
                </a:solidFill>
                <a:effectLst/>
                <a:uLnTx/>
                <a:uFillTx/>
                <a:latin typeface="+mn-lt"/>
                <a:ea typeface="+mn-ea"/>
                <a:cs typeface="+mn-cs"/>
              </a:rPr>
              <a:t> </a:t>
            </a:r>
          </a:p>
          <a:p>
            <a:pPr marL="990600" marR="0" lvl="1" indent="-533400" algn="l" defTabSz="914400" rtl="0" eaLnBrk="1" fontAlgn="base" latinLnBrk="0" hangingPunct="1">
              <a:lnSpc>
                <a:spcPct val="100000"/>
              </a:lnSpc>
              <a:spcBef>
                <a:spcPct val="20000"/>
              </a:spcBef>
              <a:spcAft>
                <a:spcPct val="0"/>
              </a:spcAft>
              <a:buClrTx/>
              <a:buSzTx/>
              <a:buFontTx/>
              <a:buNone/>
              <a:tabLst/>
              <a:defRPr/>
            </a:pPr>
            <a:r>
              <a:rPr kumimoji="0" lang="tr-TR" sz="2400" b="0" i="0" u="none" strike="noStrike" kern="1200" cap="none" spc="0" normalizeH="0" baseline="0" noProof="0" dirty="0" smtClean="0">
                <a:ln>
                  <a:noFill/>
                </a:ln>
                <a:solidFill>
                  <a:schemeClr val="tx1"/>
                </a:solidFill>
                <a:effectLst/>
                <a:uLnTx/>
                <a:uFillTx/>
                <a:latin typeface="+mn-lt"/>
                <a:ea typeface="+mn-ea"/>
                <a:cs typeface="+mn-cs"/>
              </a:rPr>
              <a:t>	X-ray,   </a:t>
            </a: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ultrasound</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 CT, ...</a:t>
            </a:r>
          </a:p>
          <a:p>
            <a:pPr marL="609600" marR="0" lvl="0" indent="-609600" algn="l" defTabSz="914400" rtl="0" eaLnBrk="1" fontAlgn="base" latinLnBrk="0" hangingPunct="1">
              <a:lnSpc>
                <a:spcPct val="100000"/>
              </a:lnSpc>
              <a:spcBef>
                <a:spcPct val="20000"/>
              </a:spcBef>
              <a:spcAft>
                <a:spcPct val="0"/>
              </a:spcAft>
              <a:buClrTx/>
              <a:buSzTx/>
              <a:buFontTx/>
              <a:buAutoNum type="arabicPeriod"/>
              <a:tabLst/>
              <a:defRPr/>
            </a:pPr>
            <a:r>
              <a:rPr kumimoji="0" lang="tr-TR" sz="2800" b="1" i="0" u="none" strike="noStrike" kern="1200" cap="none" spc="0" normalizeH="0" baseline="0" noProof="0" dirty="0" smtClean="0">
                <a:ln>
                  <a:noFill/>
                </a:ln>
                <a:solidFill>
                  <a:schemeClr val="tx1"/>
                </a:solidFill>
                <a:effectLst/>
                <a:uLnTx/>
                <a:uFillTx/>
                <a:latin typeface="+mn-lt"/>
                <a:ea typeface="+mn-ea"/>
                <a:cs typeface="+mn-cs"/>
              </a:rPr>
              <a:t>Biyokimya </a:t>
            </a:r>
          </a:p>
          <a:p>
            <a:pPr marL="990600" marR="0" lvl="1" indent="-533400" algn="l" defTabSz="914400" rtl="0" eaLnBrk="1" fontAlgn="base" latinLnBrk="0" hangingPunct="1">
              <a:lnSpc>
                <a:spcPct val="100000"/>
              </a:lnSpc>
              <a:spcBef>
                <a:spcPct val="20000"/>
              </a:spcBef>
              <a:spcAft>
                <a:spcPct val="0"/>
              </a:spcAft>
              <a:buClrTx/>
              <a:buSzTx/>
              <a:buFontTx/>
              <a:buAutoNum type="arabicPeriod"/>
              <a:tabLst/>
              <a:defRPr/>
            </a:pP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Etiolojik</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 ajan: </a:t>
            </a: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Pb</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-B, </a:t>
            </a: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Pb</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-U, </a:t>
            </a: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Hg</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-B, </a:t>
            </a: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Cd</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-U, nefeste benzen</a:t>
            </a:r>
          </a:p>
          <a:p>
            <a:pPr marL="990600" marR="0" lvl="1" indent="-533400" algn="l" defTabSz="914400" rtl="0" eaLnBrk="1" fontAlgn="base" latinLnBrk="0" hangingPunct="1">
              <a:lnSpc>
                <a:spcPct val="100000"/>
              </a:lnSpc>
              <a:spcBef>
                <a:spcPct val="20000"/>
              </a:spcBef>
              <a:spcAft>
                <a:spcPct val="0"/>
              </a:spcAft>
              <a:buClrTx/>
              <a:buSzTx/>
              <a:buFontTx/>
              <a:buAutoNum type="arabicPeriod"/>
              <a:tabLst/>
              <a:defRPr/>
            </a:pP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Metabolit</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phenol</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-U (benzen) </a:t>
            </a:r>
          </a:p>
          <a:p>
            <a:pPr marL="990600" marR="0" lvl="1" indent="-533400" algn="l" defTabSz="914400" rtl="0" eaLnBrk="1" fontAlgn="base" latinLnBrk="0" hangingPunct="1">
              <a:lnSpc>
                <a:spcPct val="100000"/>
              </a:lnSpc>
              <a:spcBef>
                <a:spcPct val="20000"/>
              </a:spcBef>
              <a:spcAft>
                <a:spcPct val="0"/>
              </a:spcAft>
              <a:buClrTx/>
              <a:buSzTx/>
              <a:buFontTx/>
              <a:buAutoNum type="arabicPeriod"/>
              <a:tabLst/>
              <a:defRPr/>
            </a:pP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Biochem</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Abn</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 ALA-D, </a:t>
            </a: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Hb</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ChE</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 aktivitesi, ...</a:t>
            </a:r>
          </a:p>
          <a:p>
            <a:pPr marL="609600" marR="0" lvl="0" indent="-609600" algn="l" defTabSz="914400" rtl="0" eaLnBrk="1" fontAlgn="base" latinLnBrk="0" hangingPunct="1">
              <a:lnSpc>
                <a:spcPct val="100000"/>
              </a:lnSpc>
              <a:spcBef>
                <a:spcPct val="20000"/>
              </a:spcBef>
              <a:spcAft>
                <a:spcPct val="0"/>
              </a:spcAft>
              <a:buClrTx/>
              <a:buSzTx/>
              <a:buFontTx/>
              <a:buAutoNum type="arabicPeriod"/>
              <a:tabLst/>
              <a:defRPr/>
            </a:pPr>
            <a:r>
              <a:rPr kumimoji="0" lang="tr-TR" sz="2800" b="1" i="0" u="none" strike="noStrike" kern="1200" cap="none" spc="0" normalizeH="0" baseline="0" noProof="0" dirty="0" smtClean="0">
                <a:ln>
                  <a:noFill/>
                </a:ln>
                <a:solidFill>
                  <a:schemeClr val="tx1"/>
                </a:solidFill>
                <a:effectLst/>
                <a:uLnTx/>
                <a:uFillTx/>
                <a:latin typeface="+mn-lt"/>
                <a:ea typeface="+mn-ea"/>
                <a:cs typeface="+mn-cs"/>
              </a:rPr>
              <a:t>Patoloji</a:t>
            </a:r>
            <a:r>
              <a:rPr kumimoji="0" lang="tr-TR" sz="2800" b="0" i="0" u="none" strike="noStrike" kern="1200" cap="none" spc="0" normalizeH="0" baseline="0" noProof="0" dirty="0" smtClean="0">
                <a:ln>
                  <a:noFill/>
                </a:ln>
                <a:solidFill>
                  <a:schemeClr val="tx1"/>
                </a:solidFill>
                <a:effectLst/>
                <a:uLnTx/>
                <a:uFillTx/>
                <a:latin typeface="+mn-lt"/>
                <a:ea typeface="+mn-ea"/>
                <a:cs typeface="+mn-cs"/>
              </a:rPr>
              <a:t> </a:t>
            </a:r>
          </a:p>
          <a:p>
            <a:pPr marL="990600" marR="0" lvl="1" indent="-533400" algn="l" defTabSz="914400" rtl="0" eaLnBrk="1" fontAlgn="base" latinLnBrk="0" hangingPunct="1">
              <a:lnSpc>
                <a:spcPct val="100000"/>
              </a:lnSpc>
              <a:spcBef>
                <a:spcPct val="20000"/>
              </a:spcBef>
              <a:spcAft>
                <a:spcPct val="0"/>
              </a:spcAft>
              <a:buClrTx/>
              <a:buSzTx/>
              <a:buFontTx/>
              <a:buNone/>
              <a:tabLst/>
              <a:defRPr/>
            </a:pPr>
            <a:r>
              <a:rPr kumimoji="0" lang="tr-TR" sz="2400" b="0" i="0" u="none" strike="noStrike" kern="1200" cap="none" spc="0" normalizeH="0" baseline="0" noProof="0" dirty="0" smtClean="0">
                <a:ln>
                  <a:noFill/>
                </a:ln>
                <a:solidFill>
                  <a:schemeClr val="tx1"/>
                </a:solidFill>
                <a:effectLst/>
                <a:uLnTx/>
                <a:uFillTx/>
                <a:latin typeface="+mn-lt"/>
                <a:ea typeface="+mn-ea"/>
                <a:cs typeface="+mn-cs"/>
              </a:rPr>
              <a:t>	biyopsi; deri, akciğer, KC, ...</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Subtitle 2"/>
          <p:cNvSpPr>
            <a:spLocks/>
          </p:cNvSpPr>
          <p:nvPr/>
        </p:nvSpPr>
        <p:spPr bwMode="auto">
          <a:xfrm>
            <a:off x="642938" y="6211887"/>
            <a:ext cx="8178800" cy="341313"/>
          </a:xfrm>
          <a:prstGeom prst="rect">
            <a:avLst/>
          </a:prstGeom>
          <a:noFill/>
          <a:ln w="9525">
            <a:noFill/>
            <a:miter lim="800000"/>
            <a:headEnd/>
            <a:tailEnd/>
          </a:ln>
        </p:spPr>
        <p:txBody>
          <a:bodyPr/>
          <a:lstStyle/>
          <a:p>
            <a:pPr>
              <a:spcBef>
                <a:spcPct val="20000"/>
              </a:spcBef>
            </a:pPr>
            <a:r>
              <a:rPr lang="tr-TR" sz="1400" b="1" dirty="0">
                <a:latin typeface="Calibri" pitchFamily="34" charset="0"/>
              </a:rPr>
              <a:t>Kaynak:  </a:t>
            </a:r>
            <a:r>
              <a:rPr lang="tr-TR" sz="1400" dirty="0">
                <a:latin typeface="Calibri" pitchFamily="34" charset="0"/>
              </a:rPr>
              <a:t>Bilir N, Yıldız AN, İş Sağlığı ve Güvenliği, Hacettepe Üniversitesi Yayını, Ankara, Aralık 2004.</a:t>
            </a:r>
          </a:p>
          <a:p>
            <a:pPr>
              <a:spcBef>
                <a:spcPct val="20000"/>
              </a:spcBef>
            </a:pPr>
            <a:endParaRPr lang="tr-TR" sz="1400" dirty="0">
              <a:latin typeface="Calibri" pitchFamily="34" charset="0"/>
            </a:endParaRPr>
          </a:p>
          <a:p>
            <a:pPr>
              <a:spcBef>
                <a:spcPct val="20000"/>
              </a:spcBef>
              <a:buFont typeface="Arial" charset="0"/>
              <a:buNone/>
            </a:pPr>
            <a:endParaRPr lang="tr-TR" sz="2000" dirty="0">
              <a:solidFill>
                <a:srgbClr val="898989"/>
              </a:solidFill>
              <a:latin typeface="Calibri" pitchFamily="34" charset="0"/>
            </a:endParaRPr>
          </a:p>
        </p:txBody>
      </p:sp>
      <p:pic>
        <p:nvPicPr>
          <p:cNvPr id="5" name="4 Resim" descr="biokim.jpg"/>
          <p:cNvPicPr>
            <a:picLocks noChangeAspect="1"/>
          </p:cNvPicPr>
          <p:nvPr/>
        </p:nvPicPr>
        <p:blipFill>
          <a:blip r:embed="rId2" cstate="print"/>
          <a:stretch>
            <a:fillRect/>
          </a:stretch>
        </p:blipFill>
        <p:spPr>
          <a:xfrm>
            <a:off x="5829300" y="4648200"/>
            <a:ext cx="3162300" cy="1605725"/>
          </a:xfrm>
          <a:prstGeom prst="rect">
            <a:avLst/>
          </a:prstGeom>
        </p:spPr>
      </p:pic>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orta.jpg"/>
          <p:cNvPicPr>
            <a:picLocks noChangeAspect="1"/>
          </p:cNvPicPr>
          <p:nvPr/>
        </p:nvPicPr>
        <p:blipFill>
          <a:blip r:embed="rId2" cstate="print"/>
          <a:stretch>
            <a:fillRect/>
          </a:stretch>
        </p:blipFill>
        <p:spPr>
          <a:xfrm>
            <a:off x="6024563" y="3562350"/>
            <a:ext cx="2967037" cy="3067050"/>
          </a:xfrm>
          <a:prstGeom prst="rect">
            <a:avLst/>
          </a:prstGeom>
        </p:spPr>
      </p:pic>
      <p:sp>
        <p:nvSpPr>
          <p:cNvPr id="2" name="Rectangle 3"/>
          <p:cNvSpPr txBox="1">
            <a:spLocks noChangeArrowheads="1"/>
          </p:cNvSpPr>
          <p:nvPr/>
        </p:nvSpPr>
        <p:spPr>
          <a:xfrm>
            <a:off x="381000" y="1119188"/>
            <a:ext cx="8229600" cy="785812"/>
          </a:xfrm>
          <a:prstGeom prst="rect">
            <a:avLst/>
          </a:prstGeom>
        </p:spPr>
        <p:txBody>
          <a:bodyPr lIns="92075" tIns="46038" rIns="92075" bIns="46038"/>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800" b="1" i="0" u="none" strike="noStrike" kern="1200" cap="none" spc="0" normalizeH="0" baseline="0" noProof="0" dirty="0" smtClean="0">
                <a:ln>
                  <a:noFill/>
                </a:ln>
                <a:solidFill>
                  <a:srgbClr val="C00000"/>
                </a:solidFill>
                <a:effectLst/>
                <a:uLnTx/>
                <a:uFillTx/>
                <a:latin typeface="+mj-lt"/>
                <a:ea typeface="+mj-ea"/>
                <a:cs typeface="+mj-cs"/>
              </a:rPr>
              <a:t>MESLEK HASTALIKLARI</a:t>
            </a:r>
            <a:endParaRPr kumimoji="0" lang="en-US" sz="2800" b="1" i="0" u="none" strike="noStrike" kern="1200" cap="none" spc="0" normalizeH="0" baseline="0" noProof="0" dirty="0" smtClean="0">
              <a:ln>
                <a:noFill/>
              </a:ln>
              <a:solidFill>
                <a:srgbClr val="C00000"/>
              </a:solidFill>
              <a:effectLst/>
              <a:uLnTx/>
              <a:uFillTx/>
              <a:latin typeface="+mj-lt"/>
              <a:ea typeface="+mj-ea"/>
              <a:cs typeface="+mj-cs"/>
            </a:endParaRPr>
          </a:p>
        </p:txBody>
      </p:sp>
      <p:sp>
        <p:nvSpPr>
          <p:cNvPr id="3" name="Rectangle 2"/>
          <p:cNvSpPr txBox="1">
            <a:spLocks noChangeArrowheads="1"/>
          </p:cNvSpPr>
          <p:nvPr/>
        </p:nvSpPr>
        <p:spPr>
          <a:xfrm>
            <a:off x="76200" y="1676400"/>
            <a:ext cx="7772400" cy="472440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tr-TR" sz="36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3600" b="1" i="0" u="sng" strike="noStrike" kern="1200" cap="none" spc="0" normalizeH="0" baseline="0" noProof="0" dirty="0" smtClean="0">
                <a:ln>
                  <a:noFill/>
                </a:ln>
                <a:solidFill>
                  <a:srgbClr val="FF0000"/>
                </a:solidFill>
                <a:effectLst/>
                <a:uLnTx/>
                <a:uFillTx/>
                <a:latin typeface="+mn-lt"/>
                <a:ea typeface="+mn-ea"/>
                <a:cs typeface="+mn-cs"/>
              </a:rPr>
              <a:t>III.İşyeri ortam ölçümleri</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tr-TR" sz="36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3600" b="0" i="1" u="none" strike="noStrike" kern="1200" cap="none" spc="0" normalizeH="0" baseline="0" noProof="0" dirty="0" smtClean="0">
                <a:ln>
                  <a:noFill/>
                </a:ln>
                <a:solidFill>
                  <a:schemeClr val="tx1"/>
                </a:solidFill>
                <a:effectLst/>
                <a:uLnTx/>
                <a:uFillTx/>
                <a:latin typeface="+mn-lt"/>
                <a:ea typeface="+mn-ea"/>
                <a:cs typeface="+mn-cs"/>
              </a:rPr>
              <a:t>(iş hijyeni çalışmaları)</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tr-TR" sz="3200" b="0" i="0" u="none" strike="noStrike" kern="1200" cap="none" spc="0" normalizeH="0" baseline="0" noProof="0" dirty="0" smtClean="0">
                <a:ln>
                  <a:noFill/>
                </a:ln>
                <a:solidFill>
                  <a:schemeClr val="tx1"/>
                </a:solidFill>
                <a:effectLst/>
                <a:uLnTx/>
                <a:uFillTx/>
                <a:latin typeface="+mn-lt"/>
                <a:ea typeface="+mn-ea"/>
                <a:cs typeface="+mn-cs"/>
              </a:rPr>
              <a:t>Gürültü - </a:t>
            </a:r>
            <a:r>
              <a:rPr kumimoji="0" lang="tr-TR" sz="3200" b="0" i="0" u="none" strike="noStrike" kern="1200" cap="none" spc="0" normalizeH="0" baseline="0" noProof="0" dirty="0" err="1" smtClean="0">
                <a:ln>
                  <a:noFill/>
                </a:ln>
                <a:solidFill>
                  <a:schemeClr val="tx1"/>
                </a:solidFill>
                <a:effectLst/>
                <a:uLnTx/>
                <a:uFillTx/>
                <a:latin typeface="+mn-lt"/>
                <a:ea typeface="+mn-ea"/>
                <a:cs typeface="+mn-cs"/>
              </a:rPr>
              <a:t>dB</a:t>
            </a:r>
            <a:endParaRPr kumimoji="0" lang="tr-TR"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tr-TR" sz="3200" b="0" i="0" u="none" strike="noStrike" kern="1200" cap="none" spc="0" normalizeH="0" baseline="0" noProof="0" dirty="0" smtClean="0">
                <a:ln>
                  <a:noFill/>
                </a:ln>
                <a:solidFill>
                  <a:schemeClr val="tx1"/>
                </a:solidFill>
                <a:effectLst/>
                <a:uLnTx/>
                <a:uFillTx/>
                <a:latin typeface="+mn-lt"/>
                <a:ea typeface="+mn-ea"/>
                <a:cs typeface="+mn-cs"/>
              </a:rPr>
              <a:t>Sıcaklık, rüzgar-hava akımı, nem, ...</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tr-TR" sz="3200" b="0" i="0" u="none" strike="noStrike" kern="1200" cap="none" spc="0" normalizeH="0" baseline="0" noProof="0" dirty="0" smtClean="0">
                <a:ln>
                  <a:noFill/>
                </a:ln>
                <a:solidFill>
                  <a:schemeClr val="tx1"/>
                </a:solidFill>
                <a:effectLst/>
                <a:uLnTx/>
                <a:uFillTx/>
                <a:latin typeface="+mn-lt"/>
                <a:ea typeface="+mn-ea"/>
                <a:cs typeface="+mn-cs"/>
              </a:rPr>
              <a:t>Havada </a:t>
            </a:r>
            <a:r>
              <a:rPr kumimoji="0" lang="tr-TR" sz="3200" b="0" i="0" u="none" strike="noStrike" kern="1200" cap="none" spc="0" normalizeH="0" baseline="0" noProof="0" dirty="0" err="1" smtClean="0">
                <a:ln>
                  <a:noFill/>
                </a:ln>
                <a:solidFill>
                  <a:schemeClr val="tx1"/>
                </a:solidFill>
                <a:effectLst/>
                <a:uLnTx/>
                <a:uFillTx/>
                <a:latin typeface="+mn-lt"/>
                <a:ea typeface="+mn-ea"/>
                <a:cs typeface="+mn-cs"/>
              </a:rPr>
              <a:t>Pb</a:t>
            </a:r>
            <a:r>
              <a:rPr kumimoji="0" lang="tr-TR" sz="32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3200" b="0" i="0" u="none" strike="noStrike" kern="1200" cap="none" spc="0" normalizeH="0" baseline="0" noProof="0" dirty="0" err="1" smtClean="0">
                <a:ln>
                  <a:noFill/>
                </a:ln>
                <a:solidFill>
                  <a:schemeClr val="tx1"/>
                </a:solidFill>
                <a:effectLst/>
                <a:uLnTx/>
                <a:uFillTx/>
                <a:latin typeface="+mn-lt"/>
                <a:ea typeface="+mn-ea"/>
                <a:cs typeface="+mn-cs"/>
              </a:rPr>
              <a:t>Hg</a:t>
            </a:r>
            <a:r>
              <a:rPr kumimoji="0" lang="tr-TR" sz="3200" b="0" i="0" u="none" strike="noStrike" kern="1200" cap="none" spc="0" normalizeH="0" baseline="0" noProof="0" dirty="0" smtClean="0">
                <a:ln>
                  <a:noFill/>
                </a:ln>
                <a:solidFill>
                  <a:schemeClr val="tx1"/>
                </a:solidFill>
                <a:effectLst/>
                <a:uLnTx/>
                <a:uFillTx/>
                <a:latin typeface="+mn-lt"/>
                <a:ea typeface="+mn-ea"/>
                <a:cs typeface="+mn-cs"/>
              </a:rPr>
              <a:t> (mg/m</a:t>
            </a:r>
            <a:r>
              <a:rPr kumimoji="0" lang="tr-TR" sz="3200" b="0" i="0" u="none" strike="noStrike" kern="1200" cap="none" spc="0" normalizeH="0" baseline="30000" noProof="0" dirty="0" smtClean="0">
                <a:ln>
                  <a:noFill/>
                </a:ln>
                <a:solidFill>
                  <a:schemeClr val="tx1"/>
                </a:solidFill>
                <a:effectLst/>
                <a:uLnTx/>
                <a:uFillTx/>
                <a:latin typeface="+mn-lt"/>
                <a:ea typeface="+mn-ea"/>
                <a:cs typeface="+mn-cs"/>
              </a:rPr>
              <a:t>3</a:t>
            </a:r>
            <a:r>
              <a:rPr kumimoji="0" lang="tr-TR" sz="32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tr-TR" sz="3200" b="0" i="0" u="none" strike="noStrike" kern="1200" cap="none" spc="0" normalizeH="0" baseline="0" noProof="0" dirty="0" smtClean="0">
                <a:ln>
                  <a:noFill/>
                </a:ln>
                <a:solidFill>
                  <a:schemeClr val="tx1"/>
                </a:solidFill>
                <a:effectLst/>
                <a:uLnTx/>
                <a:uFillTx/>
                <a:latin typeface="+mn-lt"/>
                <a:ea typeface="+mn-ea"/>
                <a:cs typeface="+mn-cs"/>
              </a:rPr>
              <a:t>Toz türü ve miktarı</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tr-TR" sz="3200" b="0" i="0" u="none" strike="noStrike" kern="1200" cap="none" spc="0" normalizeH="0" baseline="0" noProof="0" dirty="0" smtClean="0">
                <a:ln>
                  <a:noFill/>
                </a:ln>
                <a:solidFill>
                  <a:schemeClr val="tx1"/>
                </a:solidFill>
                <a:effectLst/>
                <a:uLnTx/>
                <a:uFillTx/>
                <a:latin typeface="+mn-lt"/>
                <a:ea typeface="+mn-ea"/>
                <a:cs typeface="+mn-cs"/>
              </a:rPr>
              <a:t>Radyasyon – türü – miktarı, doz</a:t>
            </a:r>
            <a:endParaRPr kumimoji="0" lang="en-US" sz="3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ramazzini.gif (52212 bytes)"/>
          <p:cNvPicPr>
            <a:picLocks noChangeAspect="1" noChangeArrowheads="1"/>
          </p:cNvPicPr>
          <p:nvPr/>
        </p:nvPicPr>
        <p:blipFill>
          <a:blip r:embed="rId2" cstate="print">
            <a:lum bright="6000" contrast="24000"/>
          </a:blip>
          <a:srcRect/>
          <a:stretch>
            <a:fillRect/>
          </a:stretch>
        </p:blipFill>
        <p:spPr bwMode="auto">
          <a:xfrm>
            <a:off x="533400" y="1039812"/>
            <a:ext cx="3311525" cy="3227388"/>
          </a:xfrm>
          <a:prstGeom prst="rect">
            <a:avLst/>
          </a:prstGeom>
          <a:noFill/>
          <a:ln w="9525">
            <a:noFill/>
            <a:miter lim="800000"/>
            <a:headEnd/>
            <a:tailEnd/>
          </a:ln>
        </p:spPr>
      </p:pic>
      <p:sp>
        <p:nvSpPr>
          <p:cNvPr id="3" name="Rectangle 5"/>
          <p:cNvSpPr>
            <a:spLocks noChangeArrowheads="1"/>
          </p:cNvSpPr>
          <p:nvPr/>
        </p:nvSpPr>
        <p:spPr bwMode="auto">
          <a:xfrm>
            <a:off x="3810000" y="1196975"/>
            <a:ext cx="5214937" cy="2308225"/>
          </a:xfrm>
          <a:prstGeom prst="rect">
            <a:avLst/>
          </a:prstGeom>
          <a:noFill/>
          <a:ln w="9525">
            <a:noFill/>
            <a:miter lim="800000"/>
            <a:headEnd/>
            <a:tailEnd/>
          </a:ln>
        </p:spPr>
        <p:txBody>
          <a:bodyPr>
            <a:spAutoFit/>
          </a:bodyPr>
          <a:lstStyle/>
          <a:p>
            <a:r>
              <a:rPr lang="tr-TR" sz="2400" dirty="0">
                <a:solidFill>
                  <a:srgbClr val="FF0000"/>
                </a:solidFill>
                <a:latin typeface="Calibri" pitchFamily="34" charset="0"/>
              </a:rPr>
              <a:t>Dr. </a:t>
            </a:r>
            <a:r>
              <a:rPr lang="tr-TR" sz="2400" dirty="0" err="1">
                <a:solidFill>
                  <a:srgbClr val="FF0000"/>
                </a:solidFill>
                <a:latin typeface="Calibri" pitchFamily="34" charset="0"/>
              </a:rPr>
              <a:t>Bernardino</a:t>
            </a:r>
            <a:r>
              <a:rPr lang="tr-TR" sz="2400" dirty="0">
                <a:solidFill>
                  <a:srgbClr val="FF0000"/>
                </a:solidFill>
                <a:latin typeface="Calibri" pitchFamily="34" charset="0"/>
              </a:rPr>
              <a:t> </a:t>
            </a:r>
            <a:r>
              <a:rPr lang="tr-TR" sz="2400" dirty="0" err="1">
                <a:solidFill>
                  <a:srgbClr val="FF0000"/>
                </a:solidFill>
                <a:latin typeface="Calibri" pitchFamily="34" charset="0"/>
              </a:rPr>
              <a:t>Ramazzini</a:t>
            </a:r>
            <a:r>
              <a:rPr lang="tr-TR" sz="2400" dirty="0">
                <a:latin typeface="Calibri" pitchFamily="34" charset="0"/>
              </a:rPr>
              <a:t> </a:t>
            </a:r>
          </a:p>
          <a:p>
            <a:endParaRPr lang="tr-TR" sz="2400" dirty="0">
              <a:latin typeface="Calibri" pitchFamily="34" charset="0"/>
            </a:endParaRPr>
          </a:p>
          <a:p>
            <a:r>
              <a:rPr lang="tr-TR" sz="2400" dirty="0">
                <a:latin typeface="Calibri" pitchFamily="34" charset="0"/>
              </a:rPr>
              <a:t>(1633-1714)</a:t>
            </a:r>
          </a:p>
          <a:p>
            <a:endParaRPr lang="tr-TR" sz="2400" dirty="0">
              <a:latin typeface="Calibri" pitchFamily="34" charset="0"/>
            </a:endParaRPr>
          </a:p>
          <a:p>
            <a:r>
              <a:rPr lang="tr-TR" sz="2400" dirty="0">
                <a:latin typeface="Calibri" pitchFamily="34" charset="0"/>
              </a:rPr>
              <a:t>“</a:t>
            </a:r>
            <a:r>
              <a:rPr lang="tr-TR" sz="2400" dirty="0">
                <a:solidFill>
                  <a:srgbClr val="FF0000"/>
                </a:solidFill>
                <a:latin typeface="Calibri" pitchFamily="34" charset="0"/>
              </a:rPr>
              <a:t>De </a:t>
            </a:r>
            <a:r>
              <a:rPr lang="tr-TR" sz="2400" dirty="0" err="1">
                <a:solidFill>
                  <a:srgbClr val="FF0000"/>
                </a:solidFill>
                <a:latin typeface="Calibri" pitchFamily="34" charset="0"/>
              </a:rPr>
              <a:t>Morbis</a:t>
            </a:r>
            <a:r>
              <a:rPr lang="tr-TR" sz="2400" dirty="0">
                <a:solidFill>
                  <a:srgbClr val="FF0000"/>
                </a:solidFill>
                <a:latin typeface="Calibri" pitchFamily="34" charset="0"/>
              </a:rPr>
              <a:t> </a:t>
            </a:r>
            <a:r>
              <a:rPr lang="tr-TR" sz="2400" dirty="0" err="1">
                <a:solidFill>
                  <a:srgbClr val="FF0000"/>
                </a:solidFill>
                <a:latin typeface="Calibri" pitchFamily="34" charset="0"/>
              </a:rPr>
              <a:t>Artificum</a:t>
            </a:r>
            <a:r>
              <a:rPr lang="tr-TR" sz="2400" dirty="0">
                <a:solidFill>
                  <a:srgbClr val="FF0000"/>
                </a:solidFill>
                <a:latin typeface="Calibri" pitchFamily="34" charset="0"/>
              </a:rPr>
              <a:t> </a:t>
            </a:r>
            <a:r>
              <a:rPr lang="tr-TR" sz="2400" dirty="0" err="1">
                <a:solidFill>
                  <a:srgbClr val="FF0000"/>
                </a:solidFill>
                <a:latin typeface="Calibri" pitchFamily="34" charset="0"/>
              </a:rPr>
              <a:t>Diatriba</a:t>
            </a:r>
            <a:r>
              <a:rPr lang="tr-TR" sz="2400" dirty="0">
                <a:latin typeface="Calibri" pitchFamily="34" charset="0"/>
              </a:rPr>
              <a:t>”</a:t>
            </a:r>
          </a:p>
          <a:p>
            <a:pPr lvl="1"/>
            <a:r>
              <a:rPr lang="tr-TR" sz="2400" dirty="0">
                <a:latin typeface="Calibri" pitchFamily="34" charset="0"/>
              </a:rPr>
              <a:t>(</a:t>
            </a:r>
            <a:r>
              <a:rPr lang="tr-TR" sz="2400" dirty="0" err="1">
                <a:latin typeface="Calibri" pitchFamily="34" charset="0"/>
              </a:rPr>
              <a:t>Diseases</a:t>
            </a:r>
            <a:r>
              <a:rPr lang="tr-TR" sz="2400" dirty="0">
                <a:latin typeface="Calibri" pitchFamily="34" charset="0"/>
              </a:rPr>
              <a:t> of </a:t>
            </a:r>
            <a:r>
              <a:rPr lang="tr-TR" sz="2400" dirty="0" err="1">
                <a:latin typeface="Calibri" pitchFamily="34" charset="0"/>
              </a:rPr>
              <a:t>Workmen</a:t>
            </a:r>
            <a:r>
              <a:rPr lang="tr-TR" sz="2400" dirty="0">
                <a:latin typeface="Calibri" pitchFamily="34" charset="0"/>
              </a:rPr>
              <a:t>)</a:t>
            </a:r>
          </a:p>
        </p:txBody>
      </p:sp>
      <p:sp>
        <p:nvSpPr>
          <p:cNvPr id="4" name="Rectangle 3"/>
          <p:cNvSpPr txBox="1">
            <a:spLocks noChangeArrowheads="1"/>
          </p:cNvSpPr>
          <p:nvPr/>
        </p:nvSpPr>
        <p:spPr bwMode="auto">
          <a:xfrm>
            <a:off x="214313" y="4165600"/>
            <a:ext cx="8715375" cy="215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tr-TR" sz="3200" b="0" i="0" u="none" strike="noStrike" kern="1200" cap="none" spc="0" normalizeH="0" baseline="0" noProof="0" dirty="0" smtClean="0">
                <a:ln>
                  <a:noFill/>
                </a:ln>
                <a:solidFill>
                  <a:schemeClr val="tx1"/>
                </a:solidFill>
                <a:effectLst/>
                <a:uLnTx/>
                <a:uFillTx/>
                <a:latin typeface="+mn-lt"/>
                <a:ea typeface="+mn-ea"/>
                <a:cs typeface="+mn-cs"/>
              </a:rPr>
              <a:t>“hastalara mesleklerini (ne iş yaptığını) sorunuz”</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tr-TR"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tr-TR" sz="3200" b="0" i="0" u="none" strike="noStrike" kern="1200" cap="none" spc="0" normalizeH="0" baseline="0" noProof="0" dirty="0" smtClean="0">
                <a:ln>
                  <a:noFill/>
                </a:ln>
                <a:solidFill>
                  <a:schemeClr val="tx1"/>
                </a:solidFill>
                <a:effectLst/>
                <a:uLnTx/>
                <a:uFillTx/>
                <a:latin typeface="+mn-lt"/>
                <a:ea typeface="+mn-ea"/>
                <a:cs typeface="+mn-cs"/>
              </a:rPr>
              <a:t> </a:t>
            </a:r>
            <a:r>
              <a:rPr lang="tr-TR" sz="3200" dirty="0" smtClean="0">
                <a:latin typeface="+mn-lt"/>
              </a:rPr>
              <a:t>İş ile hastalık arasındaki ilişkiyi bulmuştur.</a:t>
            </a:r>
            <a:endParaRPr kumimoji="0" lang="tr-TR"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Subtitle 2"/>
          <p:cNvSpPr>
            <a:spLocks/>
          </p:cNvSpPr>
          <p:nvPr/>
        </p:nvSpPr>
        <p:spPr bwMode="auto">
          <a:xfrm>
            <a:off x="179387" y="6445250"/>
            <a:ext cx="8964613" cy="412750"/>
          </a:xfrm>
          <a:prstGeom prst="rect">
            <a:avLst/>
          </a:prstGeom>
          <a:noFill/>
          <a:ln w="9525">
            <a:noFill/>
            <a:miter lim="800000"/>
            <a:headEnd/>
            <a:tailEnd/>
          </a:ln>
        </p:spPr>
        <p:txBody>
          <a:bodyPr/>
          <a:lstStyle/>
          <a:p>
            <a:pPr fontAlgn="auto">
              <a:spcBef>
                <a:spcPct val="20000"/>
              </a:spcBef>
              <a:spcAft>
                <a:spcPts val="0"/>
              </a:spcAft>
              <a:defRPr/>
            </a:pPr>
            <a:r>
              <a:rPr lang="tr-TR" sz="1200" b="1" dirty="0">
                <a:latin typeface="+mn-lt"/>
              </a:rPr>
              <a:t>Kaynak: </a:t>
            </a:r>
            <a:r>
              <a:rPr lang="en-US" sz="1200" dirty="0">
                <a:latin typeface="+mn-lt"/>
              </a:rPr>
              <a:t>Harrington JM, Schilling RSF: Work and Health, in Schilling RSF: </a:t>
            </a:r>
            <a:r>
              <a:rPr lang="tr-TR" sz="1200" dirty="0">
                <a:latin typeface="+mn-lt"/>
              </a:rPr>
              <a:t>Occupational Health Practice, Butterworths &amp; Co Ltd, London, 1981.</a:t>
            </a:r>
          </a:p>
          <a:p>
            <a:pPr fontAlgn="auto">
              <a:spcBef>
                <a:spcPct val="20000"/>
              </a:spcBef>
              <a:spcAft>
                <a:spcPts val="0"/>
              </a:spcAft>
              <a:defRPr/>
            </a:pPr>
            <a:endParaRPr lang="tr-TR" sz="1400" dirty="0">
              <a:latin typeface="+mj-lt"/>
            </a:endParaRPr>
          </a:p>
          <a:p>
            <a:pPr fontAlgn="auto">
              <a:spcBef>
                <a:spcPct val="20000"/>
              </a:spcBef>
              <a:spcAft>
                <a:spcPts val="0"/>
              </a:spcAft>
              <a:buFont typeface="Arial" charset="0"/>
              <a:buNone/>
              <a:defRPr/>
            </a:pPr>
            <a:endParaRPr lang="tr-TR" sz="2000" dirty="0">
              <a:solidFill>
                <a:srgbClr val="898989"/>
              </a:solidFill>
              <a:latin typeface="Calibri" pitchFamily="34" charset="0"/>
            </a:endParaRPr>
          </a:p>
        </p:txBody>
      </p:sp>
    </p:spTree>
  </p:cSld>
  <p:clrMapOvr>
    <a:masterClrMapping/>
  </p:clrMapOvr>
  <p:transition spd="med">
    <p:cover dir="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anah.jpg"/>
          <p:cNvPicPr>
            <a:picLocks noChangeAspect="1"/>
          </p:cNvPicPr>
          <p:nvPr/>
        </p:nvPicPr>
        <p:blipFill>
          <a:blip r:embed="rId2" cstate="print"/>
          <a:stretch>
            <a:fillRect/>
          </a:stretch>
        </p:blipFill>
        <p:spPr>
          <a:xfrm rot="21002596">
            <a:off x="4392880" y="1273482"/>
            <a:ext cx="2762439" cy="1208567"/>
          </a:xfrm>
          <a:prstGeom prst="rect">
            <a:avLst/>
          </a:prstGeom>
        </p:spPr>
      </p:pic>
      <p:sp>
        <p:nvSpPr>
          <p:cNvPr id="2" name="Rectangle 2"/>
          <p:cNvSpPr txBox="1">
            <a:spLocks noChangeArrowheads="1"/>
          </p:cNvSpPr>
          <p:nvPr/>
        </p:nvSpPr>
        <p:spPr>
          <a:xfrm>
            <a:off x="0" y="1828800"/>
            <a:ext cx="9144000" cy="4786312"/>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tr-TR" sz="2400" b="0" i="0" u="none" strike="noStrike" kern="1200" cap="none" spc="0" normalizeH="0" baseline="0" noProof="0" dirty="0" smtClean="0">
                <a:ln>
                  <a:noFill/>
                </a:ln>
                <a:solidFill>
                  <a:schemeClr val="tx1"/>
                </a:solidFill>
                <a:effectLst/>
                <a:uLnTx/>
                <a:uFillTx/>
                <a:latin typeface="+mn-lt"/>
                <a:ea typeface="+mn-ea"/>
                <a:cs typeface="+mn-cs"/>
              </a:rPr>
              <a:t>Çalışıyor musun, ne iş yapıyorsun? </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tr-TR" sz="2400" b="0" i="0" u="none" strike="noStrike" kern="1200" cap="none" spc="0" normalizeH="0" baseline="0" noProof="0" dirty="0" smtClean="0">
                <a:ln>
                  <a:noFill/>
                </a:ln>
                <a:solidFill>
                  <a:schemeClr val="tx1"/>
                </a:solidFill>
                <a:effectLst/>
                <a:uLnTx/>
                <a:uFillTx/>
                <a:latin typeface="+mn-lt"/>
                <a:ea typeface="+mn-ea"/>
                <a:cs typeface="+mn-cs"/>
              </a:rPr>
              <a:t>Sağlık sorununun işinle ilişkili olduğunu düşünüyor musun? </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tr-TR" sz="2400" b="0" i="0" u="none" strike="noStrike" kern="1200" cap="none" spc="0" normalizeH="0" baseline="0" noProof="0" dirty="0" smtClean="0">
                <a:ln>
                  <a:noFill/>
                </a:ln>
                <a:solidFill>
                  <a:schemeClr val="tx1"/>
                </a:solidFill>
                <a:effectLst/>
                <a:uLnTx/>
                <a:uFillTx/>
                <a:latin typeface="+mn-lt"/>
                <a:ea typeface="+mn-ea"/>
                <a:cs typeface="+mn-cs"/>
              </a:rPr>
              <a:t>Şikayetlerin iş ya da evde olmana göre değişiyor mu? </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tr-TR" sz="2400" b="0" i="0" u="none" strike="noStrike" kern="1200" cap="none" spc="0" normalizeH="0" baseline="0" noProof="0" dirty="0" smtClean="0">
                <a:ln>
                  <a:noFill/>
                </a:ln>
                <a:solidFill>
                  <a:schemeClr val="tx1"/>
                </a:solidFill>
                <a:effectLst/>
                <a:uLnTx/>
                <a:uFillTx/>
                <a:latin typeface="+mn-lt"/>
                <a:ea typeface="+mn-ea"/>
                <a:cs typeface="+mn-cs"/>
              </a:rPr>
              <a:t>Toz, kimyasal, metal, radyasyon, gürültü </a:t>
            </a: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maruziyetin</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 var mı?</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tr-TR" sz="2400" b="0" i="0" u="none" strike="noStrike" kern="1200" cap="none" spc="0" normalizeH="0" baseline="0" noProof="0" dirty="0" smtClean="0">
                <a:ln>
                  <a:noFill/>
                </a:ln>
                <a:solidFill>
                  <a:schemeClr val="tx1"/>
                </a:solidFill>
                <a:effectLst/>
                <a:uLnTx/>
                <a:uFillTx/>
                <a:latin typeface="+mn-lt"/>
                <a:ea typeface="+mn-ea"/>
                <a:cs typeface="+mn-cs"/>
              </a:rPr>
              <a:t>Önceden toz, kimyasal, metal, radyasyon, gürültü </a:t>
            </a: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maruziyetin</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 var mı? </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tr-TR" sz="2400" b="0" i="0" u="none" strike="noStrike" kern="1200" cap="none" spc="0" normalizeH="0" baseline="0" noProof="0" dirty="0" smtClean="0">
                <a:ln>
                  <a:noFill/>
                </a:ln>
                <a:solidFill>
                  <a:schemeClr val="tx1"/>
                </a:solidFill>
                <a:effectLst/>
                <a:uLnTx/>
                <a:uFillTx/>
                <a:latin typeface="+mn-lt"/>
                <a:ea typeface="+mn-ea"/>
                <a:cs typeface="+mn-cs"/>
              </a:rPr>
              <a:t>İş arkadaşlarında benzer şikayetler / semptomlar var mı?</a:t>
            </a:r>
          </a:p>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endParaRPr kumimoji="0" lang="tr-T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tr-TR" sz="2800" b="0" i="1" u="none" strike="noStrike" kern="1200" cap="none" spc="0" normalizeH="0" baseline="0" noProof="0" dirty="0" smtClean="0">
                <a:ln>
                  <a:noFill/>
                </a:ln>
                <a:solidFill>
                  <a:schemeClr val="tx1"/>
                </a:solidFill>
                <a:effectLst/>
                <a:uLnTx/>
                <a:uFillTx/>
                <a:latin typeface="+mn-lt"/>
                <a:ea typeface="+mn-ea"/>
                <a:cs typeface="+mn-cs"/>
              </a:rPr>
              <a:t>Bir ya da daha fazla yanıt, şüphe uyandırıyorsa ayrıntılı meslek </a:t>
            </a:r>
            <a:r>
              <a:rPr kumimoji="0" lang="tr-TR" sz="2800" b="0" i="1" u="none" strike="noStrike" kern="1200" cap="none" spc="0" normalizeH="0" baseline="0" noProof="0" dirty="0" err="1" smtClean="0">
                <a:ln>
                  <a:noFill/>
                </a:ln>
                <a:solidFill>
                  <a:schemeClr val="tx1"/>
                </a:solidFill>
                <a:effectLst/>
                <a:uLnTx/>
                <a:uFillTx/>
                <a:latin typeface="+mn-lt"/>
                <a:ea typeface="+mn-ea"/>
                <a:cs typeface="+mn-cs"/>
              </a:rPr>
              <a:t>anamnezi</a:t>
            </a:r>
            <a:r>
              <a:rPr kumimoji="0" lang="tr-TR" sz="2800" b="0" i="1" u="none" strike="noStrike" kern="1200" cap="none" spc="0" normalizeH="0" baseline="0" noProof="0" dirty="0" smtClean="0">
                <a:ln>
                  <a:noFill/>
                </a:ln>
                <a:solidFill>
                  <a:schemeClr val="tx1"/>
                </a:solidFill>
                <a:effectLst/>
                <a:uLnTx/>
                <a:uFillTx/>
                <a:latin typeface="+mn-lt"/>
                <a:ea typeface="+mn-ea"/>
                <a:cs typeface="+mn-cs"/>
              </a:rPr>
              <a:t> alınmalı.</a:t>
            </a:r>
            <a:r>
              <a:rPr kumimoji="0" lang="tr-TR" sz="3200" b="1" i="1" u="none" strike="noStrike" kern="1200" cap="none" spc="0" normalizeH="0" baseline="0" noProof="0" dirty="0" smtClean="0">
                <a:ln>
                  <a:noFill/>
                </a:ln>
                <a:solidFill>
                  <a:schemeClr val="tx1"/>
                </a:solidFill>
                <a:effectLst/>
                <a:uLnTx/>
                <a:uFillTx/>
                <a:latin typeface="+mn-lt"/>
                <a:ea typeface="+mn-ea"/>
                <a:cs typeface="+mn-cs"/>
              </a:rPr>
              <a:t>!</a:t>
            </a:r>
            <a:r>
              <a:rPr kumimoji="0" lang="tr-TR" sz="2800" b="0" i="1" u="none" strike="noStrike" kern="1200" cap="none" spc="0" normalizeH="0" baseline="0" noProof="0" dirty="0" smtClean="0">
                <a:ln>
                  <a:noFill/>
                </a:ln>
                <a:solidFill>
                  <a:schemeClr val="tx1"/>
                </a:solidFill>
                <a:effectLst/>
                <a:uLnTx/>
                <a:uFillTx/>
                <a:latin typeface="+mn-lt"/>
                <a:ea typeface="+mn-ea"/>
                <a:cs typeface="+mn-cs"/>
              </a:rPr>
              <a:t>...</a:t>
            </a:r>
            <a:endParaRPr kumimoji="0" lang="en-US" sz="28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3" name="Rectangle 3"/>
          <p:cNvSpPr txBox="1">
            <a:spLocks noChangeArrowheads="1"/>
          </p:cNvSpPr>
          <p:nvPr/>
        </p:nvSpPr>
        <p:spPr>
          <a:xfrm>
            <a:off x="838200" y="1185862"/>
            <a:ext cx="8229600" cy="642938"/>
          </a:xfrm>
          <a:prstGeom prst="rect">
            <a:avLst/>
          </a:prstGeom>
        </p:spPr>
        <p:txBody>
          <a:bodyPr lIns="92075" tIns="46038" rIns="92075" bIns="46038"/>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800" b="1" i="0" u="sng" strike="noStrike" kern="1200" cap="none" spc="0" normalizeH="0" baseline="0" noProof="0" dirty="0" smtClean="0">
                <a:ln>
                  <a:noFill/>
                </a:ln>
                <a:solidFill>
                  <a:srgbClr val="C00000"/>
                </a:solidFill>
                <a:effectLst/>
                <a:uLnTx/>
                <a:uFillTx/>
                <a:latin typeface="+mj-lt"/>
                <a:ea typeface="+mj-ea"/>
                <a:cs typeface="+mj-cs"/>
              </a:rPr>
              <a:t>Anahtar Sorular:</a:t>
            </a:r>
            <a:endParaRPr kumimoji="0" lang="en-US" sz="2800" b="1" i="0" u="sng" strike="noStrike" kern="1200" cap="none" spc="0" normalizeH="0" baseline="0" noProof="0" dirty="0" smtClean="0">
              <a:ln>
                <a:noFill/>
              </a:ln>
              <a:solidFill>
                <a:srgbClr val="C00000"/>
              </a:solidFill>
              <a:effectLst/>
              <a:uLnTx/>
              <a:uFillTx/>
              <a:latin typeface="+mj-lt"/>
              <a:ea typeface="+mj-ea"/>
              <a:cs typeface="+mj-cs"/>
            </a:endParaRPr>
          </a:p>
        </p:txBody>
      </p:sp>
      <p:sp>
        <p:nvSpPr>
          <p:cNvPr id="4" name="Subtitle 2"/>
          <p:cNvSpPr>
            <a:spLocks/>
          </p:cNvSpPr>
          <p:nvPr/>
        </p:nvSpPr>
        <p:spPr bwMode="auto">
          <a:xfrm>
            <a:off x="346075" y="6129337"/>
            <a:ext cx="8569325" cy="652463"/>
          </a:xfrm>
          <a:prstGeom prst="rect">
            <a:avLst/>
          </a:prstGeom>
          <a:noFill/>
          <a:ln w="9525">
            <a:noFill/>
            <a:miter lim="800000"/>
            <a:headEnd/>
            <a:tailEnd/>
          </a:ln>
        </p:spPr>
        <p:txBody>
          <a:bodyPr/>
          <a:lstStyle/>
          <a:p>
            <a:r>
              <a:rPr lang="tr-TR" sz="1200" b="1" dirty="0">
                <a:latin typeface="Calibri" pitchFamily="34" charset="0"/>
              </a:rPr>
              <a:t>Kaynak: </a:t>
            </a:r>
            <a:r>
              <a:rPr lang="tr-TR" sz="1200" dirty="0">
                <a:latin typeface="Calibri" pitchFamily="34" charset="0"/>
              </a:rPr>
              <a:t>LAX MB, GRANT AD, MANETTI AD, KLEIN R, </a:t>
            </a:r>
            <a:r>
              <a:rPr lang="tr-TR" sz="1200" dirty="0" err="1">
                <a:latin typeface="Calibri" pitchFamily="34" charset="0"/>
              </a:rPr>
              <a:t>Recognizing</a:t>
            </a:r>
            <a:r>
              <a:rPr lang="tr-TR" sz="1200" dirty="0">
                <a:latin typeface="Calibri" pitchFamily="34" charset="0"/>
              </a:rPr>
              <a:t> </a:t>
            </a:r>
            <a:r>
              <a:rPr lang="tr-TR" sz="1200" dirty="0" err="1">
                <a:latin typeface="Calibri" pitchFamily="34" charset="0"/>
              </a:rPr>
              <a:t>Occupational</a:t>
            </a:r>
            <a:r>
              <a:rPr lang="tr-TR" sz="1200" dirty="0">
                <a:latin typeface="Calibri" pitchFamily="34" charset="0"/>
              </a:rPr>
              <a:t> </a:t>
            </a:r>
            <a:r>
              <a:rPr lang="tr-TR" sz="1200" dirty="0" err="1">
                <a:latin typeface="Calibri" pitchFamily="34" charset="0"/>
              </a:rPr>
              <a:t>Disease</a:t>
            </a:r>
            <a:r>
              <a:rPr lang="tr-TR" sz="1200" dirty="0">
                <a:latin typeface="Calibri" pitchFamily="34" charset="0"/>
              </a:rPr>
              <a:t>- </a:t>
            </a:r>
            <a:r>
              <a:rPr lang="tr-TR" sz="1200" dirty="0" err="1">
                <a:latin typeface="Calibri" pitchFamily="34" charset="0"/>
              </a:rPr>
              <a:t>Taking</a:t>
            </a:r>
            <a:r>
              <a:rPr lang="tr-TR" sz="1200" dirty="0">
                <a:latin typeface="Calibri" pitchFamily="34" charset="0"/>
              </a:rPr>
              <a:t> an </a:t>
            </a:r>
            <a:r>
              <a:rPr lang="tr-TR" sz="1200" dirty="0" err="1">
                <a:latin typeface="Calibri" pitchFamily="34" charset="0"/>
              </a:rPr>
              <a:t>Effective</a:t>
            </a:r>
            <a:r>
              <a:rPr lang="tr-TR" sz="1200" dirty="0">
                <a:latin typeface="Calibri" pitchFamily="34" charset="0"/>
              </a:rPr>
              <a:t> </a:t>
            </a:r>
            <a:r>
              <a:rPr lang="tr-TR" sz="1200" dirty="0" err="1">
                <a:latin typeface="Calibri" pitchFamily="34" charset="0"/>
              </a:rPr>
              <a:t>Occupational</a:t>
            </a:r>
            <a:r>
              <a:rPr lang="tr-TR" sz="1200" dirty="0">
                <a:latin typeface="Calibri" pitchFamily="34" charset="0"/>
              </a:rPr>
              <a:t> </a:t>
            </a:r>
            <a:r>
              <a:rPr lang="tr-TR" sz="1200" dirty="0" err="1">
                <a:latin typeface="Calibri" pitchFamily="34" charset="0"/>
              </a:rPr>
              <a:t>History</a:t>
            </a:r>
            <a:r>
              <a:rPr lang="tr-TR" sz="1200" dirty="0">
                <a:latin typeface="Calibri" pitchFamily="34" charset="0"/>
              </a:rPr>
              <a:t>, </a:t>
            </a:r>
            <a:r>
              <a:rPr lang="tr-TR" sz="1200" dirty="0" err="1">
                <a:latin typeface="Calibri" pitchFamily="34" charset="0"/>
              </a:rPr>
              <a:t>American</a:t>
            </a:r>
            <a:r>
              <a:rPr lang="tr-TR" sz="1200" dirty="0">
                <a:latin typeface="Calibri" pitchFamily="34" charset="0"/>
              </a:rPr>
              <a:t> </a:t>
            </a:r>
            <a:r>
              <a:rPr lang="tr-TR" sz="1200" dirty="0" err="1">
                <a:latin typeface="Calibri" pitchFamily="34" charset="0"/>
              </a:rPr>
              <a:t>Family</a:t>
            </a:r>
            <a:r>
              <a:rPr lang="tr-TR" sz="1200" dirty="0">
                <a:latin typeface="Calibri" pitchFamily="34" charset="0"/>
              </a:rPr>
              <a:t> </a:t>
            </a:r>
            <a:r>
              <a:rPr lang="tr-TR" sz="1200" dirty="0" err="1">
                <a:latin typeface="Calibri" pitchFamily="34" charset="0"/>
              </a:rPr>
              <a:t>Physician</a:t>
            </a:r>
            <a:r>
              <a:rPr lang="tr-TR" sz="1200" dirty="0">
                <a:latin typeface="Calibri" pitchFamily="34" charset="0"/>
              </a:rPr>
              <a:t>, </a:t>
            </a:r>
            <a:r>
              <a:rPr lang="tr-TR" sz="1200" dirty="0" err="1">
                <a:latin typeface="Calibri" pitchFamily="34" charset="0"/>
              </a:rPr>
              <a:t>September</a:t>
            </a:r>
            <a:r>
              <a:rPr lang="tr-TR" sz="1200" dirty="0">
                <a:latin typeface="Calibri" pitchFamily="34" charset="0"/>
              </a:rPr>
              <a:t>, 1998.</a:t>
            </a:r>
            <a:endParaRPr lang="tr-TR" sz="1200" dirty="0">
              <a:solidFill>
                <a:srgbClr val="898989"/>
              </a:solidFill>
              <a:latin typeface="Calibri" pitchFamily="34" charset="0"/>
            </a:endParaRPr>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42938" y="990600"/>
            <a:ext cx="7772400" cy="1143000"/>
          </a:xfrm>
          <a:prstGeom prst="rect">
            <a:avLst/>
          </a:prstGeom>
        </p:spPr>
        <p:txBody>
          <a:bodyPr rtlCol="0">
            <a:normAutofit fontScale="97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3700" b="1" i="0" u="sng" strike="noStrike" kern="1200" cap="none" spc="0" normalizeH="0" baseline="0" noProof="0" dirty="0" smtClean="0">
                <a:ln>
                  <a:noFill/>
                </a:ln>
                <a:solidFill>
                  <a:srgbClr val="C00000"/>
                </a:solidFill>
                <a:effectLst/>
                <a:uLnTx/>
                <a:uFillTx/>
                <a:latin typeface="+mj-lt"/>
                <a:ea typeface="+mj-ea"/>
                <a:cs typeface="+mj-cs"/>
              </a:rPr>
              <a:t>Ayrıntılı çalışma öyküsü:</a:t>
            </a:r>
            <a:r>
              <a:rPr kumimoji="0" lang="tr-TR" sz="3600" b="1" i="0" u="sng" strike="noStrike" kern="1200" cap="none" spc="0" normalizeH="0" baseline="0" noProof="0" dirty="0" smtClean="0">
                <a:ln>
                  <a:noFill/>
                </a:ln>
                <a:solidFill>
                  <a:schemeClr val="tx1"/>
                </a:solidFill>
                <a:effectLst/>
                <a:uLnTx/>
                <a:uFillTx/>
                <a:latin typeface="+mj-lt"/>
                <a:ea typeface="+mj-ea"/>
                <a:cs typeface="+mj-cs"/>
              </a:rPr>
              <a:t/>
            </a:r>
            <a:br>
              <a:rPr kumimoji="0" lang="tr-TR" sz="3600" b="1" i="0" u="sng" strike="noStrike" kern="1200" cap="none" spc="0" normalizeH="0" baseline="0" noProof="0" dirty="0" smtClean="0">
                <a:ln>
                  <a:noFill/>
                </a:ln>
                <a:solidFill>
                  <a:schemeClr val="tx1"/>
                </a:solidFill>
                <a:effectLst/>
                <a:uLnTx/>
                <a:uFillTx/>
                <a:latin typeface="+mj-lt"/>
                <a:ea typeface="+mj-ea"/>
                <a:cs typeface="+mj-cs"/>
              </a:rPr>
            </a:br>
            <a:r>
              <a:rPr kumimoji="0" lang="en-US" sz="3600" b="0" i="0" u="none" strike="noStrike" kern="1200" cap="none" spc="0" normalizeH="0" baseline="0" noProof="0" dirty="0" smtClean="0">
                <a:ln>
                  <a:noFill/>
                </a:ln>
                <a:solidFill>
                  <a:schemeClr val="tx1"/>
                </a:solidFill>
                <a:effectLst/>
                <a:uLnTx/>
                <a:uFillTx/>
                <a:latin typeface="+mj-lt"/>
                <a:ea typeface="+mj-ea"/>
                <a:cs typeface="+mj-cs"/>
              </a:rPr>
              <a:t> </a:t>
            </a:r>
            <a:r>
              <a:rPr kumimoji="0" lang="en-US" sz="3200" b="0" i="0" u="none" strike="noStrike" kern="1200" cap="none" spc="0" normalizeH="0" baseline="0" noProof="0" dirty="0" smtClean="0">
                <a:ln>
                  <a:noFill/>
                </a:ln>
                <a:solidFill>
                  <a:schemeClr val="tx1"/>
                </a:solidFill>
                <a:effectLst/>
                <a:uLnTx/>
                <a:uFillTx/>
                <a:latin typeface="+mj-lt"/>
                <a:ea typeface="+mj-ea"/>
                <a:cs typeface="+mj-cs"/>
              </a:rPr>
              <a:t>full occupational history</a:t>
            </a:r>
            <a:r>
              <a:rPr kumimoji="0" lang="tr-TR" sz="3200" b="0" i="0" u="none" strike="noStrike" kern="1200" cap="none" spc="0" normalizeH="0" baseline="0" noProof="0" dirty="0" smtClean="0">
                <a:ln>
                  <a:noFill/>
                </a:ln>
                <a:solidFill>
                  <a:schemeClr val="tx1"/>
                </a:solidFill>
                <a:effectLst/>
                <a:uLnTx/>
                <a:uFillTx/>
                <a:latin typeface="+mj-lt"/>
                <a:ea typeface="+mj-ea"/>
                <a:cs typeface="+mj-cs"/>
              </a:rPr>
              <a:t> / total </a:t>
            </a:r>
            <a:r>
              <a:rPr kumimoji="0" lang="tr-TR" sz="3200" b="0" i="0" u="none" strike="noStrike" kern="1200" cap="none" spc="0" normalizeH="0" baseline="0" noProof="0" dirty="0" err="1" smtClean="0">
                <a:ln>
                  <a:noFill/>
                </a:ln>
                <a:solidFill>
                  <a:schemeClr val="tx1"/>
                </a:solidFill>
                <a:effectLst/>
                <a:uLnTx/>
                <a:uFillTx/>
                <a:latin typeface="+mj-lt"/>
                <a:ea typeface="+mj-ea"/>
                <a:cs typeface="+mj-cs"/>
              </a:rPr>
              <a:t>work</a:t>
            </a:r>
            <a:r>
              <a:rPr kumimoji="0" lang="tr-TR" sz="3200" b="0" i="0" u="none" strike="noStrike" kern="1200" cap="none" spc="0" normalizeH="0" baseline="0" noProof="0" dirty="0" smtClean="0">
                <a:ln>
                  <a:noFill/>
                </a:ln>
                <a:solidFill>
                  <a:schemeClr val="tx1"/>
                </a:solidFill>
                <a:effectLst/>
                <a:uLnTx/>
                <a:uFillTx/>
                <a:latin typeface="+mj-lt"/>
                <a:ea typeface="+mj-ea"/>
                <a:cs typeface="+mj-cs"/>
              </a:rPr>
              <a:t> </a:t>
            </a:r>
            <a:r>
              <a:rPr kumimoji="0" lang="tr-TR" sz="3200" b="0" i="0" u="none" strike="noStrike" kern="1200" cap="none" spc="0" normalizeH="0" baseline="0" noProof="0" dirty="0" err="1" smtClean="0">
                <a:ln>
                  <a:noFill/>
                </a:ln>
                <a:solidFill>
                  <a:schemeClr val="tx1"/>
                </a:solidFill>
                <a:effectLst/>
                <a:uLnTx/>
                <a:uFillTx/>
                <a:latin typeface="+mj-lt"/>
                <a:ea typeface="+mj-ea"/>
                <a:cs typeface="+mj-cs"/>
              </a:rPr>
              <a:t>history</a:t>
            </a:r>
            <a:endParaRPr kumimoji="0" lang="en-US" sz="3200" b="1" i="0" u="sng" strike="noStrike" kern="1200" cap="none" spc="0" normalizeH="0" baseline="0" noProof="0" dirty="0" smtClean="0">
              <a:ln>
                <a:noFill/>
              </a:ln>
              <a:solidFill>
                <a:schemeClr val="tx1"/>
              </a:solidFill>
              <a:effectLst/>
              <a:uLnTx/>
              <a:uFillTx/>
              <a:latin typeface="+mj-lt"/>
              <a:ea typeface="+mj-ea"/>
              <a:cs typeface="+mj-cs"/>
            </a:endParaRPr>
          </a:p>
        </p:txBody>
      </p:sp>
      <p:sp>
        <p:nvSpPr>
          <p:cNvPr id="3" name="Rectangle 3"/>
          <p:cNvSpPr txBox="1">
            <a:spLocks noChangeArrowheads="1"/>
          </p:cNvSpPr>
          <p:nvPr/>
        </p:nvSpPr>
        <p:spPr>
          <a:xfrm>
            <a:off x="714375" y="2214563"/>
            <a:ext cx="7772400" cy="3357562"/>
          </a:xfrm>
          <a:prstGeom prst="rect">
            <a:avLst/>
          </a:prstGeom>
        </p:spPr>
        <p:txBody>
          <a:bodyPr/>
          <a:lstStyle/>
          <a:p>
            <a:pPr marL="514350" marR="0" lvl="0" indent="-514350" algn="l" defTabSz="914400" rtl="0" eaLnBrk="1" fontAlgn="base" latinLnBrk="0" hangingPunct="1">
              <a:lnSpc>
                <a:spcPct val="100000"/>
              </a:lnSpc>
              <a:spcBef>
                <a:spcPct val="20000"/>
              </a:spcBef>
              <a:spcAft>
                <a:spcPct val="0"/>
              </a:spcAft>
              <a:buClrTx/>
              <a:buSzTx/>
              <a:buFont typeface="Calibri" pitchFamily="34" charset="0"/>
              <a:buAutoNum type="arabicParenR"/>
              <a:tabLst/>
              <a:defRPr/>
            </a:pPr>
            <a:r>
              <a:rPr kumimoji="0" lang="tr-TR" sz="3200" b="1" i="0" u="none" strike="noStrike" kern="1200" cap="none" spc="0" normalizeH="0" baseline="0" noProof="0" dirty="0" smtClean="0">
                <a:ln>
                  <a:noFill/>
                </a:ln>
                <a:effectLst/>
                <a:uLnTx/>
                <a:uFillTx/>
                <a:latin typeface="+mn-lt"/>
                <a:ea typeface="+mn-ea"/>
                <a:cs typeface="+mn-cs"/>
              </a:rPr>
              <a:t>Bütün (halen ve eski) işlerin tanımlanması</a:t>
            </a:r>
          </a:p>
          <a:p>
            <a:pPr marL="514350" marR="0" lvl="0" indent="-514350" algn="l" defTabSz="914400" rtl="0" eaLnBrk="1" fontAlgn="base" latinLnBrk="0" hangingPunct="1">
              <a:lnSpc>
                <a:spcPct val="100000"/>
              </a:lnSpc>
              <a:spcBef>
                <a:spcPct val="20000"/>
              </a:spcBef>
              <a:spcAft>
                <a:spcPct val="0"/>
              </a:spcAft>
              <a:buClrTx/>
              <a:buSzTx/>
              <a:buFont typeface="Calibri" pitchFamily="34" charset="0"/>
              <a:buAutoNum type="arabicParenR"/>
              <a:tabLst/>
              <a:defRPr/>
            </a:pPr>
            <a:r>
              <a:rPr kumimoji="0" lang="tr-TR" sz="3200" b="1" i="0" u="none" strike="noStrike" kern="1200" cap="none" spc="0" normalizeH="0" baseline="0" noProof="0" dirty="0" smtClean="0">
                <a:ln>
                  <a:noFill/>
                </a:ln>
                <a:effectLst/>
                <a:uLnTx/>
                <a:uFillTx/>
                <a:latin typeface="+mn-lt"/>
                <a:ea typeface="+mn-ea"/>
                <a:cs typeface="+mn-cs"/>
              </a:rPr>
              <a:t>İşyeri </a:t>
            </a:r>
            <a:r>
              <a:rPr kumimoji="0" lang="tr-TR" sz="3200" b="1" i="0" u="none" strike="noStrike" kern="1200" cap="none" spc="0" normalizeH="0" baseline="0" noProof="0" dirty="0" err="1" smtClean="0">
                <a:ln>
                  <a:noFill/>
                </a:ln>
                <a:effectLst/>
                <a:uLnTx/>
                <a:uFillTx/>
                <a:latin typeface="+mn-lt"/>
                <a:ea typeface="+mn-ea"/>
                <a:cs typeface="+mn-cs"/>
              </a:rPr>
              <a:t>maruziyetleri</a:t>
            </a:r>
            <a:endParaRPr kumimoji="0" lang="tr-TR" sz="3200" b="1" i="0" u="none" strike="noStrike" kern="1200" cap="none" spc="0" normalizeH="0" baseline="0" noProof="0" dirty="0" smtClean="0">
              <a:ln>
                <a:noFill/>
              </a:ln>
              <a:effectLst/>
              <a:uLnTx/>
              <a:uFillTx/>
              <a:latin typeface="+mn-lt"/>
              <a:ea typeface="+mn-ea"/>
              <a:cs typeface="+mn-cs"/>
            </a:endParaRPr>
          </a:p>
          <a:p>
            <a:pPr marL="514350" marR="0" lvl="0" indent="-514350" algn="l" defTabSz="914400" rtl="0" eaLnBrk="1" fontAlgn="base" latinLnBrk="0" hangingPunct="1">
              <a:lnSpc>
                <a:spcPct val="100000"/>
              </a:lnSpc>
              <a:spcBef>
                <a:spcPct val="20000"/>
              </a:spcBef>
              <a:spcAft>
                <a:spcPct val="0"/>
              </a:spcAft>
              <a:buClrTx/>
              <a:buSzTx/>
              <a:buFont typeface="Calibri" pitchFamily="34" charset="0"/>
              <a:buAutoNum type="arabicParenR"/>
              <a:tabLst/>
              <a:defRPr/>
            </a:pPr>
            <a:r>
              <a:rPr kumimoji="0" lang="tr-TR" sz="3200" b="1" i="0" u="none" strike="noStrike" kern="1200" cap="none" spc="0" normalizeH="0" baseline="0" noProof="0" dirty="0" smtClean="0">
                <a:ln>
                  <a:noFill/>
                </a:ln>
                <a:effectLst/>
                <a:uLnTx/>
                <a:uFillTx/>
                <a:latin typeface="+mn-lt"/>
                <a:ea typeface="+mn-ea"/>
                <a:cs typeface="+mn-cs"/>
              </a:rPr>
              <a:t>Semptomların zamanlaması</a:t>
            </a:r>
          </a:p>
          <a:p>
            <a:pPr marL="514350" marR="0" lvl="0" indent="-514350" algn="l" defTabSz="914400" rtl="0" eaLnBrk="1" fontAlgn="base" latinLnBrk="0" hangingPunct="1">
              <a:lnSpc>
                <a:spcPct val="100000"/>
              </a:lnSpc>
              <a:spcBef>
                <a:spcPct val="20000"/>
              </a:spcBef>
              <a:spcAft>
                <a:spcPct val="0"/>
              </a:spcAft>
              <a:buClrTx/>
              <a:buSzTx/>
              <a:buFont typeface="Calibri" pitchFamily="34" charset="0"/>
              <a:buAutoNum type="arabicParenR"/>
              <a:tabLst/>
              <a:defRPr/>
            </a:pPr>
            <a:r>
              <a:rPr kumimoji="0" lang="tr-TR" sz="3200" b="1" i="0" u="none" strike="noStrike" kern="1200" cap="none" spc="0" normalizeH="0" baseline="0" noProof="0" dirty="0" smtClean="0">
                <a:ln>
                  <a:noFill/>
                </a:ln>
                <a:effectLst/>
                <a:uLnTx/>
                <a:uFillTx/>
                <a:latin typeface="+mn-lt"/>
                <a:ea typeface="+mn-ea"/>
                <a:cs typeface="+mn-cs"/>
              </a:rPr>
              <a:t>Diğer işçilerde benzer semptomlar</a:t>
            </a:r>
          </a:p>
          <a:p>
            <a:pPr marL="514350" marR="0" lvl="0" indent="-514350" algn="l" defTabSz="914400" rtl="0" eaLnBrk="1" fontAlgn="base" latinLnBrk="0" hangingPunct="1">
              <a:lnSpc>
                <a:spcPct val="100000"/>
              </a:lnSpc>
              <a:spcBef>
                <a:spcPct val="20000"/>
              </a:spcBef>
              <a:spcAft>
                <a:spcPct val="0"/>
              </a:spcAft>
              <a:buClrTx/>
              <a:buSzTx/>
              <a:buFont typeface="Calibri" pitchFamily="34" charset="0"/>
              <a:buAutoNum type="arabicParenR"/>
              <a:tabLst/>
              <a:defRPr/>
            </a:pPr>
            <a:r>
              <a:rPr kumimoji="0" lang="tr-TR" sz="3200" b="1" i="0" u="none" strike="noStrike" kern="1200" cap="none" spc="0" normalizeH="0" baseline="0" noProof="0" dirty="0" smtClean="0">
                <a:ln>
                  <a:noFill/>
                </a:ln>
                <a:effectLst/>
                <a:uLnTx/>
                <a:uFillTx/>
                <a:latin typeface="+mn-lt"/>
                <a:ea typeface="+mn-ea"/>
                <a:cs typeface="+mn-cs"/>
              </a:rPr>
              <a:t>İş dışı etkilenmeler, hobiler</a:t>
            </a:r>
            <a:endParaRPr kumimoji="0" lang="en-US" sz="3200" b="1" i="0" u="none" strike="noStrike" kern="1200" cap="none" spc="0" normalizeH="0" baseline="0" noProof="0" dirty="0" smtClean="0">
              <a:ln>
                <a:noFill/>
              </a:ln>
              <a:effectLst/>
              <a:uLnTx/>
              <a:uFillTx/>
              <a:latin typeface="+mn-lt"/>
              <a:ea typeface="+mn-ea"/>
              <a:cs typeface="+mn-cs"/>
            </a:endParaRPr>
          </a:p>
        </p:txBody>
      </p:sp>
      <p:sp>
        <p:nvSpPr>
          <p:cNvPr id="4" name="Subtitle 2"/>
          <p:cNvSpPr>
            <a:spLocks/>
          </p:cNvSpPr>
          <p:nvPr/>
        </p:nvSpPr>
        <p:spPr bwMode="auto">
          <a:xfrm>
            <a:off x="395288" y="6016625"/>
            <a:ext cx="8569325" cy="652463"/>
          </a:xfrm>
          <a:prstGeom prst="rect">
            <a:avLst/>
          </a:prstGeom>
          <a:noFill/>
          <a:ln w="9525">
            <a:noFill/>
            <a:miter lim="800000"/>
            <a:headEnd/>
            <a:tailEnd/>
          </a:ln>
        </p:spPr>
        <p:txBody>
          <a:bodyPr/>
          <a:lstStyle/>
          <a:p>
            <a:pPr fontAlgn="auto">
              <a:spcBef>
                <a:spcPct val="20000"/>
              </a:spcBef>
              <a:spcAft>
                <a:spcPts val="0"/>
              </a:spcAft>
              <a:buFont typeface="Arial" charset="0"/>
              <a:buNone/>
              <a:defRPr/>
            </a:pPr>
            <a:r>
              <a:rPr lang="tr-TR" sz="1400" b="1" dirty="0">
                <a:latin typeface="+mj-lt"/>
              </a:rPr>
              <a:t>Kaynak:  </a:t>
            </a:r>
            <a:r>
              <a:rPr lang="tr-TR" sz="1400" dirty="0" err="1">
                <a:latin typeface="+mj-lt"/>
              </a:rPr>
              <a:t>Levy</a:t>
            </a:r>
            <a:r>
              <a:rPr lang="tr-TR" sz="1400" dirty="0">
                <a:latin typeface="+mj-lt"/>
              </a:rPr>
              <a:t> BS, </a:t>
            </a:r>
            <a:r>
              <a:rPr lang="tr-TR" sz="1400" dirty="0" err="1">
                <a:latin typeface="+mj-lt"/>
              </a:rPr>
              <a:t>Wegman</a:t>
            </a:r>
            <a:r>
              <a:rPr lang="tr-TR" sz="1400" dirty="0">
                <a:latin typeface="+mj-lt"/>
              </a:rPr>
              <a:t> DH, </a:t>
            </a:r>
            <a:r>
              <a:rPr lang="tr-TR" sz="1400" dirty="0" err="1">
                <a:latin typeface="+mj-lt"/>
              </a:rPr>
              <a:t>Halperin</a:t>
            </a:r>
            <a:r>
              <a:rPr lang="tr-TR" sz="1400" dirty="0">
                <a:latin typeface="+mj-lt"/>
              </a:rPr>
              <a:t> WE, </a:t>
            </a:r>
            <a:r>
              <a:rPr lang="tr-TR" sz="1400" dirty="0" err="1">
                <a:latin typeface="+mj-lt"/>
              </a:rPr>
              <a:t>Recognizing</a:t>
            </a:r>
            <a:r>
              <a:rPr lang="tr-TR" sz="1400" dirty="0">
                <a:latin typeface="+mj-lt"/>
              </a:rPr>
              <a:t> </a:t>
            </a:r>
            <a:r>
              <a:rPr lang="tr-TR" sz="1400" dirty="0" err="1">
                <a:latin typeface="+mj-lt"/>
              </a:rPr>
              <a:t>Occupational</a:t>
            </a:r>
            <a:r>
              <a:rPr lang="tr-TR" sz="1400" dirty="0">
                <a:latin typeface="+mj-lt"/>
              </a:rPr>
              <a:t> </a:t>
            </a:r>
            <a:r>
              <a:rPr lang="tr-TR" sz="1400" dirty="0" err="1">
                <a:latin typeface="+mj-lt"/>
              </a:rPr>
              <a:t>Disease</a:t>
            </a:r>
            <a:r>
              <a:rPr lang="tr-TR" sz="1400" dirty="0">
                <a:latin typeface="+mj-lt"/>
              </a:rPr>
              <a:t> </a:t>
            </a:r>
            <a:r>
              <a:rPr lang="tr-TR" sz="1400" dirty="0" err="1">
                <a:latin typeface="+mj-lt"/>
              </a:rPr>
              <a:t>and</a:t>
            </a:r>
            <a:r>
              <a:rPr lang="tr-TR" sz="1400" dirty="0">
                <a:latin typeface="+mj-lt"/>
              </a:rPr>
              <a:t> </a:t>
            </a:r>
            <a:r>
              <a:rPr lang="tr-TR" sz="1400" dirty="0" err="1">
                <a:latin typeface="+mj-lt"/>
              </a:rPr>
              <a:t>Injury</a:t>
            </a:r>
            <a:r>
              <a:rPr lang="tr-TR" sz="1400" dirty="0">
                <a:latin typeface="+mj-lt"/>
              </a:rPr>
              <a:t> , </a:t>
            </a:r>
            <a:r>
              <a:rPr lang="tr-TR" sz="1400" dirty="0" err="1">
                <a:latin typeface="+mj-lt"/>
              </a:rPr>
              <a:t>Ed</a:t>
            </a:r>
            <a:r>
              <a:rPr lang="tr-TR" sz="1400" dirty="0">
                <a:latin typeface="+mj-lt"/>
              </a:rPr>
              <a:t>: </a:t>
            </a:r>
            <a:r>
              <a:rPr lang="tr-TR" sz="1400" dirty="0" err="1">
                <a:latin typeface="+mj-lt"/>
              </a:rPr>
              <a:t>Levy</a:t>
            </a:r>
            <a:r>
              <a:rPr lang="tr-TR" sz="1400" dirty="0">
                <a:latin typeface="+mj-lt"/>
              </a:rPr>
              <a:t> BS, </a:t>
            </a:r>
            <a:r>
              <a:rPr lang="tr-TR" sz="1400" dirty="0" err="1">
                <a:latin typeface="+mj-lt"/>
              </a:rPr>
              <a:t>Wegman</a:t>
            </a:r>
            <a:r>
              <a:rPr lang="tr-TR" sz="1400" dirty="0">
                <a:latin typeface="+mj-lt"/>
              </a:rPr>
              <a:t> DH, </a:t>
            </a:r>
            <a:r>
              <a:rPr lang="tr-TR" sz="1400" dirty="0" err="1">
                <a:latin typeface="+mj-lt"/>
              </a:rPr>
              <a:t>Occupational</a:t>
            </a:r>
            <a:r>
              <a:rPr lang="tr-TR" sz="1400" dirty="0">
                <a:latin typeface="+mj-lt"/>
              </a:rPr>
              <a:t> </a:t>
            </a:r>
            <a:r>
              <a:rPr lang="tr-TR" sz="1400" dirty="0" err="1">
                <a:latin typeface="+mj-lt"/>
              </a:rPr>
              <a:t>Health</a:t>
            </a:r>
            <a:r>
              <a:rPr lang="tr-TR" sz="1400" dirty="0">
                <a:latin typeface="+mj-lt"/>
              </a:rPr>
              <a:t>. </a:t>
            </a:r>
            <a:r>
              <a:rPr lang="tr-TR" sz="1400" dirty="0" err="1">
                <a:latin typeface="+mj-lt"/>
              </a:rPr>
              <a:t>Fourth</a:t>
            </a:r>
            <a:r>
              <a:rPr lang="tr-TR" sz="1400" dirty="0">
                <a:latin typeface="+mj-lt"/>
              </a:rPr>
              <a:t> </a:t>
            </a:r>
            <a:r>
              <a:rPr lang="tr-TR" sz="1400" dirty="0" err="1">
                <a:latin typeface="+mj-lt"/>
              </a:rPr>
              <a:t>Edition</a:t>
            </a:r>
            <a:r>
              <a:rPr lang="tr-TR" sz="1400" dirty="0">
                <a:latin typeface="+mj-lt"/>
              </a:rPr>
              <a:t>, </a:t>
            </a:r>
            <a:r>
              <a:rPr lang="tr-TR" sz="1400" dirty="0" err="1">
                <a:latin typeface="+mj-lt"/>
              </a:rPr>
              <a:t>Lippincott</a:t>
            </a:r>
            <a:r>
              <a:rPr lang="tr-TR" sz="1400" dirty="0">
                <a:latin typeface="+mj-lt"/>
              </a:rPr>
              <a:t> </a:t>
            </a:r>
            <a:r>
              <a:rPr lang="tr-TR" sz="1400" dirty="0" err="1">
                <a:latin typeface="+mj-lt"/>
              </a:rPr>
              <a:t>Williams</a:t>
            </a:r>
            <a:r>
              <a:rPr lang="tr-TR" sz="1400" dirty="0">
                <a:latin typeface="+mj-lt"/>
              </a:rPr>
              <a:t>-</a:t>
            </a:r>
            <a:r>
              <a:rPr lang="tr-TR" sz="1400" dirty="0" err="1">
                <a:latin typeface="+mj-lt"/>
              </a:rPr>
              <a:t>Wilkins</a:t>
            </a:r>
            <a:r>
              <a:rPr lang="tr-TR" sz="1400" dirty="0">
                <a:latin typeface="+mj-lt"/>
              </a:rPr>
              <a:t>, USA, 2000, p: 99-120.</a:t>
            </a:r>
            <a:endParaRPr lang="tr-TR" sz="1400" dirty="0">
              <a:solidFill>
                <a:srgbClr val="898989"/>
              </a:solidFill>
              <a:latin typeface="+mj-lt"/>
            </a:endParaRPr>
          </a:p>
        </p:txBody>
      </p:sp>
    </p:spTree>
  </p:cSld>
  <p:clrMapOvr>
    <a:masterClrMapping/>
  </p:clrMapOvr>
  <p:transition spd="med">
    <p:cover dir="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33400" y="1295400"/>
            <a:ext cx="4648200" cy="523220"/>
          </a:xfrm>
          <a:prstGeom prst="rect">
            <a:avLst/>
          </a:prstGeom>
        </p:spPr>
        <p:txBody>
          <a:bodyPr wrap="square">
            <a:spAutoFit/>
          </a:bodyPr>
          <a:lstStyle/>
          <a:p>
            <a:r>
              <a:rPr lang="tr-TR" sz="2800" b="1" u="sng" dirty="0" smtClean="0">
                <a:solidFill>
                  <a:srgbClr val="C00000"/>
                </a:solidFill>
              </a:rPr>
              <a:t>Ayrıntılı </a:t>
            </a:r>
            <a:r>
              <a:rPr lang="tr-TR" sz="2800" b="1" u="sng" dirty="0" smtClean="0">
                <a:solidFill>
                  <a:srgbClr val="C00000"/>
                </a:solidFill>
                <a:latin typeface="+mj-lt"/>
              </a:rPr>
              <a:t>çalışma öyküsü:</a:t>
            </a:r>
            <a:endParaRPr lang="tr-TR" sz="2800" dirty="0">
              <a:latin typeface="+mj-lt"/>
            </a:endParaRPr>
          </a:p>
        </p:txBody>
      </p:sp>
      <p:sp>
        <p:nvSpPr>
          <p:cNvPr id="3" name="Rectangle 2"/>
          <p:cNvSpPr txBox="1">
            <a:spLocks noChangeArrowheads="1"/>
          </p:cNvSpPr>
          <p:nvPr/>
        </p:nvSpPr>
        <p:spPr>
          <a:xfrm>
            <a:off x="685800" y="1990725"/>
            <a:ext cx="7772400" cy="4638675"/>
          </a:xfrm>
          <a:prstGeom prst="rect">
            <a:avLst/>
          </a:prstGeom>
        </p:spPr>
        <p:txBody>
          <a:bodyPr/>
          <a:lstStyle/>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tr-TR" sz="32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2800" b="1" i="0" u="sng" strike="noStrike" kern="1200" cap="none" spc="0" normalizeH="0" baseline="0" noProof="0" dirty="0" smtClean="0">
                <a:ln>
                  <a:noFill/>
                </a:ln>
                <a:solidFill>
                  <a:srgbClr val="FF0000"/>
                </a:solidFill>
                <a:effectLst/>
                <a:uLnTx/>
                <a:uFillTx/>
                <a:latin typeface="+mn-lt"/>
                <a:ea typeface="+mn-ea"/>
                <a:cs typeface="+mn-cs"/>
              </a:rPr>
              <a:t>1) Bütün işlerin tanımlanması:</a:t>
            </a:r>
            <a:endParaRPr kumimoji="0" lang="tr-TR" sz="2800" b="1" i="0" u="none" strike="noStrike" kern="1200" cap="none" spc="0" normalizeH="0" baseline="0" noProof="0" dirty="0" smtClean="0">
              <a:ln>
                <a:noFill/>
              </a:ln>
              <a:solidFill>
                <a:srgbClr val="FF0000"/>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tr-TR" sz="2800" b="0" i="0" u="none" strike="noStrike" kern="1200" cap="none" spc="0" normalizeH="0" baseline="0" noProof="0" dirty="0" smtClean="0">
                <a:ln>
                  <a:noFill/>
                </a:ln>
                <a:solidFill>
                  <a:schemeClr val="tx1"/>
                </a:solidFill>
                <a:effectLst/>
                <a:uLnTx/>
                <a:uFillTx/>
                <a:latin typeface="+mn-lt"/>
                <a:ea typeface="+mn-ea"/>
                <a:cs typeface="+mn-cs"/>
              </a:rPr>
              <a:t>	   “işin adı” yeterli değil (!)  </a:t>
            </a:r>
          </a:p>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tr-TR" sz="2800" b="0" i="0" u="none" strike="noStrike" kern="1200" cap="none" spc="0" normalizeH="0" baseline="0" noProof="0" dirty="0" smtClean="0">
                <a:ln>
                  <a:noFill/>
                </a:ln>
                <a:solidFill>
                  <a:schemeClr val="tx1"/>
                </a:solidFill>
                <a:effectLst/>
                <a:uLnTx/>
                <a:uFillTx/>
                <a:latin typeface="+mn-lt"/>
                <a:ea typeface="+mn-ea"/>
                <a:cs typeface="+mn-cs"/>
              </a:rPr>
              <a:t>	    “ne iş yapıyor”? </a:t>
            </a:r>
          </a:p>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tr-TR" sz="2800" b="0" i="0" u="none" strike="noStrike" kern="1200" cap="none" spc="0" normalizeH="0" baseline="0" noProof="0" dirty="0" smtClean="0">
                <a:ln>
                  <a:noFill/>
                </a:ln>
                <a:solidFill>
                  <a:schemeClr val="tx1"/>
                </a:solidFill>
                <a:effectLst/>
                <a:uLnTx/>
                <a:uFillTx/>
                <a:latin typeface="+mn-lt"/>
                <a:ea typeface="+mn-ea"/>
                <a:cs typeface="+mn-cs"/>
              </a:rPr>
              <a:t>  	    “işyerinde yaptığı iş?” --- “bölümü?”</a:t>
            </a:r>
          </a:p>
          <a:p>
            <a:pPr marL="342900" marR="0" lvl="0" indent="-342900" algn="l" defTabSz="914400" rtl="0" eaLnBrk="1" fontAlgn="base" latinLnBrk="0" hangingPunct="1">
              <a:lnSpc>
                <a:spcPct val="90000"/>
              </a:lnSpc>
              <a:spcBef>
                <a:spcPct val="20000"/>
              </a:spcBef>
              <a:spcAft>
                <a:spcPct val="0"/>
              </a:spcAft>
              <a:buClrTx/>
              <a:buSzTx/>
              <a:buFontTx/>
              <a:buNone/>
              <a:tabLst/>
              <a:defRPr/>
            </a:pPr>
            <a:endParaRPr kumimoji="0" lang="tr-TR"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r>
              <a:rPr kumimoji="0" lang="tr-TR" sz="2800" b="0" i="1" u="none" strike="noStrike" kern="1200" cap="none" spc="0" normalizeH="0" baseline="0" noProof="0" dirty="0" smtClean="0">
                <a:ln>
                  <a:noFill/>
                </a:ln>
                <a:solidFill>
                  <a:schemeClr val="tx1"/>
                </a:solidFill>
                <a:effectLst/>
                <a:uLnTx/>
                <a:uFillTx/>
                <a:latin typeface="+mn-lt"/>
                <a:ea typeface="+mn-ea"/>
                <a:cs typeface="+mn-cs"/>
              </a:rPr>
              <a:t>sekreter ---- </a:t>
            </a:r>
            <a:r>
              <a:rPr kumimoji="0" lang="tr-TR" sz="2800" b="0" i="1" u="none" strike="noStrike" kern="1200" cap="none" spc="0" normalizeH="0" baseline="0" noProof="0" dirty="0" err="1" smtClean="0">
                <a:ln>
                  <a:noFill/>
                </a:ln>
                <a:solidFill>
                  <a:schemeClr val="tx1"/>
                </a:solidFill>
                <a:effectLst/>
                <a:uLnTx/>
                <a:uFillTx/>
                <a:latin typeface="+mn-lt"/>
                <a:ea typeface="+mn-ea"/>
                <a:cs typeface="+mn-cs"/>
              </a:rPr>
              <a:t>pestisid</a:t>
            </a:r>
            <a:r>
              <a:rPr kumimoji="0" lang="tr-TR" sz="2800" b="0" i="1" u="none" strike="noStrike" kern="1200" cap="none" spc="0" normalizeH="0" baseline="0" noProof="0" dirty="0" smtClean="0">
                <a:ln>
                  <a:noFill/>
                </a:ln>
                <a:solidFill>
                  <a:srgbClr val="FFFF00"/>
                </a:solidFill>
                <a:effectLst/>
                <a:uLnTx/>
                <a:uFillTx/>
                <a:latin typeface="+mn-lt"/>
                <a:ea typeface="+mn-ea"/>
                <a:cs typeface="+mn-cs"/>
              </a:rPr>
              <a:t> </a:t>
            </a:r>
            <a:r>
              <a:rPr kumimoji="0" lang="tr-TR" sz="2800" b="0" i="1" u="none" strike="noStrike" kern="1200" cap="none" spc="0" normalizeH="0" baseline="0" noProof="0" dirty="0" err="1" smtClean="0">
                <a:ln>
                  <a:noFill/>
                </a:ln>
                <a:solidFill>
                  <a:schemeClr val="tx1"/>
                </a:solidFill>
                <a:effectLst/>
                <a:uLnTx/>
                <a:uFillTx/>
                <a:latin typeface="+mn-lt"/>
                <a:ea typeface="+mn-ea"/>
                <a:cs typeface="+mn-cs"/>
              </a:rPr>
              <a:t>formulasyonu</a:t>
            </a:r>
            <a:r>
              <a:rPr kumimoji="0" lang="tr-TR" sz="2800" b="0" i="1" u="none" strike="noStrike" kern="1200" cap="none" spc="0" normalizeH="0" baseline="0" noProof="0" dirty="0" smtClean="0">
                <a:ln>
                  <a:noFill/>
                </a:ln>
                <a:solidFill>
                  <a:schemeClr val="tx1"/>
                </a:solidFill>
                <a:effectLst/>
                <a:uLnTx/>
                <a:uFillTx/>
                <a:latin typeface="+mn-lt"/>
                <a:ea typeface="+mn-ea"/>
                <a:cs typeface="+mn-cs"/>
              </a:rPr>
              <a:t> </a:t>
            </a:r>
          </a:p>
          <a:p>
            <a:pPr marL="742950" marR="0" lvl="1" indent="-285750" algn="l" defTabSz="914400" rtl="0" eaLnBrk="1" fontAlgn="base" latinLnBrk="0" hangingPunct="1">
              <a:lnSpc>
                <a:spcPct val="90000"/>
              </a:lnSpc>
              <a:spcBef>
                <a:spcPct val="20000"/>
              </a:spcBef>
              <a:spcAft>
                <a:spcPct val="0"/>
              </a:spcAft>
              <a:buClrTx/>
              <a:buSzTx/>
              <a:buFont typeface="Arial" charset="0"/>
              <a:buChar char="–"/>
              <a:tabLst/>
              <a:defRPr/>
            </a:pPr>
            <a:r>
              <a:rPr kumimoji="0" lang="tr-TR" sz="2800" b="0" i="1" u="none" strike="noStrike" kern="1200" cap="none" spc="0" normalizeH="0" baseline="0" noProof="0" dirty="0" err="1" smtClean="0">
                <a:ln>
                  <a:noFill/>
                </a:ln>
                <a:solidFill>
                  <a:schemeClr val="tx1"/>
                </a:solidFill>
                <a:effectLst/>
                <a:uLnTx/>
                <a:uFillTx/>
                <a:latin typeface="+mn-lt"/>
                <a:ea typeface="+mn-ea"/>
                <a:cs typeface="+mn-cs"/>
              </a:rPr>
              <a:t>Pestisid</a:t>
            </a:r>
            <a:r>
              <a:rPr kumimoji="0" lang="tr-TR" sz="2800" b="0" i="1" u="none" strike="noStrike" kern="1200" cap="none" spc="0" normalizeH="0" baseline="0" noProof="0" dirty="0" smtClean="0">
                <a:ln>
                  <a:noFill/>
                </a:ln>
                <a:solidFill>
                  <a:schemeClr val="tx1"/>
                </a:solidFill>
                <a:effectLst/>
                <a:uLnTx/>
                <a:uFillTx/>
                <a:latin typeface="+mn-lt"/>
                <a:ea typeface="+mn-ea"/>
                <a:cs typeface="+mn-cs"/>
              </a:rPr>
              <a:t> </a:t>
            </a:r>
            <a:r>
              <a:rPr kumimoji="0" lang="tr-TR" sz="2800" b="0" i="1" u="none" strike="noStrike" kern="1200" cap="none" spc="0" normalizeH="0" baseline="0" noProof="0" dirty="0" err="1" smtClean="0">
                <a:ln>
                  <a:noFill/>
                </a:ln>
                <a:solidFill>
                  <a:schemeClr val="tx1"/>
                </a:solidFill>
                <a:effectLst/>
                <a:uLnTx/>
                <a:uFillTx/>
                <a:latin typeface="+mn-lt"/>
                <a:ea typeface="+mn-ea"/>
                <a:cs typeface="+mn-cs"/>
              </a:rPr>
              <a:t>maruziyeti</a:t>
            </a:r>
            <a:endParaRPr kumimoji="0" lang="tr-TR" sz="28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r>
              <a:rPr kumimoji="0" lang="tr-TR" sz="2800" b="0" i="1" u="none" strike="noStrike" kern="1200" cap="none" spc="0" normalizeH="0" baseline="0" noProof="0" dirty="0" smtClean="0">
                <a:ln>
                  <a:noFill/>
                </a:ln>
                <a:solidFill>
                  <a:schemeClr val="tx1"/>
                </a:solidFill>
                <a:effectLst/>
                <a:uLnTx/>
                <a:uFillTx/>
                <a:latin typeface="+mn-lt"/>
                <a:ea typeface="+mn-ea"/>
                <a:cs typeface="+mn-cs"/>
              </a:rPr>
              <a:t>Doktor ---  Hep.B </a:t>
            </a:r>
            <a:r>
              <a:rPr kumimoji="0" lang="tr-TR" sz="2800" b="0" i="1" u="none" strike="noStrike" kern="1200" cap="none" spc="0" normalizeH="0" baseline="0" noProof="0" dirty="0" err="1" smtClean="0">
                <a:ln>
                  <a:noFill/>
                </a:ln>
                <a:solidFill>
                  <a:schemeClr val="tx1"/>
                </a:solidFill>
                <a:effectLst/>
                <a:uLnTx/>
                <a:uFillTx/>
                <a:latin typeface="+mn-lt"/>
                <a:ea typeface="+mn-ea"/>
                <a:cs typeface="+mn-cs"/>
              </a:rPr>
              <a:t>virus</a:t>
            </a:r>
            <a:r>
              <a:rPr kumimoji="0" lang="tr-TR" sz="2800" b="0" i="1" u="none" strike="noStrike" kern="1200" cap="none" spc="0" normalizeH="0" baseline="0" noProof="0" dirty="0" smtClean="0">
                <a:ln>
                  <a:noFill/>
                </a:ln>
                <a:solidFill>
                  <a:schemeClr val="tx1"/>
                </a:solidFill>
                <a:effectLst/>
                <a:uLnTx/>
                <a:uFillTx/>
                <a:latin typeface="+mn-lt"/>
                <a:ea typeface="+mn-ea"/>
                <a:cs typeface="+mn-cs"/>
              </a:rPr>
              <a:t> </a:t>
            </a:r>
            <a:r>
              <a:rPr kumimoji="0" lang="tr-TR" sz="2800" b="0" i="1" u="none" strike="noStrike" kern="1200" cap="none" spc="0" normalizeH="0" baseline="0" noProof="0" dirty="0" err="1" smtClean="0">
                <a:ln>
                  <a:noFill/>
                </a:ln>
                <a:solidFill>
                  <a:schemeClr val="tx1"/>
                </a:solidFill>
                <a:effectLst/>
                <a:uLnTx/>
                <a:uFillTx/>
                <a:latin typeface="+mn-lt"/>
                <a:ea typeface="+mn-ea"/>
                <a:cs typeface="+mn-cs"/>
              </a:rPr>
              <a:t>araşt</a:t>
            </a:r>
            <a:r>
              <a:rPr kumimoji="0" lang="tr-TR" sz="2800" b="0" i="1" u="none" strike="noStrike" kern="1200" cap="none" spc="0" normalizeH="0" baseline="0" noProof="0" dirty="0" smtClean="0">
                <a:ln>
                  <a:noFill/>
                </a:ln>
                <a:solidFill>
                  <a:schemeClr val="tx1"/>
                </a:solidFill>
                <a:effectLst/>
                <a:uLnTx/>
                <a:uFillTx/>
                <a:latin typeface="+mn-lt"/>
                <a:ea typeface="+mn-ea"/>
                <a:cs typeface="+mn-cs"/>
              </a:rPr>
              <a:t>. </a:t>
            </a:r>
            <a:r>
              <a:rPr kumimoji="0" lang="tr-TR" sz="2800" b="0" i="1" u="none" strike="noStrike" kern="1200" cap="none" spc="0" normalizeH="0" baseline="0" noProof="0" dirty="0" err="1" smtClean="0">
                <a:ln>
                  <a:noFill/>
                </a:ln>
                <a:solidFill>
                  <a:schemeClr val="tx1"/>
                </a:solidFill>
                <a:effectLst/>
                <a:uLnTx/>
                <a:uFillTx/>
                <a:latin typeface="+mn-lt"/>
                <a:ea typeface="+mn-ea"/>
                <a:cs typeface="+mn-cs"/>
              </a:rPr>
              <a:t>lab</a:t>
            </a:r>
            <a:r>
              <a:rPr kumimoji="0" lang="tr-TR" sz="2800" b="0" i="1" u="none" strike="noStrike" kern="1200" cap="none" spc="0" normalizeH="0" baseline="0" noProof="0" dirty="0" smtClean="0">
                <a:ln>
                  <a:noFill/>
                </a:ln>
                <a:solidFill>
                  <a:schemeClr val="tx1"/>
                </a:solidFill>
                <a:effectLst/>
                <a:uLnTx/>
                <a:uFillTx/>
                <a:latin typeface="+mn-lt"/>
                <a:ea typeface="+mn-ea"/>
                <a:cs typeface="+mn-cs"/>
              </a:rPr>
              <a:t>.</a:t>
            </a:r>
          </a:p>
          <a:p>
            <a:pPr marL="742950" marR="0" lvl="1" indent="-285750" algn="l" defTabSz="914400" rtl="0" eaLnBrk="1" fontAlgn="base" latinLnBrk="0" hangingPunct="1">
              <a:lnSpc>
                <a:spcPct val="90000"/>
              </a:lnSpc>
              <a:spcBef>
                <a:spcPct val="20000"/>
              </a:spcBef>
              <a:spcAft>
                <a:spcPct val="0"/>
              </a:spcAft>
              <a:buClrTx/>
              <a:buSzTx/>
              <a:buFont typeface="Arial" charset="0"/>
              <a:buChar char="–"/>
              <a:tabLst/>
              <a:defRPr/>
            </a:pPr>
            <a:r>
              <a:rPr kumimoji="0" lang="tr-TR" sz="2800" b="0" i="1" u="none" strike="noStrike" kern="1200" cap="none" spc="0" normalizeH="0" baseline="0" noProof="0" dirty="0" smtClean="0">
                <a:ln>
                  <a:noFill/>
                </a:ln>
                <a:solidFill>
                  <a:schemeClr val="tx1"/>
                </a:solidFill>
                <a:effectLst/>
                <a:uLnTx/>
                <a:uFillTx/>
                <a:latin typeface="+mn-lt"/>
                <a:ea typeface="+mn-ea"/>
                <a:cs typeface="+mn-cs"/>
              </a:rPr>
              <a:t>Hep.B  </a:t>
            </a:r>
            <a:r>
              <a:rPr kumimoji="0" lang="tr-TR" sz="2800" b="0" i="1" u="none" strike="noStrike" kern="1200" cap="none" spc="0" normalizeH="0" baseline="0" noProof="0" dirty="0" err="1" smtClean="0">
                <a:ln>
                  <a:noFill/>
                </a:ln>
                <a:solidFill>
                  <a:schemeClr val="tx1"/>
                </a:solidFill>
                <a:effectLst/>
                <a:uLnTx/>
                <a:uFillTx/>
                <a:latin typeface="+mn-lt"/>
                <a:ea typeface="+mn-ea"/>
                <a:cs typeface="+mn-cs"/>
              </a:rPr>
              <a:t>virus</a:t>
            </a:r>
            <a:r>
              <a:rPr kumimoji="0" lang="tr-TR" sz="2800" b="0" i="1" u="none" strike="noStrike" kern="1200" cap="none" spc="0" normalizeH="0" baseline="0" noProof="0" dirty="0" smtClean="0">
                <a:ln>
                  <a:noFill/>
                </a:ln>
                <a:solidFill>
                  <a:schemeClr val="tx1"/>
                </a:solidFill>
                <a:effectLst/>
                <a:uLnTx/>
                <a:uFillTx/>
                <a:latin typeface="+mn-lt"/>
                <a:ea typeface="+mn-ea"/>
                <a:cs typeface="+mn-cs"/>
              </a:rPr>
              <a:t> </a:t>
            </a:r>
            <a:r>
              <a:rPr kumimoji="0" lang="tr-TR" sz="2800" b="0" i="1" u="none" strike="noStrike" kern="1200" cap="none" spc="0" normalizeH="0" baseline="0" noProof="0" dirty="0" err="1" smtClean="0">
                <a:ln>
                  <a:noFill/>
                </a:ln>
                <a:solidFill>
                  <a:schemeClr val="tx1"/>
                </a:solidFill>
                <a:effectLst/>
                <a:uLnTx/>
                <a:uFillTx/>
                <a:latin typeface="+mn-lt"/>
                <a:ea typeface="+mn-ea"/>
                <a:cs typeface="+mn-cs"/>
              </a:rPr>
              <a:t>maruziyeti</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4" name="3 Resim" descr="soru-cevap-siteleri.png"/>
          <p:cNvPicPr>
            <a:picLocks noChangeAspect="1"/>
          </p:cNvPicPr>
          <p:nvPr/>
        </p:nvPicPr>
        <p:blipFill>
          <a:blip r:embed="rId2" cstate="print"/>
          <a:stretch>
            <a:fillRect/>
          </a:stretch>
        </p:blipFill>
        <p:spPr>
          <a:xfrm>
            <a:off x="6324600" y="1295400"/>
            <a:ext cx="2819400" cy="2209800"/>
          </a:xfrm>
          <a:prstGeom prst="rect">
            <a:avLst/>
          </a:prstGeom>
        </p:spPr>
      </p:pic>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500"/>
                                  </p:stCondLst>
                                  <p:childTnLst>
                                    <p:animRot by="216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833437" y="1066800"/>
            <a:ext cx="7929563" cy="1214438"/>
          </a:xfrm>
          <a:prstGeom prst="rect">
            <a:avLst/>
          </a:prstGeom>
        </p:spPr>
        <p:txBody>
          <a:bodyPr rtlCol="0">
            <a:normAutofit fontScale="77500" lnSpcReduction="20000"/>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3200" b="1" i="0" u="none" strike="noStrike" kern="1200" cap="none" spc="0" normalizeH="0" baseline="0" noProof="0" dirty="0" smtClean="0">
                <a:ln>
                  <a:noFill/>
                </a:ln>
                <a:solidFill>
                  <a:schemeClr val="tx1"/>
                </a:solidFill>
                <a:effectLst/>
                <a:uLnTx/>
                <a:uFillTx/>
                <a:latin typeface="+mn-lt"/>
                <a:ea typeface="+mn-ea"/>
                <a:cs typeface="+mn-cs"/>
              </a:rPr>
              <a:t>Çalışıyor musun ? </a:t>
            </a:r>
            <a:r>
              <a:rPr kumimoji="0" lang="tr-TR" sz="3200" b="0" i="0" u="none" strike="noStrike" kern="1200" cap="none" spc="0" normalizeH="0" baseline="0" noProof="0" dirty="0" smtClean="0">
                <a:ln>
                  <a:noFill/>
                </a:ln>
                <a:solidFill>
                  <a:schemeClr val="tx1"/>
                </a:solidFill>
                <a:effectLst/>
                <a:uLnTx/>
                <a:uFillTx/>
                <a:latin typeface="+mn-lt"/>
                <a:ea typeface="+mn-ea"/>
                <a:cs typeface="+mn-cs"/>
              </a:rPr>
              <a:t>		</a:t>
            </a:r>
            <a:r>
              <a:rPr lang="tr-TR" sz="3200" dirty="0" smtClean="0">
                <a:latin typeface="+mn-lt"/>
              </a:rPr>
              <a:t>            </a:t>
            </a:r>
            <a:r>
              <a:rPr kumimoji="0" lang="tr-TR" sz="3200" b="0" i="0" u="none" strike="noStrike" kern="1200" cap="none" spc="0" normalizeH="0" baseline="0" noProof="0" dirty="0" smtClean="0">
                <a:ln>
                  <a:noFill/>
                </a:ln>
                <a:solidFill>
                  <a:schemeClr val="tx1"/>
                </a:solidFill>
                <a:effectLst/>
                <a:uLnTx/>
                <a:uFillTx/>
                <a:latin typeface="+mn-lt"/>
                <a:ea typeface="+mn-ea"/>
                <a:cs typeface="+mn-cs"/>
              </a:rPr>
              <a:t>Evet</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3200" b="1" i="0" u="none" strike="noStrike" kern="1200" cap="none" spc="0" normalizeH="0" baseline="0" noProof="0" dirty="0" smtClean="0">
                <a:ln>
                  <a:noFill/>
                </a:ln>
                <a:solidFill>
                  <a:schemeClr val="tx1"/>
                </a:solidFill>
                <a:effectLst/>
                <a:uLnTx/>
                <a:uFillTx/>
                <a:latin typeface="+mn-lt"/>
                <a:ea typeface="+mn-ea"/>
                <a:cs typeface="+mn-cs"/>
              </a:rPr>
              <a:t>Nerede ?</a:t>
            </a:r>
            <a:r>
              <a:rPr kumimoji="0" lang="tr-TR" sz="3200" b="0" i="0" u="none" strike="noStrike" kern="1200" cap="none" spc="0" normalizeH="0" baseline="0" noProof="0" dirty="0" smtClean="0">
                <a:ln>
                  <a:noFill/>
                </a:ln>
                <a:solidFill>
                  <a:schemeClr val="tx1"/>
                </a:solidFill>
                <a:effectLst/>
                <a:uLnTx/>
                <a:uFillTx/>
                <a:latin typeface="+mn-lt"/>
                <a:ea typeface="+mn-ea"/>
                <a:cs typeface="+mn-cs"/>
              </a:rPr>
              <a:t>			            Kömür İşletmelerinde</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3200" b="0" i="0" u="none" strike="noStrike" kern="1200" cap="none" spc="0" normalizeH="0" baseline="0" noProof="0" dirty="0" smtClean="0">
                <a:ln>
                  <a:noFill/>
                </a:ln>
                <a:solidFill>
                  <a:schemeClr val="tx1"/>
                </a:solidFill>
                <a:effectLst/>
                <a:uLnTx/>
                <a:uFillTx/>
                <a:latin typeface="+mn-lt"/>
                <a:ea typeface="+mn-ea"/>
                <a:cs typeface="+mn-cs"/>
              </a:rPr>
              <a:t>				</a:t>
            </a:r>
          </a:p>
        </p:txBody>
      </p:sp>
      <p:sp>
        <p:nvSpPr>
          <p:cNvPr id="3" name="Rectangle 7"/>
          <p:cNvSpPr>
            <a:spLocks noChangeArrowheads="1"/>
          </p:cNvSpPr>
          <p:nvPr/>
        </p:nvSpPr>
        <p:spPr bwMode="auto">
          <a:xfrm>
            <a:off x="1485900" y="2601912"/>
            <a:ext cx="2095500" cy="369888"/>
          </a:xfrm>
          <a:prstGeom prst="rect">
            <a:avLst/>
          </a:prstGeom>
          <a:noFill/>
          <a:ln w="9525">
            <a:noFill/>
            <a:miter lim="800000"/>
            <a:headEnd/>
            <a:tailEnd/>
          </a:ln>
        </p:spPr>
        <p:txBody>
          <a:bodyPr wrap="square">
            <a:spAutoFit/>
          </a:bodyPr>
          <a:lstStyle/>
          <a:p>
            <a:r>
              <a:rPr lang="tr-TR" b="1" dirty="0">
                <a:solidFill>
                  <a:srgbClr val="C00000"/>
                </a:solidFill>
                <a:latin typeface="Calibri" pitchFamily="34" charset="0"/>
              </a:rPr>
              <a:t>Merkez binada</a:t>
            </a:r>
          </a:p>
        </p:txBody>
      </p:sp>
      <p:pic>
        <p:nvPicPr>
          <p:cNvPr id="4" name="Picture 2" descr="C:\Documents and Settings\windows xp\Belgelerim\OH KONULAR\OH RESIM FILIM\soma maden\TKI bina.jpg"/>
          <p:cNvPicPr>
            <a:picLocks noChangeAspect="1" noChangeArrowheads="1"/>
          </p:cNvPicPr>
          <p:nvPr/>
        </p:nvPicPr>
        <p:blipFill>
          <a:blip r:embed="rId2" cstate="print"/>
          <a:srcRect/>
          <a:stretch>
            <a:fillRect/>
          </a:stretch>
        </p:blipFill>
        <p:spPr bwMode="auto">
          <a:xfrm>
            <a:off x="1285875" y="3224213"/>
            <a:ext cx="2000250" cy="1500187"/>
          </a:xfrm>
          <a:prstGeom prst="rect">
            <a:avLst/>
          </a:prstGeom>
          <a:noFill/>
          <a:ln w="9525">
            <a:noFill/>
            <a:miter lim="800000"/>
            <a:headEnd/>
            <a:tailEnd/>
          </a:ln>
        </p:spPr>
      </p:pic>
      <p:pic>
        <p:nvPicPr>
          <p:cNvPr id="5" name="Picture 3" descr="C:\Documents and Settings\windows xp\Belgelerim\OH KONULAR\OH RESIM FILIM\soma maden\çaycı.jpg"/>
          <p:cNvPicPr>
            <a:picLocks noChangeAspect="1" noChangeArrowheads="1"/>
          </p:cNvPicPr>
          <p:nvPr/>
        </p:nvPicPr>
        <p:blipFill>
          <a:blip r:embed="rId3" cstate="print"/>
          <a:srcRect/>
          <a:stretch>
            <a:fillRect/>
          </a:stretch>
        </p:blipFill>
        <p:spPr bwMode="auto">
          <a:xfrm>
            <a:off x="428625" y="4976813"/>
            <a:ext cx="1993900" cy="1500187"/>
          </a:xfrm>
          <a:prstGeom prst="rect">
            <a:avLst/>
          </a:prstGeom>
          <a:noFill/>
          <a:ln w="9525">
            <a:noFill/>
            <a:miter lim="800000"/>
            <a:headEnd/>
            <a:tailEnd/>
          </a:ln>
        </p:spPr>
      </p:pic>
      <p:pic>
        <p:nvPicPr>
          <p:cNvPr id="6" name="Picture 4" descr="C:\Documents and Settings\windows xp\Belgelerim\OH KONULAR\OH RESIM FILIM\soma maden\masa bası çalışma.jpg"/>
          <p:cNvPicPr>
            <a:picLocks noChangeAspect="1" noChangeArrowheads="1"/>
          </p:cNvPicPr>
          <p:nvPr/>
        </p:nvPicPr>
        <p:blipFill>
          <a:blip r:embed="rId4" cstate="print"/>
          <a:srcRect/>
          <a:stretch>
            <a:fillRect/>
          </a:stretch>
        </p:blipFill>
        <p:spPr bwMode="auto">
          <a:xfrm>
            <a:off x="2590800" y="4953000"/>
            <a:ext cx="1790700" cy="1519237"/>
          </a:xfrm>
          <a:prstGeom prst="rect">
            <a:avLst/>
          </a:prstGeom>
          <a:noFill/>
          <a:ln w="9525">
            <a:noFill/>
            <a:miter lim="800000"/>
            <a:headEnd/>
            <a:tailEnd/>
          </a:ln>
        </p:spPr>
      </p:pic>
      <p:pic>
        <p:nvPicPr>
          <p:cNvPr id="7" name="Picture 5"/>
          <p:cNvPicPr>
            <a:picLocks noChangeAspect="1" noChangeArrowheads="1"/>
          </p:cNvPicPr>
          <p:nvPr/>
        </p:nvPicPr>
        <p:blipFill>
          <a:blip r:embed="rId5" cstate="print"/>
          <a:srcRect/>
          <a:stretch>
            <a:fillRect/>
          </a:stretch>
        </p:blipFill>
        <p:spPr bwMode="auto">
          <a:xfrm>
            <a:off x="5791200" y="3362325"/>
            <a:ext cx="2362199" cy="1362075"/>
          </a:xfrm>
          <a:prstGeom prst="rect">
            <a:avLst/>
          </a:prstGeom>
          <a:noFill/>
          <a:ln w="9525">
            <a:noFill/>
            <a:miter lim="800000"/>
            <a:headEnd/>
            <a:tailEnd/>
          </a:ln>
        </p:spPr>
      </p:pic>
      <p:sp>
        <p:nvSpPr>
          <p:cNvPr id="8" name="Rectangle 8"/>
          <p:cNvSpPr>
            <a:spLocks noChangeArrowheads="1"/>
          </p:cNvSpPr>
          <p:nvPr/>
        </p:nvSpPr>
        <p:spPr bwMode="auto">
          <a:xfrm>
            <a:off x="6310313" y="2590800"/>
            <a:ext cx="2071687" cy="369887"/>
          </a:xfrm>
          <a:prstGeom prst="rect">
            <a:avLst/>
          </a:prstGeom>
          <a:noFill/>
          <a:ln w="9525">
            <a:noFill/>
            <a:miter lim="800000"/>
            <a:headEnd/>
            <a:tailEnd/>
          </a:ln>
        </p:spPr>
        <p:txBody>
          <a:bodyPr>
            <a:spAutoFit/>
          </a:bodyPr>
          <a:lstStyle/>
          <a:p>
            <a:r>
              <a:rPr lang="tr-TR" b="1" dirty="0">
                <a:solidFill>
                  <a:srgbClr val="C00000"/>
                </a:solidFill>
                <a:latin typeface="Calibri" pitchFamily="34" charset="0"/>
              </a:rPr>
              <a:t>Madende</a:t>
            </a:r>
          </a:p>
        </p:txBody>
      </p:sp>
      <p:pic>
        <p:nvPicPr>
          <p:cNvPr id="9" name="Picture 2" descr="C:\Documents and Settings\windows xp\Belgelerim\AKADEMIK 2008\Azarbeycan 08\soma maden\maden yemek.jpg"/>
          <p:cNvPicPr>
            <a:picLocks noChangeAspect="1" noChangeArrowheads="1"/>
          </p:cNvPicPr>
          <p:nvPr/>
        </p:nvPicPr>
        <p:blipFill>
          <a:blip r:embed="rId6" cstate="print"/>
          <a:srcRect/>
          <a:stretch>
            <a:fillRect/>
          </a:stretch>
        </p:blipFill>
        <p:spPr bwMode="auto">
          <a:xfrm>
            <a:off x="5791200" y="5108238"/>
            <a:ext cx="2438400" cy="1216362"/>
          </a:xfrm>
          <a:prstGeom prst="rect">
            <a:avLst/>
          </a:prstGeom>
          <a:noFill/>
          <a:ln w="9525">
            <a:noFill/>
            <a:miter lim="800000"/>
            <a:headEnd/>
            <a:tailEnd/>
          </a:ln>
        </p:spPr>
      </p:pic>
      <p:cxnSp>
        <p:nvCxnSpPr>
          <p:cNvPr id="11" name="10 Düz Ok Bağlayıcısı"/>
          <p:cNvCxnSpPr/>
          <p:nvPr/>
        </p:nvCxnSpPr>
        <p:spPr>
          <a:xfrm>
            <a:off x="3352800" y="1295400"/>
            <a:ext cx="1828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15 Düz Ok Bağlayıcısı"/>
          <p:cNvCxnSpPr/>
          <p:nvPr/>
        </p:nvCxnSpPr>
        <p:spPr>
          <a:xfrm>
            <a:off x="2362200" y="1676400"/>
            <a:ext cx="2819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17 Yukarı Bükülü Ok"/>
          <p:cNvSpPr/>
          <p:nvPr/>
        </p:nvSpPr>
        <p:spPr>
          <a:xfrm rot="10800000">
            <a:off x="2209800" y="2209800"/>
            <a:ext cx="4114800" cy="381000"/>
          </a:xfrm>
          <a:prstGeom prst="ben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18 Yukarı Bükülü Ok"/>
          <p:cNvSpPr/>
          <p:nvPr/>
        </p:nvSpPr>
        <p:spPr>
          <a:xfrm flipV="1">
            <a:off x="6172200" y="2209800"/>
            <a:ext cx="645263" cy="381000"/>
          </a:xfrm>
          <a:prstGeom prst="ben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19 İkizkenar Üçgen"/>
          <p:cNvSpPr/>
          <p:nvPr/>
        </p:nvSpPr>
        <p:spPr>
          <a:xfrm>
            <a:off x="6069874" y="1981200"/>
            <a:ext cx="228600" cy="228600"/>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p:stCondLst>
                              <p:cond delay="500"/>
                            </p:stCondLst>
                            <p:childTnLst>
                              <p:par>
                                <p:cTn id="9" presetID="3" presetClass="entr" presetSubtype="10" fill="hold"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par>
                                <p:cTn id="12" presetID="3" presetClass="entr" presetSubtype="1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linds(horizontal)">
                                      <p:cBhvr>
                                        <p:cTn id="14" dur="500"/>
                                        <p:tgtEl>
                                          <p:spTgt spid="5"/>
                                        </p:tgtEl>
                                      </p:cBhvr>
                                    </p:animEffect>
                                  </p:childTnLst>
                                </p:cTn>
                              </p:par>
                              <p:par>
                                <p:cTn id="15" presetID="3" presetClass="entr" presetSubtype="1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par>
                          <p:cTn id="18" fill="hold">
                            <p:stCondLst>
                              <p:cond delay="1500"/>
                            </p:stCondLst>
                            <p:childTnLst>
                              <p:par>
                                <p:cTn id="19" presetID="3" presetClass="entr" presetSubtype="10" fill="hold" nodeType="afterEffect">
                                  <p:stCondLst>
                                    <p:cond delay="500"/>
                                  </p:stCondLst>
                                  <p:childTnLst>
                                    <p:set>
                                      <p:cBhvr>
                                        <p:cTn id="20" dur="1" fill="hold">
                                          <p:stCondLst>
                                            <p:cond delay="0"/>
                                          </p:stCondLst>
                                        </p:cTn>
                                        <p:tgtEl>
                                          <p:spTgt spid="7"/>
                                        </p:tgtEl>
                                        <p:attrNameLst>
                                          <p:attrName>style.visibility</p:attrName>
                                        </p:attrNameLst>
                                      </p:cBhvr>
                                      <p:to>
                                        <p:strVal val="visible"/>
                                      </p:to>
                                    </p:set>
                                    <p:animEffect transition="in" filter="blinds(horizontal)">
                                      <p:cBhvr>
                                        <p:cTn id="21" dur="500"/>
                                        <p:tgtEl>
                                          <p:spTgt spid="7"/>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linds(horizontal)">
                                      <p:cBhvr>
                                        <p:cTn id="24" dur="500"/>
                                        <p:tgtEl>
                                          <p:spTgt spid="8"/>
                                        </p:tgtEl>
                                      </p:cBhvr>
                                    </p:animEffect>
                                  </p:childTnLst>
                                </p:cTn>
                              </p:par>
                              <p:par>
                                <p:cTn id="25" presetID="3" presetClass="entr" presetSubtype="1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Yukarı Bükülü Ok"/>
          <p:cNvSpPr/>
          <p:nvPr/>
        </p:nvSpPr>
        <p:spPr>
          <a:xfrm rot="10800000">
            <a:off x="1981200" y="1358538"/>
            <a:ext cx="2133599" cy="5334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3 Yukarı Bükülü Ok"/>
          <p:cNvSpPr/>
          <p:nvPr/>
        </p:nvSpPr>
        <p:spPr>
          <a:xfrm flipV="1">
            <a:off x="4114800" y="1358537"/>
            <a:ext cx="2286000" cy="609600"/>
          </a:xfrm>
          <a:prstGeom prst="bentUpArrow">
            <a:avLst>
              <a:gd name="adj1" fmla="val 20714"/>
              <a:gd name="adj2" fmla="val 25000"/>
              <a:gd name="adj3" fmla="val 25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Rectangle 10"/>
          <p:cNvSpPr>
            <a:spLocks noChangeArrowheads="1"/>
          </p:cNvSpPr>
          <p:nvPr/>
        </p:nvSpPr>
        <p:spPr bwMode="auto">
          <a:xfrm>
            <a:off x="990600" y="1992871"/>
            <a:ext cx="1735976" cy="369329"/>
          </a:xfrm>
          <a:prstGeom prst="rect">
            <a:avLst/>
          </a:prstGeom>
          <a:noFill/>
          <a:ln w="9525">
            <a:noFill/>
            <a:miter lim="800000"/>
            <a:headEnd/>
            <a:tailEnd/>
          </a:ln>
        </p:spPr>
        <p:txBody>
          <a:bodyPr wrap="none">
            <a:spAutoFit/>
          </a:bodyPr>
          <a:lstStyle/>
          <a:p>
            <a:r>
              <a:rPr lang="tr-TR" b="1" dirty="0">
                <a:latin typeface="Calibri" pitchFamily="34" charset="0"/>
              </a:rPr>
              <a:t>Açık Madende</a:t>
            </a:r>
          </a:p>
        </p:txBody>
      </p:sp>
      <p:sp>
        <p:nvSpPr>
          <p:cNvPr id="6" name="Rectangle 11"/>
          <p:cNvSpPr>
            <a:spLocks noChangeArrowheads="1"/>
          </p:cNvSpPr>
          <p:nvPr/>
        </p:nvSpPr>
        <p:spPr bwMode="auto">
          <a:xfrm>
            <a:off x="5778500" y="1992313"/>
            <a:ext cx="2146300" cy="369887"/>
          </a:xfrm>
          <a:prstGeom prst="rect">
            <a:avLst/>
          </a:prstGeom>
          <a:noFill/>
          <a:ln w="9525">
            <a:noFill/>
            <a:miter lim="800000"/>
            <a:headEnd/>
            <a:tailEnd/>
          </a:ln>
        </p:spPr>
        <p:txBody>
          <a:bodyPr wrap="none">
            <a:spAutoFit/>
          </a:bodyPr>
          <a:lstStyle/>
          <a:p>
            <a:r>
              <a:rPr lang="tr-TR" b="1" dirty="0">
                <a:latin typeface="Calibri" pitchFamily="34" charset="0"/>
              </a:rPr>
              <a:t>Yeraltı Madeninde</a:t>
            </a:r>
          </a:p>
        </p:txBody>
      </p:sp>
      <p:grpSp>
        <p:nvGrpSpPr>
          <p:cNvPr id="7" name="Group 15"/>
          <p:cNvGrpSpPr>
            <a:grpSpLocks/>
          </p:cNvGrpSpPr>
          <p:nvPr/>
        </p:nvGrpSpPr>
        <p:grpSpPr bwMode="auto">
          <a:xfrm>
            <a:off x="990600" y="2438400"/>
            <a:ext cx="1947863" cy="4191000"/>
            <a:chOff x="857223" y="1357298"/>
            <a:chExt cx="1948309" cy="4786346"/>
          </a:xfrm>
        </p:grpSpPr>
        <p:pic>
          <p:nvPicPr>
            <p:cNvPr id="8" name="Picture 2" descr="C:\Documents and Settings\windows xp\Belgelerim\OH KONULAR\OH RESIM FILIM\soma maden\acik madden.jpg"/>
            <p:cNvPicPr>
              <a:picLocks noChangeAspect="1" noChangeArrowheads="1"/>
            </p:cNvPicPr>
            <p:nvPr/>
          </p:nvPicPr>
          <p:blipFill>
            <a:blip r:embed="rId2" cstate="print"/>
            <a:srcRect/>
            <a:stretch>
              <a:fillRect/>
            </a:stretch>
          </p:blipFill>
          <p:spPr bwMode="auto">
            <a:xfrm>
              <a:off x="857223" y="1357298"/>
              <a:ext cx="1910305" cy="1357322"/>
            </a:xfrm>
            <a:prstGeom prst="rect">
              <a:avLst/>
            </a:prstGeom>
            <a:noFill/>
            <a:ln w="9525">
              <a:noFill/>
              <a:miter lim="800000"/>
              <a:headEnd/>
              <a:tailEnd/>
            </a:ln>
          </p:spPr>
        </p:pic>
        <p:pic>
          <p:nvPicPr>
            <p:cNvPr id="9" name="Picture 3" descr="C:\Documents and Settings\windows xp\Belgelerim\OH KONULAR\OH RESIM FILIM\soma maden\acik maden kamyon.jpg"/>
            <p:cNvPicPr>
              <a:picLocks noChangeAspect="1" noChangeArrowheads="1"/>
            </p:cNvPicPr>
            <p:nvPr/>
          </p:nvPicPr>
          <p:blipFill>
            <a:blip r:embed="rId3" cstate="print"/>
            <a:srcRect/>
            <a:stretch>
              <a:fillRect/>
            </a:stretch>
          </p:blipFill>
          <p:spPr bwMode="auto">
            <a:xfrm>
              <a:off x="857224" y="3071810"/>
              <a:ext cx="1928826" cy="1285884"/>
            </a:xfrm>
            <a:prstGeom prst="rect">
              <a:avLst/>
            </a:prstGeom>
            <a:noFill/>
            <a:ln w="9525">
              <a:noFill/>
              <a:miter lim="800000"/>
              <a:headEnd/>
              <a:tailEnd/>
            </a:ln>
          </p:spPr>
        </p:pic>
        <p:pic>
          <p:nvPicPr>
            <p:cNvPr id="10" name="Picture 4" descr="C:\Documents and Settings\windows xp\Belgelerim\OH KONULAR\OH RESIM FILIM\soma maden\soma_5k.jpg"/>
            <p:cNvPicPr>
              <a:picLocks noChangeAspect="1" noChangeArrowheads="1"/>
            </p:cNvPicPr>
            <p:nvPr/>
          </p:nvPicPr>
          <p:blipFill>
            <a:blip r:embed="rId4" cstate="print"/>
            <a:srcRect/>
            <a:stretch>
              <a:fillRect/>
            </a:stretch>
          </p:blipFill>
          <p:spPr bwMode="auto">
            <a:xfrm>
              <a:off x="857223" y="4714884"/>
              <a:ext cx="1948309" cy="1428760"/>
            </a:xfrm>
            <a:prstGeom prst="rect">
              <a:avLst/>
            </a:prstGeom>
            <a:noFill/>
            <a:ln w="9525">
              <a:noFill/>
              <a:miter lim="800000"/>
              <a:headEnd/>
              <a:tailEnd/>
            </a:ln>
          </p:spPr>
        </p:pic>
      </p:grpSp>
      <p:pic>
        <p:nvPicPr>
          <p:cNvPr id="15" name="Picture 7" descr="C:\Documents and Settings\windows xp\Belgelerim\OH KONULAR\OH RESIM FILIM\soma maden\mad müh2.jpg"/>
          <p:cNvPicPr>
            <a:picLocks noChangeAspect="1" noChangeArrowheads="1"/>
          </p:cNvPicPr>
          <p:nvPr/>
        </p:nvPicPr>
        <p:blipFill>
          <a:blip r:embed="rId5" cstate="print"/>
          <a:srcRect/>
          <a:stretch>
            <a:fillRect/>
          </a:stretch>
        </p:blipFill>
        <p:spPr bwMode="auto">
          <a:xfrm>
            <a:off x="5791200" y="2465387"/>
            <a:ext cx="2057400" cy="1039813"/>
          </a:xfrm>
          <a:prstGeom prst="rect">
            <a:avLst/>
          </a:prstGeom>
          <a:noFill/>
          <a:ln w="9525">
            <a:noFill/>
            <a:miter lim="800000"/>
            <a:headEnd/>
            <a:tailEnd/>
          </a:ln>
        </p:spPr>
      </p:pic>
      <p:pic>
        <p:nvPicPr>
          <p:cNvPr id="16" name="Picture 8" descr="C:\Documents and Settings\windows xp\Belgelerim\OH KONULAR\OH RESIM FILIM\soma maden\mad müh 4.jpg"/>
          <p:cNvPicPr>
            <a:picLocks noChangeAspect="1" noChangeArrowheads="1"/>
          </p:cNvPicPr>
          <p:nvPr/>
        </p:nvPicPr>
        <p:blipFill>
          <a:blip r:embed="rId6" cstate="print"/>
          <a:srcRect/>
          <a:stretch>
            <a:fillRect/>
          </a:stretch>
        </p:blipFill>
        <p:spPr bwMode="auto">
          <a:xfrm>
            <a:off x="5791200" y="3733800"/>
            <a:ext cx="2068257" cy="1295400"/>
          </a:xfrm>
          <a:prstGeom prst="rect">
            <a:avLst/>
          </a:prstGeom>
          <a:noFill/>
          <a:ln w="9525">
            <a:noFill/>
            <a:miter lim="800000"/>
            <a:headEnd/>
            <a:tailEnd/>
          </a:ln>
        </p:spPr>
      </p:pic>
      <p:sp>
        <p:nvSpPr>
          <p:cNvPr id="17" name="Rectangle 3" descr="DSCN4763"/>
          <p:cNvSpPr>
            <a:spLocks noGrp="1" noChangeAspect="1" noChangeArrowheads="1"/>
          </p:cNvSpPr>
          <p:nvPr/>
        </p:nvSpPr>
        <p:spPr bwMode="auto">
          <a:xfrm>
            <a:off x="5791200" y="5213512"/>
            <a:ext cx="2085975" cy="1415888"/>
          </a:xfrm>
          <a:prstGeom prst="rect">
            <a:avLst/>
          </a:prstGeom>
          <a:blipFill dpi="0" rotWithShape="1">
            <a:blip r:embed="rId7" cstate="print"/>
            <a:srcRect/>
            <a:stretch>
              <a:fillRect/>
            </a:stretch>
          </a:blipFill>
          <a:ln w="9525">
            <a:solidFill>
              <a:schemeClr val="tx1"/>
            </a:solidFill>
            <a:miter lim="800000"/>
            <a:headEnd/>
            <a:tailEnd/>
          </a:ln>
        </p:spPr>
        <p:txBody>
          <a:bodyPr/>
          <a:lstStyle/>
          <a:p>
            <a:endParaRPr lang="tr-TR">
              <a:latin typeface="Calibri" pitchFamily="34" charset="0"/>
            </a:endParaRPr>
          </a:p>
        </p:txBody>
      </p:sp>
      <p:pic>
        <p:nvPicPr>
          <p:cNvPr id="18" name="Picture 4" descr="C:\Documents and Settings\windows xp\Belgelerim\OH KONULAR\OH RESIM FILIM\soma maden\masa bası çalışma.jpg"/>
          <p:cNvPicPr>
            <a:picLocks noChangeAspect="1" noChangeArrowheads="1"/>
          </p:cNvPicPr>
          <p:nvPr/>
        </p:nvPicPr>
        <p:blipFill>
          <a:blip r:embed="rId8" cstate="print"/>
          <a:srcRect/>
          <a:stretch>
            <a:fillRect/>
          </a:stretch>
        </p:blipFill>
        <p:spPr bwMode="auto">
          <a:xfrm>
            <a:off x="3619500" y="3841750"/>
            <a:ext cx="1714500" cy="1187450"/>
          </a:xfrm>
          <a:prstGeom prst="rect">
            <a:avLst/>
          </a:prstGeom>
          <a:noFill/>
          <a:ln w="9525">
            <a:noFill/>
            <a:miter lim="800000"/>
            <a:headEnd/>
            <a:tailEnd/>
          </a:ln>
        </p:spPr>
      </p:pic>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 presetClass="entr" presetSubtype="10" fill="hold" grpId="0" nodeType="afterEffect">
                                  <p:stCondLst>
                                    <p:cond delay="50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par>
                          <p:cTn id="13" fill="hold">
                            <p:stCondLst>
                              <p:cond delay="1500"/>
                            </p:stCondLst>
                            <p:childTnLst>
                              <p:par>
                                <p:cTn id="14" presetID="3" presetClass="entr" presetSubtype="10" fill="hold" nodeType="afterEffect">
                                  <p:stCondLst>
                                    <p:cond delay="500"/>
                                  </p:stCondLst>
                                  <p:childTnLst>
                                    <p:set>
                                      <p:cBhvr>
                                        <p:cTn id="15" dur="1" fill="hold">
                                          <p:stCondLst>
                                            <p:cond delay="0"/>
                                          </p:stCondLst>
                                        </p:cTn>
                                        <p:tgtEl>
                                          <p:spTgt spid="18"/>
                                        </p:tgtEl>
                                        <p:attrNameLst>
                                          <p:attrName>style.visibility</p:attrName>
                                        </p:attrNameLst>
                                      </p:cBhvr>
                                      <p:to>
                                        <p:strVal val="visible"/>
                                      </p:to>
                                    </p:set>
                                    <p:animEffect transition="in" filter="blinds(horizontal)">
                                      <p:cBhvr>
                                        <p:cTn id="16" dur="500"/>
                                        <p:tgtEl>
                                          <p:spTgt spid="18"/>
                                        </p:tgtEl>
                                      </p:cBhvr>
                                    </p:animEffect>
                                  </p:childTnLst>
                                </p:cTn>
                              </p:par>
                            </p:childTnLst>
                          </p:cTn>
                        </p:par>
                        <p:par>
                          <p:cTn id="17" fill="hold">
                            <p:stCondLst>
                              <p:cond delay="2500"/>
                            </p:stCondLst>
                            <p:childTnLst>
                              <p:par>
                                <p:cTn id="18" presetID="2" presetClass="entr" presetSubtype="4" fill="hold" grpId="0" nodeType="afterEffect">
                                  <p:stCondLst>
                                    <p:cond delay="50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par>
                          <p:cTn id="22" fill="hold">
                            <p:stCondLst>
                              <p:cond delay="3500"/>
                            </p:stCondLst>
                            <p:childTnLst>
                              <p:par>
                                <p:cTn id="23" presetID="3" presetClass="entr" presetSubtype="10" fill="hold" grpId="0" nodeType="afterEffect">
                                  <p:stCondLst>
                                    <p:cond delay="500"/>
                                  </p:stCondLst>
                                  <p:childTnLst>
                                    <p:set>
                                      <p:cBhvr>
                                        <p:cTn id="24" dur="1" fill="hold">
                                          <p:stCondLst>
                                            <p:cond delay="0"/>
                                          </p:stCondLst>
                                        </p:cTn>
                                        <p:tgtEl>
                                          <p:spTgt spid="6"/>
                                        </p:tgtEl>
                                        <p:attrNameLst>
                                          <p:attrName>style.visibility</p:attrName>
                                        </p:attrNameLst>
                                      </p:cBhvr>
                                      <p:to>
                                        <p:strVal val="visible"/>
                                      </p:to>
                                    </p:set>
                                    <p:animEffect transition="in" filter="blinds(horizontal)">
                                      <p:cBhvr>
                                        <p:cTn id="25" dur="500"/>
                                        <p:tgtEl>
                                          <p:spTgt spid="6"/>
                                        </p:tgtEl>
                                      </p:cBhvr>
                                    </p:animEffect>
                                  </p:childTnLst>
                                </p:cTn>
                              </p:par>
                            </p:childTnLst>
                          </p:cTn>
                        </p:par>
                        <p:par>
                          <p:cTn id="26" fill="hold">
                            <p:stCondLst>
                              <p:cond delay="4500"/>
                            </p:stCondLst>
                            <p:childTnLst>
                              <p:par>
                                <p:cTn id="27" presetID="2" presetClass="entr" presetSubtype="4" fill="hold" nodeType="afterEffect">
                                  <p:stCondLst>
                                    <p:cond delay="50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childTnLst>
                          </p:cTn>
                        </p:par>
                        <p:par>
                          <p:cTn id="31" fill="hold">
                            <p:stCondLst>
                              <p:cond delay="5500"/>
                            </p:stCondLst>
                            <p:childTnLst>
                              <p:par>
                                <p:cTn id="32" presetID="2" presetClass="entr" presetSubtype="4" fill="hold" nodeType="afterEffect">
                                  <p:stCondLst>
                                    <p:cond delay="50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6500"/>
                            </p:stCondLst>
                            <p:childTnLst>
                              <p:par>
                                <p:cTn id="37" presetID="2" presetClass="entr" presetSubtype="4" fill="hold" grpId="0" nodeType="afterEffect">
                                  <p:stCondLst>
                                    <p:cond delay="50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1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609600" y="1038225"/>
            <a:ext cx="8229600" cy="714375"/>
          </a:xfrm>
          <a:prstGeom prst="rect">
            <a:avLst/>
          </a:prstGeom>
        </p:spPr>
        <p:txBody>
          <a:bodyPr lIns="92075" tIns="46038" rIns="92075" bIns="46038"/>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800" b="1" i="0" u="sng" strike="noStrike" kern="1200" cap="none" spc="0" normalizeH="0" baseline="0" noProof="0" dirty="0" smtClean="0">
                <a:ln>
                  <a:noFill/>
                </a:ln>
                <a:solidFill>
                  <a:srgbClr val="C00000"/>
                </a:solidFill>
                <a:effectLst/>
                <a:uLnTx/>
                <a:uFillTx/>
                <a:latin typeface="+mj-lt"/>
                <a:ea typeface="+mj-ea"/>
                <a:cs typeface="+mj-cs"/>
              </a:rPr>
              <a:t>Ayrıntılı çalışma öyküsü:</a:t>
            </a:r>
            <a:endParaRPr kumimoji="0" lang="en-US" sz="2800" b="1" i="0" u="sng" strike="noStrike" kern="1200" cap="none" spc="0" normalizeH="0" baseline="0" noProof="0" dirty="0" smtClean="0">
              <a:ln>
                <a:noFill/>
              </a:ln>
              <a:solidFill>
                <a:srgbClr val="C00000"/>
              </a:solidFill>
              <a:effectLst/>
              <a:uLnTx/>
              <a:uFillTx/>
              <a:latin typeface="+mj-lt"/>
              <a:ea typeface="+mj-ea"/>
              <a:cs typeface="+mj-cs"/>
            </a:endParaRPr>
          </a:p>
        </p:txBody>
      </p:sp>
      <p:sp>
        <p:nvSpPr>
          <p:cNvPr id="3" name="Rectangle 2"/>
          <p:cNvSpPr txBox="1">
            <a:spLocks noChangeArrowheads="1"/>
          </p:cNvSpPr>
          <p:nvPr/>
        </p:nvSpPr>
        <p:spPr>
          <a:xfrm>
            <a:off x="438150" y="1685925"/>
            <a:ext cx="8172450" cy="4714875"/>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tr-TR" sz="2800" b="0" i="0" u="none" strike="noStrike" kern="1200" cap="none" spc="0" normalizeH="0" baseline="0" noProof="0" dirty="0" smtClean="0">
                <a:ln>
                  <a:noFill/>
                </a:ln>
                <a:solidFill>
                  <a:srgbClr val="FF0000"/>
                </a:solidFill>
                <a:effectLst/>
                <a:uLnTx/>
                <a:uFillTx/>
                <a:latin typeface="+mn-lt"/>
                <a:ea typeface="+mn-ea"/>
                <a:cs typeface="+mn-cs"/>
              </a:rPr>
              <a:t>	</a:t>
            </a:r>
            <a:r>
              <a:rPr kumimoji="0" lang="tr-TR" sz="2800" b="1" i="0" strike="noStrike" kern="1200" cap="none" spc="0" normalizeH="0" baseline="0" noProof="0" dirty="0" smtClean="0">
                <a:ln>
                  <a:noFill/>
                </a:ln>
                <a:solidFill>
                  <a:srgbClr val="FF0000"/>
                </a:solidFill>
                <a:effectLst/>
                <a:uLnTx/>
                <a:uFillTx/>
                <a:latin typeface="+mn-lt"/>
                <a:ea typeface="+mn-ea"/>
                <a:cs typeface="+mn-cs"/>
              </a:rPr>
              <a:t>2) İşyeri </a:t>
            </a:r>
            <a:r>
              <a:rPr kumimoji="0" lang="tr-TR" sz="2800" b="1" i="0" strike="noStrike" kern="1200" cap="none" spc="0" normalizeH="0" baseline="0" noProof="0" dirty="0" err="1" smtClean="0">
                <a:ln>
                  <a:noFill/>
                </a:ln>
                <a:solidFill>
                  <a:srgbClr val="FF0000"/>
                </a:solidFill>
                <a:effectLst/>
                <a:uLnTx/>
                <a:uFillTx/>
                <a:latin typeface="+mn-lt"/>
                <a:ea typeface="+mn-ea"/>
                <a:cs typeface="+mn-cs"/>
              </a:rPr>
              <a:t>maruziyetleri</a:t>
            </a:r>
            <a:endParaRPr kumimoji="0" lang="tr-TR" sz="2800" b="1" i="0" strike="noStrike" kern="1200" cap="none" spc="0" normalizeH="0" baseline="0" noProof="0" dirty="0" smtClean="0">
              <a:ln>
                <a:noFill/>
              </a:ln>
              <a:solidFill>
                <a:srgbClr val="FF000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tr-TR" sz="28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2800" b="1" i="0" u="none" strike="noStrike" kern="1200" cap="none" spc="0" normalizeH="0" baseline="0" noProof="0" dirty="0" smtClean="0">
                <a:ln>
                  <a:noFill/>
                </a:ln>
                <a:solidFill>
                  <a:schemeClr val="tx1"/>
                </a:solidFill>
                <a:effectLst/>
                <a:uLnTx/>
                <a:uFillTx/>
                <a:latin typeface="+mn-lt"/>
                <a:ea typeface="+mn-ea"/>
                <a:cs typeface="+mn-cs"/>
              </a:rPr>
              <a:t>“gerçek </a:t>
            </a:r>
            <a:r>
              <a:rPr kumimoji="0" lang="tr-TR" sz="2800" b="1" i="0" u="none" strike="noStrike" kern="1200" cap="none" spc="0" normalizeH="0" baseline="0" noProof="0" dirty="0" err="1" smtClean="0">
                <a:ln>
                  <a:noFill/>
                </a:ln>
                <a:solidFill>
                  <a:schemeClr val="tx1"/>
                </a:solidFill>
                <a:effectLst/>
                <a:uLnTx/>
                <a:uFillTx/>
                <a:latin typeface="+mn-lt"/>
                <a:ea typeface="+mn-ea"/>
                <a:cs typeface="+mn-cs"/>
              </a:rPr>
              <a:t>maruziyetin</a:t>
            </a:r>
            <a:r>
              <a:rPr kumimoji="0" lang="tr-TR" sz="2800" b="1" i="0" u="none" strike="noStrike" kern="1200" cap="none" spc="0" normalizeH="0" baseline="0" noProof="0" dirty="0" smtClean="0">
                <a:ln>
                  <a:noFill/>
                </a:ln>
                <a:solidFill>
                  <a:schemeClr val="tx1"/>
                </a:solidFill>
                <a:effectLst/>
                <a:uLnTx/>
                <a:uFillTx/>
                <a:latin typeface="+mn-lt"/>
                <a:ea typeface="+mn-ea"/>
                <a:cs typeface="+mn-cs"/>
              </a:rPr>
              <a:t> türü ve miktarı”</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tr-TR" sz="2800" b="0" i="0" u="none" strike="noStrike" kern="1200" cap="none" spc="0" normalizeH="0" baseline="0" noProof="0" dirty="0" smtClean="0">
                <a:ln>
                  <a:noFill/>
                </a:ln>
                <a:solidFill>
                  <a:srgbClr val="FF0000"/>
                </a:solidFill>
                <a:effectLst/>
                <a:uLnTx/>
                <a:uFillTx/>
                <a:latin typeface="+mn-lt"/>
                <a:ea typeface="+mn-ea"/>
                <a:cs typeface="+mn-cs"/>
              </a:rPr>
              <a:t>Hangi maddelerle çalışıyorsunuz</a:t>
            </a:r>
            <a:r>
              <a:rPr kumimoji="0" lang="tr-TR" sz="28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tr-TR" sz="2800" b="0" i="0" u="none" strike="noStrike" kern="1200" cap="none" spc="0" normalizeH="0" baseline="0" noProof="0" dirty="0" smtClean="0">
                <a:ln>
                  <a:noFill/>
                </a:ln>
                <a:solidFill>
                  <a:schemeClr val="tx1"/>
                </a:solidFill>
                <a:effectLst/>
                <a:uLnTx/>
                <a:uFillTx/>
                <a:latin typeface="+mn-lt"/>
                <a:ea typeface="+mn-ea"/>
                <a:cs typeface="+mn-cs"/>
              </a:rPr>
              <a:t>Şu maddelerle çalışıyor musunuz? ... Kurşun (</a:t>
            </a:r>
            <a:r>
              <a:rPr kumimoji="0" lang="tr-TR" sz="2800" b="0" i="0" u="none" strike="noStrike" kern="1200" cap="none" spc="0" normalizeH="0" baseline="0" noProof="0" dirty="0" err="1" smtClean="0">
                <a:ln>
                  <a:noFill/>
                </a:ln>
                <a:solidFill>
                  <a:schemeClr val="tx1"/>
                </a:solidFill>
                <a:effectLst/>
                <a:uLnTx/>
                <a:uFillTx/>
                <a:latin typeface="+mn-lt"/>
                <a:ea typeface="+mn-ea"/>
                <a:cs typeface="+mn-cs"/>
              </a:rPr>
              <a:t>Pb</a:t>
            </a:r>
            <a:r>
              <a:rPr kumimoji="0" lang="tr-TR" sz="2800" b="0" i="0" u="none" strike="noStrike" kern="1200" cap="none" spc="0" normalizeH="0" baseline="0" noProof="0" dirty="0" smtClean="0">
                <a:ln>
                  <a:noFill/>
                </a:ln>
                <a:solidFill>
                  <a:schemeClr val="tx1"/>
                </a:solidFill>
                <a:effectLst/>
                <a:uLnTx/>
                <a:uFillTx/>
                <a:latin typeface="+mn-lt"/>
                <a:ea typeface="+mn-ea"/>
                <a:cs typeface="+mn-cs"/>
              </a:rPr>
              <a:t>), toz</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tr-TR" sz="2800" b="0" i="0" u="none" strike="noStrike" kern="1200" cap="none" spc="0" normalizeH="0" baseline="0" noProof="0" dirty="0" smtClean="0">
                <a:ln>
                  <a:noFill/>
                </a:ln>
                <a:solidFill>
                  <a:schemeClr val="tx1"/>
                </a:solidFill>
                <a:effectLst/>
                <a:uLnTx/>
                <a:uFillTx/>
                <a:latin typeface="+mn-lt"/>
                <a:ea typeface="+mn-ea"/>
                <a:cs typeface="+mn-cs"/>
              </a:rPr>
              <a:t>Marka – kod numarası ----  yeterli değil</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tr-TR" sz="28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2800" b="1" i="0" u="none" strike="noStrike" kern="1200" cap="none" spc="0" normalizeH="0" baseline="0" noProof="0" dirty="0" smtClean="0">
                <a:ln>
                  <a:noFill/>
                </a:ln>
                <a:solidFill>
                  <a:schemeClr val="tx1"/>
                </a:solidFill>
                <a:effectLst/>
                <a:uLnTx/>
                <a:uFillTx/>
                <a:latin typeface="+mn-lt"/>
                <a:ea typeface="+mn-ea"/>
                <a:cs typeface="+mn-cs"/>
              </a:rPr>
              <a:t>“içinde ne var, </a:t>
            </a:r>
            <a:r>
              <a:rPr kumimoji="0" lang="tr-TR" sz="2800" b="1" i="0" u="none" strike="noStrike" kern="1200" cap="none" spc="0" normalizeH="0" baseline="0" noProof="0" dirty="0" err="1" smtClean="0">
                <a:ln>
                  <a:noFill/>
                </a:ln>
                <a:solidFill>
                  <a:schemeClr val="tx1"/>
                </a:solidFill>
                <a:effectLst/>
                <a:uLnTx/>
                <a:uFillTx/>
                <a:latin typeface="+mn-lt"/>
                <a:ea typeface="+mn-ea"/>
                <a:cs typeface="+mn-cs"/>
              </a:rPr>
              <a:t>fomülü</a:t>
            </a:r>
            <a:r>
              <a:rPr kumimoji="0" lang="tr-TR" sz="2800" b="1" i="0" u="none" strike="noStrike" kern="1200" cap="none" spc="0" normalizeH="0" baseline="0" noProof="0" dirty="0" smtClean="0">
                <a:ln>
                  <a:noFill/>
                </a:ln>
                <a:solidFill>
                  <a:schemeClr val="tx1"/>
                </a:solidFill>
                <a:effectLst/>
                <a:uLnTx/>
                <a:uFillTx/>
                <a:latin typeface="+mn-lt"/>
                <a:ea typeface="+mn-ea"/>
                <a:cs typeface="+mn-cs"/>
              </a:rPr>
              <a:t>” – olanak varsa</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tr-TR" sz="2800" b="0" i="0" u="none" strike="noStrike" kern="1200" cap="none" spc="0" normalizeH="0" baseline="0" noProof="0" dirty="0" smtClean="0">
                <a:ln>
                  <a:noFill/>
                </a:ln>
                <a:solidFill>
                  <a:srgbClr val="FF0000"/>
                </a:solidFill>
                <a:effectLst/>
                <a:uLnTx/>
                <a:uFillTx/>
                <a:latin typeface="+mn-lt"/>
                <a:ea typeface="+mn-ea"/>
                <a:cs typeface="+mn-cs"/>
              </a:rPr>
              <a:t>Maruz kalınan doz – kantitatif ölçüm</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tr-TR" sz="2800" b="0" i="0" u="none" strike="noStrike" kern="1200" cap="none" spc="0" normalizeH="0" baseline="0" noProof="0" dirty="0" err="1" smtClean="0">
                <a:ln>
                  <a:noFill/>
                </a:ln>
                <a:solidFill>
                  <a:srgbClr val="FF0000"/>
                </a:solidFill>
                <a:effectLst/>
                <a:uLnTx/>
                <a:uFillTx/>
                <a:latin typeface="+mn-lt"/>
                <a:ea typeface="+mn-ea"/>
                <a:cs typeface="+mn-cs"/>
              </a:rPr>
              <a:t>Maruziyet</a:t>
            </a:r>
            <a:r>
              <a:rPr kumimoji="0" lang="tr-TR" sz="2800" b="0" i="0" u="none" strike="noStrike" kern="1200" cap="none" spc="0" normalizeH="0" baseline="0" noProof="0" dirty="0" smtClean="0">
                <a:ln>
                  <a:noFill/>
                </a:ln>
                <a:solidFill>
                  <a:srgbClr val="FF0000"/>
                </a:solidFill>
                <a:effectLst/>
                <a:uLnTx/>
                <a:uFillTx/>
                <a:latin typeface="+mn-lt"/>
                <a:ea typeface="+mn-ea"/>
                <a:cs typeface="+mn-cs"/>
              </a:rPr>
              <a:t> yolu --- </a:t>
            </a:r>
            <a:r>
              <a:rPr kumimoji="0" lang="tr-TR" sz="2800" b="0" i="0" u="none" strike="noStrike" kern="1200" cap="none" spc="0" normalizeH="0" baseline="0" noProof="0" dirty="0" err="1" smtClean="0">
                <a:ln>
                  <a:noFill/>
                </a:ln>
                <a:solidFill>
                  <a:srgbClr val="FF0000"/>
                </a:solidFill>
                <a:effectLst/>
                <a:uLnTx/>
                <a:uFillTx/>
                <a:latin typeface="+mn-lt"/>
                <a:ea typeface="+mn-ea"/>
                <a:cs typeface="+mn-cs"/>
              </a:rPr>
              <a:t>inhal</a:t>
            </a:r>
            <a:r>
              <a:rPr kumimoji="0" lang="tr-TR" sz="2800" b="0" i="0" u="none" strike="noStrike" kern="1200" cap="none" spc="0" normalizeH="0" baseline="0" noProof="0" dirty="0" smtClean="0">
                <a:ln>
                  <a:noFill/>
                </a:ln>
                <a:solidFill>
                  <a:srgbClr val="FF0000"/>
                </a:solidFill>
                <a:effectLst/>
                <a:uLnTx/>
                <a:uFillTx/>
                <a:latin typeface="+mn-lt"/>
                <a:ea typeface="+mn-ea"/>
                <a:cs typeface="+mn-cs"/>
              </a:rPr>
              <a:t>./oral / deri ...</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tr-TR" sz="2800" b="0" i="0" u="none" strike="noStrike" kern="1200" cap="none" spc="0" normalizeH="0" baseline="0" noProof="0" dirty="0" smtClean="0">
                <a:ln>
                  <a:noFill/>
                </a:ln>
                <a:solidFill>
                  <a:srgbClr val="FF0000"/>
                </a:solidFill>
                <a:effectLst/>
                <a:uLnTx/>
                <a:uFillTx/>
                <a:latin typeface="+mn-lt"/>
                <a:ea typeface="+mn-ea"/>
                <a:cs typeface="+mn-cs"/>
              </a:rPr>
              <a:t>Kişisel koruyucu malzeme – kullanımı</a:t>
            </a:r>
            <a:endParaRPr kumimoji="0" lang="en-US" sz="2800" b="0" i="0" u="none" strike="noStrike" kern="1200" cap="none" spc="0" normalizeH="0" baseline="0" noProof="0" dirty="0" smtClean="0">
              <a:ln>
                <a:noFill/>
              </a:ln>
              <a:solidFill>
                <a:srgbClr val="FF0000"/>
              </a:solidFill>
              <a:effectLst/>
              <a:uLnTx/>
              <a:uFillTx/>
              <a:latin typeface="+mn-lt"/>
              <a:ea typeface="+mn-ea"/>
              <a:cs typeface="+mn-cs"/>
            </a:endParaRPr>
          </a:p>
        </p:txBody>
      </p:sp>
      <p:pic>
        <p:nvPicPr>
          <p:cNvPr id="4" name="3 Resim" descr="tatlı.png"/>
          <p:cNvPicPr>
            <a:picLocks noChangeAspect="1"/>
          </p:cNvPicPr>
          <p:nvPr/>
        </p:nvPicPr>
        <p:blipFill>
          <a:blip r:embed="rId2" cstate="print"/>
          <a:stretch>
            <a:fillRect/>
          </a:stretch>
        </p:blipFill>
        <p:spPr>
          <a:xfrm>
            <a:off x="6286500" y="914400"/>
            <a:ext cx="2705100" cy="2705100"/>
          </a:xfrm>
          <a:prstGeom prst="rect">
            <a:avLst/>
          </a:prstGeom>
        </p:spPr>
      </p:pic>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1066800"/>
            <a:ext cx="3028950" cy="6858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3200" b="1" i="0" u="none" strike="noStrike" kern="1200" cap="none" spc="0" normalizeH="0" baseline="0" noProof="0" dirty="0" smtClean="0">
                <a:ln>
                  <a:noFill/>
                </a:ln>
                <a:solidFill>
                  <a:srgbClr val="C00000"/>
                </a:solidFill>
                <a:effectLst/>
                <a:uLnTx/>
                <a:uFillTx/>
                <a:latin typeface="+mj-lt"/>
                <a:ea typeface="+mj-ea"/>
                <a:cs typeface="+mj-cs"/>
              </a:rPr>
              <a:t>KORUNMA</a:t>
            </a:r>
            <a:endParaRPr kumimoji="0" lang="en-US" sz="3200" b="1" i="0" u="none" strike="noStrike" kern="1200" cap="none" spc="0" normalizeH="0" baseline="0" noProof="0" dirty="0" smtClean="0">
              <a:ln>
                <a:noFill/>
              </a:ln>
              <a:solidFill>
                <a:srgbClr val="C00000"/>
              </a:solidFill>
              <a:effectLst/>
              <a:uLnTx/>
              <a:uFillTx/>
              <a:latin typeface="+mj-lt"/>
              <a:ea typeface="+mj-ea"/>
              <a:cs typeface="+mj-cs"/>
            </a:endParaRPr>
          </a:p>
        </p:txBody>
      </p:sp>
      <p:pic>
        <p:nvPicPr>
          <p:cNvPr id="3" name="Picture 3" descr="4-19"/>
          <p:cNvPicPr>
            <a:picLocks noChangeAspect="1" noChangeArrowheads="1"/>
          </p:cNvPicPr>
          <p:nvPr/>
        </p:nvPicPr>
        <p:blipFill>
          <a:blip r:embed="rId2" cstate="print"/>
          <a:srcRect/>
          <a:stretch>
            <a:fillRect/>
          </a:stretch>
        </p:blipFill>
        <p:spPr bwMode="auto">
          <a:xfrm>
            <a:off x="152401" y="1676400"/>
            <a:ext cx="3810000" cy="4800600"/>
          </a:xfrm>
          <a:prstGeom prst="rect">
            <a:avLst/>
          </a:prstGeom>
          <a:noFill/>
          <a:ln w="9525">
            <a:noFill/>
            <a:miter lim="800000"/>
            <a:headEnd/>
            <a:tailEnd/>
          </a:ln>
        </p:spPr>
      </p:pic>
      <p:sp>
        <p:nvSpPr>
          <p:cNvPr id="4" name="Rectangle 2"/>
          <p:cNvSpPr txBox="1">
            <a:spLocks noChangeArrowheads="1"/>
          </p:cNvSpPr>
          <p:nvPr/>
        </p:nvSpPr>
        <p:spPr>
          <a:xfrm>
            <a:off x="4343400" y="1090612"/>
            <a:ext cx="4191000" cy="585788"/>
          </a:xfrm>
          <a:prstGeom prst="rect">
            <a:avLst/>
          </a:prstGeom>
        </p:spPr>
        <p:txBody>
          <a:bodyPr/>
          <a:lstStyle/>
          <a:p>
            <a:pPr marL="342900" marR="0" lvl="0" indent="-342900" algn="r" defTabSz="914400" rtl="0" eaLnBrk="1" fontAlgn="base" latinLnBrk="0" hangingPunct="1">
              <a:lnSpc>
                <a:spcPct val="100000"/>
              </a:lnSpc>
              <a:spcBef>
                <a:spcPct val="20000"/>
              </a:spcBef>
              <a:spcAft>
                <a:spcPct val="0"/>
              </a:spcAft>
              <a:buClrTx/>
              <a:buSzTx/>
              <a:buFont typeface="Arial" charset="0"/>
              <a:buNone/>
              <a:tabLst/>
              <a:defRPr/>
            </a:pPr>
            <a:r>
              <a:rPr kumimoji="0" lang="tr-TR" sz="3200" b="1" i="0" u="none" strike="noStrike" kern="1200" cap="none" spc="0" normalizeH="0" baseline="0" noProof="0" dirty="0" smtClean="0">
                <a:ln>
                  <a:noFill/>
                </a:ln>
                <a:solidFill>
                  <a:srgbClr val="C00000"/>
                </a:solidFill>
                <a:effectLst/>
                <a:uLnTx/>
                <a:uFillTx/>
                <a:latin typeface="+mj-lt"/>
                <a:ea typeface="+mn-ea"/>
                <a:cs typeface="+mn-cs"/>
              </a:rPr>
              <a:t>KİŞİSEL KORUYUCULAR</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tr-TR"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5" name="Picture 4" descr="s9438a14"/>
          <p:cNvPicPr>
            <a:picLocks noChangeAspect="1" noChangeArrowheads="1"/>
          </p:cNvPicPr>
          <p:nvPr/>
        </p:nvPicPr>
        <p:blipFill>
          <a:blip r:embed="rId3" cstate="print"/>
          <a:srcRect/>
          <a:stretch>
            <a:fillRect/>
          </a:stretch>
        </p:blipFill>
        <p:spPr bwMode="auto">
          <a:xfrm>
            <a:off x="4214813" y="1857375"/>
            <a:ext cx="2033587" cy="2778982"/>
          </a:xfrm>
          <a:prstGeom prst="rect">
            <a:avLst/>
          </a:prstGeom>
          <a:noFill/>
          <a:ln w="9525">
            <a:noFill/>
            <a:miter lim="800000"/>
            <a:headEnd/>
            <a:tailEnd/>
          </a:ln>
        </p:spPr>
      </p:pic>
      <p:pic>
        <p:nvPicPr>
          <p:cNvPr id="6" name="Picture 3" descr="naci 7"/>
          <p:cNvPicPr>
            <a:picLocks noChangeAspect="1" noChangeArrowheads="1"/>
          </p:cNvPicPr>
          <p:nvPr/>
        </p:nvPicPr>
        <p:blipFill>
          <a:blip r:embed="rId4" cstate="print"/>
          <a:srcRect/>
          <a:stretch>
            <a:fillRect/>
          </a:stretch>
        </p:blipFill>
        <p:spPr bwMode="auto">
          <a:xfrm>
            <a:off x="6477000" y="3810000"/>
            <a:ext cx="2439987" cy="2790825"/>
          </a:xfrm>
          <a:prstGeom prst="rect">
            <a:avLst/>
          </a:prstGeom>
          <a:noFill/>
          <a:ln w="9525">
            <a:noFill/>
            <a:miter lim="800000"/>
            <a:headEnd/>
            <a:tailEnd/>
          </a:ln>
        </p:spPr>
      </p:pic>
    </p:spTree>
  </p:cSld>
  <p:clrMapOvr>
    <a:masterClrMapping/>
  </p:clrMapOvr>
  <p:transition spd="med">
    <p:cover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609600" y="1413808"/>
            <a:ext cx="2665412" cy="1938992"/>
          </a:xfrm>
          <a:prstGeom prst="rect">
            <a:avLst/>
          </a:prstGeom>
          <a:solidFill>
            <a:schemeClr val="accent3">
              <a:lumMod val="60000"/>
              <a:lumOff val="40000"/>
            </a:schemeClr>
          </a:solidFill>
        </p:spPr>
        <p:txBody>
          <a:bodyPr>
            <a:spAutoFit/>
          </a:bodyPr>
          <a:lstStyle/>
          <a:p>
            <a:pPr fontAlgn="auto">
              <a:spcBef>
                <a:spcPts val="0"/>
              </a:spcBef>
              <a:spcAft>
                <a:spcPts val="0"/>
              </a:spcAft>
              <a:defRPr/>
            </a:pPr>
            <a:r>
              <a:rPr lang="tr-TR" sz="2000" dirty="0">
                <a:latin typeface="+mn-lt"/>
              </a:rPr>
              <a:t>İşyerindeki;</a:t>
            </a:r>
          </a:p>
          <a:p>
            <a:pPr fontAlgn="auto">
              <a:spcBef>
                <a:spcPts val="0"/>
              </a:spcBef>
              <a:spcAft>
                <a:spcPts val="0"/>
              </a:spcAft>
              <a:defRPr/>
            </a:pPr>
            <a:r>
              <a:rPr lang="tr-TR" sz="2000" dirty="0">
                <a:latin typeface="+mn-lt"/>
              </a:rPr>
              <a:t>Tozlar,</a:t>
            </a:r>
          </a:p>
          <a:p>
            <a:pPr fontAlgn="auto">
              <a:spcBef>
                <a:spcPts val="0"/>
              </a:spcBef>
              <a:spcAft>
                <a:spcPts val="0"/>
              </a:spcAft>
              <a:defRPr/>
            </a:pPr>
            <a:r>
              <a:rPr lang="tr-TR" sz="2000" dirty="0">
                <a:latin typeface="+mn-lt"/>
              </a:rPr>
              <a:t>Kimyasal,</a:t>
            </a:r>
          </a:p>
          <a:p>
            <a:pPr fontAlgn="auto">
              <a:spcBef>
                <a:spcPts val="0"/>
              </a:spcBef>
              <a:spcAft>
                <a:spcPts val="0"/>
              </a:spcAft>
              <a:defRPr/>
            </a:pPr>
            <a:r>
              <a:rPr lang="tr-TR" sz="2000" dirty="0">
                <a:latin typeface="+mn-lt"/>
              </a:rPr>
              <a:t>Fiziksel,</a:t>
            </a:r>
          </a:p>
          <a:p>
            <a:pPr fontAlgn="auto">
              <a:spcBef>
                <a:spcPts val="0"/>
              </a:spcBef>
              <a:spcAft>
                <a:spcPts val="0"/>
              </a:spcAft>
              <a:defRPr/>
            </a:pPr>
            <a:r>
              <a:rPr lang="tr-TR" sz="2000" dirty="0">
                <a:latin typeface="+mn-lt"/>
              </a:rPr>
              <a:t>Biyolojik,</a:t>
            </a:r>
          </a:p>
          <a:p>
            <a:pPr fontAlgn="auto">
              <a:spcBef>
                <a:spcPts val="0"/>
              </a:spcBef>
              <a:spcAft>
                <a:spcPts val="0"/>
              </a:spcAft>
              <a:defRPr/>
            </a:pPr>
            <a:r>
              <a:rPr lang="tr-TR" sz="2000" dirty="0" err="1">
                <a:latin typeface="+mn-lt"/>
              </a:rPr>
              <a:t>Psikososyal</a:t>
            </a:r>
            <a:r>
              <a:rPr lang="tr-TR" sz="2000" dirty="0">
                <a:latin typeface="+mn-lt"/>
              </a:rPr>
              <a:t> faktörler</a:t>
            </a:r>
          </a:p>
        </p:txBody>
      </p:sp>
      <p:cxnSp>
        <p:nvCxnSpPr>
          <p:cNvPr id="5" name="4 Düz Ok Bağlayıcısı"/>
          <p:cNvCxnSpPr/>
          <p:nvPr/>
        </p:nvCxnSpPr>
        <p:spPr>
          <a:xfrm>
            <a:off x="3657600" y="2436813"/>
            <a:ext cx="1873250" cy="1587"/>
          </a:xfrm>
          <a:prstGeom prst="straightConnector1">
            <a:avLst/>
          </a:prstGeom>
          <a:ln w="76200">
            <a:solidFill>
              <a:srgbClr val="4A7EBB"/>
            </a:solidFill>
            <a:tailEnd type="arrow"/>
          </a:ln>
        </p:spPr>
        <p:style>
          <a:lnRef idx="1">
            <a:schemeClr val="accent1"/>
          </a:lnRef>
          <a:fillRef idx="0">
            <a:schemeClr val="accent1"/>
          </a:fillRef>
          <a:effectRef idx="0">
            <a:schemeClr val="accent1"/>
          </a:effectRef>
          <a:fontRef idx="minor">
            <a:schemeClr val="tx1"/>
          </a:fontRef>
        </p:style>
      </p:cxnSp>
      <p:sp>
        <p:nvSpPr>
          <p:cNvPr id="6" name="5 Metin kutusu"/>
          <p:cNvSpPr txBox="1"/>
          <p:nvPr/>
        </p:nvSpPr>
        <p:spPr>
          <a:xfrm flipH="1">
            <a:off x="5857875" y="1987550"/>
            <a:ext cx="2447925" cy="831850"/>
          </a:xfrm>
          <a:prstGeom prst="rect">
            <a:avLst/>
          </a:prstGeom>
          <a:solidFill>
            <a:schemeClr val="accent2">
              <a:lumMod val="60000"/>
              <a:lumOff val="40000"/>
            </a:schemeClr>
          </a:solidFill>
        </p:spPr>
        <p:txBody>
          <a:bodyPr>
            <a:spAutoFit/>
          </a:bodyPr>
          <a:lstStyle/>
          <a:p>
            <a:pPr fontAlgn="auto">
              <a:spcBef>
                <a:spcPts val="0"/>
              </a:spcBef>
              <a:spcAft>
                <a:spcPts val="0"/>
              </a:spcAft>
              <a:defRPr/>
            </a:pPr>
            <a:r>
              <a:rPr lang="tr-TR" sz="2400" b="1" dirty="0">
                <a:latin typeface="+mn-lt"/>
              </a:rPr>
              <a:t>Meslek Hastalıkları</a:t>
            </a:r>
          </a:p>
        </p:txBody>
      </p:sp>
      <p:sp>
        <p:nvSpPr>
          <p:cNvPr id="7" name="8 Metin kutusu"/>
          <p:cNvSpPr txBox="1">
            <a:spLocks noChangeArrowheads="1"/>
          </p:cNvSpPr>
          <p:nvPr/>
        </p:nvSpPr>
        <p:spPr bwMode="auto">
          <a:xfrm>
            <a:off x="609600" y="3810000"/>
            <a:ext cx="2665412" cy="1938992"/>
          </a:xfrm>
          <a:prstGeom prst="rect">
            <a:avLst/>
          </a:prstGeom>
          <a:solidFill>
            <a:srgbClr val="FFFF00"/>
          </a:solidFill>
          <a:ln w="9525">
            <a:noFill/>
            <a:miter lim="800000"/>
            <a:headEnd/>
            <a:tailEnd/>
          </a:ln>
        </p:spPr>
        <p:txBody>
          <a:bodyPr>
            <a:spAutoFit/>
          </a:bodyPr>
          <a:lstStyle/>
          <a:p>
            <a:r>
              <a:rPr lang="tr-TR" sz="2000" dirty="0">
                <a:latin typeface="Calibri" pitchFamily="34" charset="0"/>
              </a:rPr>
              <a:t>İşyerindeki;</a:t>
            </a:r>
          </a:p>
          <a:p>
            <a:r>
              <a:rPr lang="tr-TR" sz="2000" dirty="0">
                <a:latin typeface="Calibri" pitchFamily="34" charset="0"/>
              </a:rPr>
              <a:t>Tozlar,</a:t>
            </a:r>
          </a:p>
          <a:p>
            <a:r>
              <a:rPr lang="tr-TR" sz="2000" dirty="0">
                <a:latin typeface="Calibri" pitchFamily="34" charset="0"/>
              </a:rPr>
              <a:t>Kimyasal,</a:t>
            </a:r>
          </a:p>
          <a:p>
            <a:r>
              <a:rPr lang="tr-TR" sz="2000" dirty="0">
                <a:latin typeface="Calibri" pitchFamily="34" charset="0"/>
              </a:rPr>
              <a:t>Fiziksel,</a:t>
            </a:r>
          </a:p>
          <a:p>
            <a:r>
              <a:rPr lang="tr-TR" sz="2000" dirty="0">
                <a:latin typeface="Calibri" pitchFamily="34" charset="0"/>
              </a:rPr>
              <a:t>Biyolojik,</a:t>
            </a:r>
          </a:p>
          <a:p>
            <a:r>
              <a:rPr lang="tr-TR" sz="2000" dirty="0" err="1">
                <a:latin typeface="Calibri" pitchFamily="34" charset="0"/>
              </a:rPr>
              <a:t>Psikososyal</a:t>
            </a:r>
            <a:r>
              <a:rPr lang="tr-TR" sz="2000" dirty="0">
                <a:latin typeface="Calibri" pitchFamily="34" charset="0"/>
              </a:rPr>
              <a:t> faktörler</a:t>
            </a:r>
          </a:p>
        </p:txBody>
      </p:sp>
      <p:sp>
        <p:nvSpPr>
          <p:cNvPr id="8" name="9 Metin kutusu"/>
          <p:cNvSpPr txBox="1">
            <a:spLocks noChangeArrowheads="1"/>
          </p:cNvSpPr>
          <p:nvPr/>
        </p:nvSpPr>
        <p:spPr bwMode="auto">
          <a:xfrm>
            <a:off x="609600" y="5845314"/>
            <a:ext cx="2736850" cy="707886"/>
          </a:xfrm>
          <a:prstGeom prst="rect">
            <a:avLst/>
          </a:prstGeom>
          <a:solidFill>
            <a:srgbClr val="FFC000"/>
          </a:solidFill>
          <a:ln w="9525">
            <a:noFill/>
            <a:miter lim="800000"/>
            <a:headEnd/>
            <a:tailEnd/>
          </a:ln>
        </p:spPr>
        <p:txBody>
          <a:bodyPr>
            <a:spAutoFit/>
          </a:bodyPr>
          <a:lstStyle/>
          <a:p>
            <a:r>
              <a:rPr lang="tr-TR" sz="2000" dirty="0">
                <a:latin typeface="Calibri" pitchFamily="34" charset="0"/>
              </a:rPr>
              <a:t>Kişisel ve diğer çevresel faktörler</a:t>
            </a:r>
          </a:p>
        </p:txBody>
      </p:sp>
      <p:cxnSp>
        <p:nvCxnSpPr>
          <p:cNvPr id="9" name="8 Düz Ok Bağlayıcısı"/>
          <p:cNvCxnSpPr/>
          <p:nvPr/>
        </p:nvCxnSpPr>
        <p:spPr>
          <a:xfrm>
            <a:off x="3767137" y="5948363"/>
            <a:ext cx="1871663" cy="1587"/>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11 Metin kutusu"/>
          <p:cNvSpPr txBox="1">
            <a:spLocks noChangeArrowheads="1"/>
          </p:cNvSpPr>
          <p:nvPr/>
        </p:nvSpPr>
        <p:spPr bwMode="auto">
          <a:xfrm flipH="1">
            <a:off x="6010275" y="5445125"/>
            <a:ext cx="2447925" cy="831850"/>
          </a:xfrm>
          <a:prstGeom prst="rect">
            <a:avLst/>
          </a:prstGeom>
          <a:solidFill>
            <a:srgbClr val="C00000"/>
          </a:solidFill>
          <a:ln w="9525">
            <a:noFill/>
            <a:miter lim="800000"/>
            <a:headEnd/>
            <a:tailEnd/>
          </a:ln>
        </p:spPr>
        <p:txBody>
          <a:bodyPr>
            <a:spAutoFit/>
          </a:bodyPr>
          <a:lstStyle/>
          <a:p>
            <a:r>
              <a:rPr lang="tr-TR" sz="2400" b="1" dirty="0">
                <a:latin typeface="Calibri" pitchFamily="34" charset="0"/>
              </a:rPr>
              <a:t>İşle İlgili</a:t>
            </a:r>
          </a:p>
          <a:p>
            <a:r>
              <a:rPr lang="tr-TR" sz="2400" b="1" dirty="0">
                <a:latin typeface="Calibri" pitchFamily="34" charset="0"/>
              </a:rPr>
              <a:t>Hastalıklar</a:t>
            </a:r>
          </a:p>
        </p:txBody>
      </p:sp>
      <p:sp>
        <p:nvSpPr>
          <p:cNvPr id="11" name="10 Yay"/>
          <p:cNvSpPr/>
          <p:nvPr/>
        </p:nvSpPr>
        <p:spPr>
          <a:xfrm>
            <a:off x="3563938" y="4267200"/>
            <a:ext cx="1236662" cy="1754188"/>
          </a:xfrm>
          <a:prstGeom prst="arc">
            <a:avLst>
              <a:gd name="adj1" fmla="val 14699389"/>
              <a:gd name="adj2" fmla="val 748991"/>
            </a:avLst>
          </a:prstGeom>
          <a:ln w="76200">
            <a:prstDash val="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sp>
        <p:nvSpPr>
          <p:cNvPr id="12" name="11 Aşağı Ok"/>
          <p:cNvSpPr/>
          <p:nvPr/>
        </p:nvSpPr>
        <p:spPr>
          <a:xfrm>
            <a:off x="4724400" y="5410200"/>
            <a:ext cx="142875" cy="2873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cxnSp>
        <p:nvCxnSpPr>
          <p:cNvPr id="14" name="13 Düz Bağlayıcı"/>
          <p:cNvCxnSpPr/>
          <p:nvPr/>
        </p:nvCxnSpPr>
        <p:spPr>
          <a:xfrm>
            <a:off x="0" y="3581400"/>
            <a:ext cx="9144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cover dir="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33400" y="1038225"/>
            <a:ext cx="8229600" cy="714375"/>
          </a:xfrm>
          <a:prstGeom prst="rect">
            <a:avLst/>
          </a:prstGeom>
        </p:spPr>
        <p:txBody>
          <a:bodyPr lIns="92075" tIns="46038" rIns="92075" bIns="46038"/>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800" b="1" i="0" u="sng" strike="noStrike" kern="1200" cap="none" spc="0" normalizeH="0" baseline="0" noProof="0" dirty="0" smtClean="0">
                <a:ln>
                  <a:noFill/>
                </a:ln>
                <a:solidFill>
                  <a:srgbClr val="C00000"/>
                </a:solidFill>
                <a:effectLst/>
                <a:uLnTx/>
                <a:uFillTx/>
                <a:latin typeface="+mj-lt"/>
                <a:ea typeface="+mj-ea"/>
                <a:cs typeface="+mj-cs"/>
              </a:rPr>
              <a:t>Ayrıntılı çalışma öyküsü:</a:t>
            </a:r>
            <a:endParaRPr kumimoji="0" lang="en-US" sz="2800" b="1" i="0" u="sng" strike="noStrike" kern="1200" cap="none" spc="0" normalizeH="0" baseline="0" noProof="0" dirty="0" smtClean="0">
              <a:ln>
                <a:noFill/>
              </a:ln>
              <a:solidFill>
                <a:srgbClr val="C00000"/>
              </a:solidFill>
              <a:effectLst/>
              <a:uLnTx/>
              <a:uFillTx/>
              <a:latin typeface="+mj-lt"/>
              <a:ea typeface="+mj-ea"/>
              <a:cs typeface="+mj-cs"/>
            </a:endParaRPr>
          </a:p>
        </p:txBody>
      </p:sp>
      <p:sp>
        <p:nvSpPr>
          <p:cNvPr id="3" name="Rectangle 2"/>
          <p:cNvSpPr txBox="1">
            <a:spLocks noChangeArrowheads="1"/>
          </p:cNvSpPr>
          <p:nvPr/>
        </p:nvSpPr>
        <p:spPr>
          <a:xfrm>
            <a:off x="152400" y="1595437"/>
            <a:ext cx="8243887" cy="5643563"/>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tr-TR" sz="36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3200" b="1" i="0" strike="noStrike" kern="1200" cap="none" spc="0" normalizeH="0" baseline="0" noProof="0" dirty="0" smtClean="0">
                <a:ln>
                  <a:noFill/>
                </a:ln>
                <a:solidFill>
                  <a:srgbClr val="FF0000"/>
                </a:solidFill>
                <a:effectLst/>
                <a:uLnTx/>
                <a:uFillTx/>
                <a:latin typeface="+mn-lt"/>
                <a:ea typeface="+mn-ea"/>
                <a:cs typeface="+mn-cs"/>
              </a:rPr>
              <a:t>3. Semptomların zamanlaması</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tr-TR" sz="3200" b="0" i="0" u="none" strike="noStrike" kern="1200" cap="none" spc="0" normalizeH="0" baseline="0" noProof="0" dirty="0" err="1" smtClean="0">
                <a:ln>
                  <a:noFill/>
                </a:ln>
                <a:solidFill>
                  <a:schemeClr val="tx1"/>
                </a:solidFill>
                <a:effectLst/>
                <a:uLnTx/>
                <a:uFillTx/>
                <a:latin typeface="+mn-lt"/>
                <a:ea typeface="+mn-ea"/>
                <a:cs typeface="+mn-cs"/>
              </a:rPr>
              <a:t>Sx</a:t>
            </a:r>
            <a:r>
              <a:rPr kumimoji="0" lang="tr-TR" sz="3200" b="0" i="0" u="none" strike="noStrike" kern="1200" cap="none" spc="0" normalizeH="0" baseline="0" noProof="0" dirty="0" smtClean="0">
                <a:ln>
                  <a:noFill/>
                </a:ln>
                <a:solidFill>
                  <a:schemeClr val="tx1"/>
                </a:solidFill>
                <a:effectLst/>
                <a:uLnTx/>
                <a:uFillTx/>
                <a:latin typeface="+mn-lt"/>
                <a:ea typeface="+mn-ea"/>
                <a:cs typeface="+mn-cs"/>
              </a:rPr>
              <a:t>. Ne zaman başlıyor?</a:t>
            </a: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0" lang="tr-TR" sz="3200" b="0" i="0" u="none" strike="noStrike" kern="1200" cap="none" spc="0" normalizeH="0" baseline="0" noProof="0" dirty="0" smtClean="0">
                <a:ln>
                  <a:noFill/>
                </a:ln>
                <a:solidFill>
                  <a:schemeClr val="tx1"/>
                </a:solidFill>
                <a:effectLst/>
                <a:uLnTx/>
                <a:uFillTx/>
                <a:latin typeface="+mn-lt"/>
                <a:ea typeface="+mn-ea"/>
                <a:cs typeface="+mn-cs"/>
              </a:rPr>
              <a:t>İşe başladıktan hemen sonra / gün sonu</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tr-TR" sz="3200" b="0" i="0" u="none" strike="noStrike" kern="1200" cap="none" spc="0" normalizeH="0" baseline="0" noProof="0" dirty="0" smtClean="0">
                <a:ln>
                  <a:noFill/>
                </a:ln>
                <a:solidFill>
                  <a:schemeClr val="tx1"/>
                </a:solidFill>
                <a:effectLst/>
                <a:uLnTx/>
                <a:uFillTx/>
                <a:latin typeface="+mn-lt"/>
                <a:ea typeface="+mn-ea"/>
                <a:cs typeface="+mn-cs"/>
              </a:rPr>
              <a:t>İşten ayrılınca kayboluyor mu?</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tr-TR" sz="3200" b="0" i="0" u="none" strike="noStrike" kern="1200" cap="none" spc="0" normalizeH="0" baseline="0" noProof="0" dirty="0" smtClean="0">
                <a:ln>
                  <a:noFill/>
                </a:ln>
                <a:solidFill>
                  <a:schemeClr val="tx1"/>
                </a:solidFill>
                <a:effectLst/>
                <a:uLnTx/>
                <a:uFillTx/>
                <a:latin typeface="+mn-lt"/>
                <a:ea typeface="+mn-ea"/>
                <a:cs typeface="+mn-cs"/>
              </a:rPr>
              <a:t>Hafta sonu/tatilde oluyor mu?</a:t>
            </a:r>
          </a:p>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tr-TR" sz="3200" b="0" i="0" u="none" strike="noStrike" kern="1200" cap="none" spc="0" normalizeH="0" baseline="0" noProof="0" dirty="0" smtClean="0">
                <a:ln>
                  <a:noFill/>
                </a:ln>
                <a:solidFill>
                  <a:schemeClr val="tx1"/>
                </a:solidFill>
                <a:effectLst/>
                <a:uLnTx/>
                <a:uFillTx/>
                <a:latin typeface="+mn-lt"/>
                <a:ea typeface="+mn-ea"/>
                <a:cs typeface="+mn-cs"/>
              </a:rPr>
              <a:t>    *Pazartesi </a:t>
            </a:r>
            <a:r>
              <a:rPr kumimoji="0" lang="tr-TR" sz="3200" b="1" i="0" u="none" strike="noStrike" kern="1200" cap="none" spc="0" normalizeH="0" baseline="0" noProof="0" dirty="0" smtClean="0">
                <a:ln>
                  <a:noFill/>
                </a:ln>
                <a:effectLst/>
                <a:uLnTx/>
                <a:uFillTx/>
                <a:latin typeface="+mn-lt"/>
                <a:ea typeface="+mn-ea"/>
                <a:cs typeface="+mn-cs"/>
              </a:rPr>
              <a:t>(1. gün) </a:t>
            </a:r>
            <a:r>
              <a:rPr kumimoji="0" lang="tr-TR" sz="3200" b="0" i="0" u="none" strike="noStrike" kern="1200" cap="none" spc="0" normalizeH="0" baseline="0" noProof="0" dirty="0" smtClean="0">
                <a:ln>
                  <a:noFill/>
                </a:ln>
                <a:solidFill>
                  <a:schemeClr val="tx1"/>
                </a:solidFill>
                <a:effectLst/>
                <a:uLnTx/>
                <a:uFillTx/>
                <a:latin typeface="+mn-lt"/>
                <a:ea typeface="+mn-ea"/>
                <a:cs typeface="+mn-cs"/>
              </a:rPr>
              <a:t>sabahları nefes darlığı</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r>
              <a:rPr kumimoji="0" lang="tr-TR" sz="32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3200" b="0" i="0" u="none" strike="noStrike" kern="1200" cap="none" spc="0" normalizeH="0" baseline="0" noProof="0" dirty="0" err="1" smtClean="0">
                <a:ln>
                  <a:noFill/>
                </a:ln>
                <a:solidFill>
                  <a:schemeClr val="tx1"/>
                </a:solidFill>
                <a:effectLst/>
                <a:uLnTx/>
                <a:uFillTx/>
                <a:latin typeface="+mn-lt"/>
                <a:ea typeface="+mn-ea"/>
                <a:cs typeface="+mn-cs"/>
              </a:rPr>
              <a:t>Bisinozis</a:t>
            </a:r>
            <a:r>
              <a:rPr kumimoji="0" lang="tr-TR" sz="3200" b="0" i="0" u="none" strike="noStrike" kern="1200" cap="none" spc="0" normalizeH="0" baseline="0" noProof="0" dirty="0" smtClean="0">
                <a:ln>
                  <a:noFill/>
                </a:ln>
                <a:solidFill>
                  <a:schemeClr val="tx1"/>
                </a:solidFill>
                <a:effectLst/>
                <a:uLnTx/>
                <a:uFillTx/>
                <a:latin typeface="+mn-lt"/>
                <a:ea typeface="+mn-ea"/>
                <a:cs typeface="+mn-cs"/>
              </a:rPr>
              <a:t>  --- “</a:t>
            </a:r>
            <a:r>
              <a:rPr kumimoji="0" lang="tr-TR" sz="3200" b="0" i="0" u="none" strike="noStrike" kern="1200" cap="none" spc="0" normalizeH="0" baseline="0" noProof="0" dirty="0" err="1" smtClean="0">
                <a:ln>
                  <a:noFill/>
                </a:ln>
                <a:solidFill>
                  <a:schemeClr val="tx1"/>
                </a:solidFill>
                <a:effectLst/>
                <a:uLnTx/>
                <a:uFillTx/>
                <a:latin typeface="+mn-lt"/>
                <a:ea typeface="+mn-ea"/>
                <a:cs typeface="+mn-cs"/>
              </a:rPr>
              <a:t>Monday</a:t>
            </a:r>
            <a:r>
              <a:rPr kumimoji="0" lang="tr-TR" sz="32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3200" b="0" i="0" u="none" strike="noStrike" kern="1200" cap="none" spc="0" normalizeH="0" baseline="0" noProof="0" dirty="0" err="1" smtClean="0">
                <a:ln>
                  <a:noFill/>
                </a:ln>
                <a:solidFill>
                  <a:schemeClr val="tx1"/>
                </a:solidFill>
                <a:effectLst/>
                <a:uLnTx/>
                <a:uFillTx/>
                <a:latin typeface="+mn-lt"/>
                <a:ea typeface="+mn-ea"/>
                <a:cs typeface="+mn-cs"/>
              </a:rPr>
              <a:t>sickness</a:t>
            </a:r>
            <a:r>
              <a:rPr kumimoji="0" lang="tr-TR" sz="3200" b="0" i="0" u="none" strike="noStrike" kern="1200" cap="none" spc="0" normalizeH="0" baseline="0" noProof="0" dirty="0" smtClean="0">
                <a:ln>
                  <a:noFill/>
                </a:ln>
                <a:solidFill>
                  <a:schemeClr val="tx1"/>
                </a:solidFill>
                <a:effectLst/>
                <a:uLnTx/>
                <a:uFillTx/>
                <a:latin typeface="+mn-lt"/>
                <a:ea typeface="+mn-ea"/>
                <a:cs typeface="+mn-cs"/>
              </a:rPr>
              <a:t>”</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r>
              <a:rPr kumimoji="0" lang="tr-TR" sz="3200" b="0" i="0" u="none" strike="noStrike" kern="1200" cap="none" spc="0" normalizeH="0" baseline="0" noProof="0" dirty="0" smtClean="0">
                <a:ln>
                  <a:noFill/>
                </a:ln>
                <a:solidFill>
                  <a:schemeClr val="tx1"/>
                </a:solidFill>
                <a:effectLst/>
                <a:uLnTx/>
                <a:uFillTx/>
                <a:latin typeface="+mn-lt"/>
                <a:ea typeface="+mn-ea"/>
                <a:cs typeface="+mn-cs"/>
              </a:rPr>
              <a:t> Mesleki astım</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tr-TR" sz="3200" b="0" i="0" u="none" strike="noStrike" kern="1200" cap="none" spc="0" normalizeH="0" baseline="0" noProof="0" dirty="0" smtClean="0">
              <a:ln>
                <a:noFill/>
              </a:ln>
              <a:solidFill>
                <a:srgbClr val="FF0000"/>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endParaRPr kumimoji="0" lang="tr-TR"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4" name="3 Resim" descr="we.jpg"/>
          <p:cNvPicPr>
            <a:picLocks noChangeAspect="1"/>
          </p:cNvPicPr>
          <p:nvPr/>
        </p:nvPicPr>
        <p:blipFill>
          <a:blip r:embed="rId2" cstate="print"/>
          <a:stretch>
            <a:fillRect/>
          </a:stretch>
        </p:blipFill>
        <p:spPr>
          <a:xfrm>
            <a:off x="6629400" y="1143000"/>
            <a:ext cx="1912062" cy="1665621"/>
          </a:xfrm>
          <a:prstGeom prst="rect">
            <a:avLst/>
          </a:prstGeom>
        </p:spPr>
      </p:pic>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4000" fill="hold" nodeType="afterEffect">
                                  <p:stCondLst>
                                    <p:cond delay="200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33400" y="1038225"/>
            <a:ext cx="8229600" cy="714375"/>
          </a:xfrm>
          <a:prstGeom prst="rect">
            <a:avLst/>
          </a:prstGeom>
        </p:spPr>
        <p:txBody>
          <a:bodyPr lIns="92075" tIns="46038" rIns="92075" bIns="46038"/>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800" b="1" i="0" u="sng" strike="noStrike" kern="1200" cap="none" spc="0" normalizeH="0" baseline="0" noProof="0" dirty="0" smtClean="0">
                <a:ln>
                  <a:noFill/>
                </a:ln>
                <a:solidFill>
                  <a:srgbClr val="C00000"/>
                </a:solidFill>
                <a:effectLst/>
                <a:uLnTx/>
                <a:uFillTx/>
                <a:latin typeface="+mj-lt"/>
                <a:ea typeface="+mj-ea"/>
                <a:cs typeface="+mj-cs"/>
              </a:rPr>
              <a:t>Ayrıntılı çalışma öyküsü:</a:t>
            </a:r>
            <a:endParaRPr kumimoji="0" lang="en-US" sz="2800" b="1" i="0" u="sng" strike="noStrike" kern="1200" cap="none" spc="0" normalizeH="0" baseline="0" noProof="0" dirty="0" smtClean="0">
              <a:ln>
                <a:noFill/>
              </a:ln>
              <a:solidFill>
                <a:srgbClr val="C00000"/>
              </a:solidFill>
              <a:effectLst/>
              <a:uLnTx/>
              <a:uFillTx/>
              <a:latin typeface="+mj-lt"/>
              <a:ea typeface="+mj-ea"/>
              <a:cs typeface="+mj-cs"/>
            </a:endParaRPr>
          </a:p>
        </p:txBody>
      </p:sp>
      <p:sp>
        <p:nvSpPr>
          <p:cNvPr id="3" name="Rectangle 2"/>
          <p:cNvSpPr txBox="1">
            <a:spLocks noChangeArrowheads="1"/>
          </p:cNvSpPr>
          <p:nvPr/>
        </p:nvSpPr>
        <p:spPr>
          <a:xfrm>
            <a:off x="571500" y="1733550"/>
            <a:ext cx="7886700" cy="428625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tr-TR" sz="3200" b="1" i="0" u="none" strike="noStrike" kern="1200" cap="none" spc="0" normalizeH="0" baseline="0" noProof="0" dirty="0" smtClean="0">
                <a:ln>
                  <a:noFill/>
                </a:ln>
                <a:solidFill>
                  <a:srgbClr val="FF0000"/>
                </a:solidFill>
                <a:effectLst/>
                <a:uLnTx/>
                <a:uFillTx/>
                <a:latin typeface="+mn-lt"/>
                <a:ea typeface="+mn-ea"/>
                <a:cs typeface="+mn-cs"/>
              </a:rPr>
              <a:t>	</a:t>
            </a:r>
            <a:r>
              <a:rPr kumimoji="0" lang="tr-TR" sz="2800" b="1" i="0" u="none" strike="noStrike" kern="1200" cap="none" spc="0" normalizeH="0" baseline="0" noProof="0" dirty="0" smtClean="0">
                <a:ln>
                  <a:noFill/>
                </a:ln>
                <a:solidFill>
                  <a:srgbClr val="FF0000"/>
                </a:solidFill>
                <a:effectLst/>
                <a:uLnTx/>
                <a:uFillTx/>
                <a:latin typeface="+mn-lt"/>
                <a:ea typeface="+mn-ea"/>
                <a:cs typeface="+mn-cs"/>
              </a:rPr>
              <a:t>4) Diğer işçilerde benzeri semptom</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tr-TR" sz="2800" b="0" i="0" u="none" strike="noStrike" kern="1200" cap="none" spc="0" normalizeH="0" baseline="0" noProof="0" dirty="0" smtClean="0">
                <a:ln>
                  <a:noFill/>
                </a:ln>
                <a:solidFill>
                  <a:schemeClr val="tx1"/>
                </a:solidFill>
                <a:effectLst/>
                <a:uLnTx/>
                <a:uFillTx/>
                <a:latin typeface="+mn-lt"/>
                <a:ea typeface="+mn-ea"/>
                <a:cs typeface="+mn-cs"/>
              </a:rPr>
              <a:t>Benzer semptomu olan başka işçi?(</a:t>
            </a:r>
            <a:r>
              <a:rPr kumimoji="0" lang="tr-TR" sz="2800" b="0" i="0" u="none" strike="noStrike" kern="1200" cap="none" spc="0" normalizeH="0" baseline="0" noProof="0" dirty="0" err="1" smtClean="0">
                <a:ln>
                  <a:noFill/>
                </a:ln>
                <a:solidFill>
                  <a:schemeClr val="tx1"/>
                </a:solidFill>
                <a:effectLst/>
                <a:uLnTx/>
                <a:uFillTx/>
                <a:latin typeface="+mn-lt"/>
                <a:ea typeface="+mn-ea"/>
                <a:cs typeface="+mn-cs"/>
              </a:rPr>
              <a:t>dispne</a:t>
            </a:r>
            <a:r>
              <a:rPr lang="tr-TR" sz="2800" dirty="0" smtClean="0">
                <a:latin typeface="+mn-lt"/>
              </a:rPr>
              <a:t>,öksürük)</a:t>
            </a:r>
            <a:endParaRPr kumimoji="0" lang="tr-TR"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tr-TR" sz="2800" b="0" i="0" u="none" strike="noStrike" kern="1200" cap="none" spc="0" normalizeH="0" baseline="0" noProof="0" dirty="0" smtClean="0">
                <a:ln>
                  <a:noFill/>
                </a:ln>
                <a:solidFill>
                  <a:schemeClr val="tx1"/>
                </a:solidFill>
                <a:effectLst/>
                <a:uLnTx/>
                <a:uFillTx/>
                <a:latin typeface="+mn-lt"/>
                <a:ea typeface="+mn-ea"/>
                <a:cs typeface="+mn-cs"/>
              </a:rPr>
              <a:t>“erken emeklilik</a:t>
            </a:r>
            <a:r>
              <a:rPr kumimoji="0" lang="tr-TR" sz="2800" b="0" i="0" u="none" strike="noStrike" kern="1200" cap="none" spc="0" normalizeH="0" baseline="0" noProof="0" dirty="0" smtClean="0">
                <a:ln>
                  <a:noFill/>
                </a:ln>
                <a:solidFill>
                  <a:srgbClr val="FFFF00"/>
                </a:solidFill>
                <a:effectLst/>
                <a:uLnTx/>
                <a:uFillTx/>
                <a:latin typeface="+mn-lt"/>
                <a:ea typeface="+mn-ea"/>
                <a:cs typeface="+mn-cs"/>
              </a:rPr>
              <a:t> </a:t>
            </a:r>
            <a:r>
              <a:rPr kumimoji="0" lang="tr-TR" sz="2800" b="0" i="0" u="none" strike="noStrike" kern="1200" cap="none" spc="0" normalizeH="0" baseline="0" noProof="0" dirty="0" smtClean="0">
                <a:ln>
                  <a:noFill/>
                </a:ln>
                <a:solidFill>
                  <a:schemeClr val="tx1"/>
                </a:solidFill>
                <a:effectLst/>
                <a:uLnTx/>
                <a:uFillTx/>
                <a:latin typeface="+mn-lt"/>
                <a:ea typeface="+mn-ea"/>
                <a:cs typeface="+mn-cs"/>
              </a:rPr>
              <a:t>”</a:t>
            </a:r>
            <a:r>
              <a:rPr kumimoji="0" lang="tr-TR" sz="2800" b="0" i="0" u="none" strike="noStrike" kern="1200" cap="none" spc="0" normalizeH="0" baseline="0" noProof="0" dirty="0" smtClean="0">
                <a:ln>
                  <a:noFill/>
                </a:ln>
                <a:solidFill>
                  <a:srgbClr val="FFFF00"/>
                </a:solidFill>
                <a:effectLst/>
                <a:uLnTx/>
                <a:uFillTx/>
                <a:latin typeface="+mn-lt"/>
                <a:ea typeface="+mn-ea"/>
                <a:cs typeface="+mn-cs"/>
              </a:rPr>
              <a:t> </a:t>
            </a:r>
            <a:r>
              <a:rPr kumimoji="0" lang="tr-TR" sz="2800" b="0" i="0" u="none" strike="noStrike" kern="1200" cap="none" spc="0" normalizeH="0" baseline="0" noProof="0" dirty="0" smtClean="0">
                <a:ln>
                  <a:noFill/>
                </a:ln>
                <a:solidFill>
                  <a:schemeClr val="tx1"/>
                </a:solidFill>
                <a:effectLst/>
                <a:uLnTx/>
                <a:uFillTx/>
                <a:latin typeface="+mn-lt"/>
                <a:ea typeface="+mn-ea"/>
                <a:cs typeface="+mn-cs"/>
              </a:rPr>
              <a:t>sağlık sorunu nedeni ile(KOAH,..)</a:t>
            </a:r>
          </a:p>
        </p:txBody>
      </p:sp>
      <p:pic>
        <p:nvPicPr>
          <p:cNvPr id="6" name="5 Resim" descr="AMCA.jpg"/>
          <p:cNvPicPr>
            <a:picLocks noChangeAspect="1"/>
          </p:cNvPicPr>
          <p:nvPr/>
        </p:nvPicPr>
        <p:blipFill>
          <a:blip r:embed="rId2" cstate="print"/>
          <a:stretch>
            <a:fillRect/>
          </a:stretch>
        </p:blipFill>
        <p:spPr>
          <a:xfrm>
            <a:off x="1524000" y="3505200"/>
            <a:ext cx="5867400" cy="2971800"/>
          </a:xfrm>
          <a:prstGeom prst="rect">
            <a:avLst/>
          </a:prstGeom>
        </p:spPr>
      </p:pic>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33400" y="1038225"/>
            <a:ext cx="8229600" cy="714375"/>
          </a:xfrm>
          <a:prstGeom prst="rect">
            <a:avLst/>
          </a:prstGeom>
        </p:spPr>
        <p:txBody>
          <a:bodyPr lIns="92075" tIns="46038" rIns="92075" bIns="46038"/>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800" b="1" i="0" u="sng" strike="noStrike" kern="1200" cap="none" spc="0" normalizeH="0" baseline="0" noProof="0" dirty="0" smtClean="0">
                <a:ln>
                  <a:noFill/>
                </a:ln>
                <a:solidFill>
                  <a:srgbClr val="C00000"/>
                </a:solidFill>
                <a:effectLst/>
                <a:uLnTx/>
                <a:uFillTx/>
                <a:latin typeface="+mj-lt"/>
                <a:ea typeface="+mj-ea"/>
                <a:cs typeface="+mj-cs"/>
              </a:rPr>
              <a:t>Ayrıntılı çalışma öyküsü:</a:t>
            </a:r>
            <a:endParaRPr kumimoji="0" lang="en-US" sz="2800" b="1" i="0" u="sng" strike="noStrike" kern="1200" cap="none" spc="0" normalizeH="0" baseline="0" noProof="0" dirty="0" smtClean="0">
              <a:ln>
                <a:noFill/>
              </a:ln>
              <a:solidFill>
                <a:srgbClr val="C00000"/>
              </a:solidFill>
              <a:effectLst/>
              <a:uLnTx/>
              <a:uFillTx/>
              <a:latin typeface="+mj-lt"/>
              <a:ea typeface="+mj-ea"/>
              <a:cs typeface="+mj-cs"/>
            </a:endParaRPr>
          </a:p>
        </p:txBody>
      </p:sp>
      <p:sp>
        <p:nvSpPr>
          <p:cNvPr id="3" name="Rectangle 2"/>
          <p:cNvSpPr txBox="1">
            <a:spLocks noChangeArrowheads="1"/>
          </p:cNvSpPr>
          <p:nvPr/>
        </p:nvSpPr>
        <p:spPr>
          <a:xfrm>
            <a:off x="685800" y="1676400"/>
            <a:ext cx="7772400" cy="4800600"/>
          </a:xfrm>
          <a:prstGeom prst="rect">
            <a:avLst/>
          </a:prstGeom>
        </p:spPr>
        <p:txBody>
          <a:bodyPr/>
          <a:lstStyle/>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tr-TR" sz="32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2800" b="1" i="0" u="none" strike="noStrike" kern="1200" cap="none" spc="0" normalizeH="0" baseline="0" noProof="0" dirty="0" smtClean="0">
                <a:ln>
                  <a:noFill/>
                </a:ln>
                <a:solidFill>
                  <a:srgbClr val="FF0000"/>
                </a:solidFill>
                <a:effectLst/>
                <a:uLnTx/>
                <a:uFillTx/>
                <a:latin typeface="+mn-lt"/>
                <a:ea typeface="+mn-ea"/>
                <a:cs typeface="+mn-cs"/>
              </a:rPr>
              <a:t>5) İş dışı </a:t>
            </a:r>
            <a:r>
              <a:rPr kumimoji="0" lang="tr-TR" sz="2800" b="1" i="0" u="none" strike="noStrike" kern="1200" cap="none" spc="0" normalizeH="0" baseline="0" noProof="0" dirty="0" err="1" smtClean="0">
                <a:ln>
                  <a:noFill/>
                </a:ln>
                <a:solidFill>
                  <a:srgbClr val="FF0000"/>
                </a:solidFill>
                <a:effectLst/>
                <a:uLnTx/>
                <a:uFillTx/>
                <a:latin typeface="+mn-lt"/>
                <a:ea typeface="+mn-ea"/>
                <a:cs typeface="+mn-cs"/>
              </a:rPr>
              <a:t>maruziyetler</a:t>
            </a:r>
            <a:endParaRPr kumimoji="0" lang="tr-TR" sz="2800" b="0" i="0" u="none" strike="noStrike" kern="1200" cap="none" spc="0" normalizeH="0" baseline="0" noProof="0" dirty="0" smtClean="0">
              <a:ln>
                <a:noFill/>
              </a:ln>
              <a:solidFill>
                <a:srgbClr val="FF0000"/>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r>
              <a:rPr kumimoji="0" lang="tr-TR" sz="2800" b="0" i="0" u="none" strike="noStrike" kern="1200" cap="none" spc="0" normalizeH="0" baseline="0" noProof="0" dirty="0" smtClean="0">
                <a:ln>
                  <a:noFill/>
                </a:ln>
                <a:solidFill>
                  <a:schemeClr val="tx1"/>
                </a:solidFill>
                <a:effectLst/>
                <a:uLnTx/>
                <a:uFillTx/>
                <a:latin typeface="+mn-lt"/>
                <a:ea typeface="+mn-ea"/>
                <a:cs typeface="+mn-cs"/>
              </a:rPr>
              <a:t>Hobiler</a:t>
            </a:r>
          </a:p>
          <a:p>
            <a:pPr marL="742950" marR="0" lvl="1" indent="-285750" algn="l" defTabSz="914400" rtl="0" eaLnBrk="1" fontAlgn="base" latinLnBrk="0" hangingPunct="1">
              <a:lnSpc>
                <a:spcPct val="90000"/>
              </a:lnSpc>
              <a:spcBef>
                <a:spcPct val="20000"/>
              </a:spcBef>
              <a:spcAft>
                <a:spcPct val="0"/>
              </a:spcAft>
              <a:buClrTx/>
              <a:buSzTx/>
              <a:buFont typeface="Arial" charset="0"/>
              <a:buChar char="–"/>
              <a:tabLst/>
              <a:defRPr/>
            </a:pPr>
            <a:r>
              <a:rPr kumimoji="0" lang="tr-TR" sz="2800" b="0" i="0" u="none" strike="noStrike" kern="1200" cap="none" spc="0" normalizeH="0" baseline="0" noProof="0" dirty="0" smtClean="0">
                <a:ln>
                  <a:noFill/>
                </a:ln>
                <a:solidFill>
                  <a:schemeClr val="tx1"/>
                </a:solidFill>
                <a:effectLst/>
                <a:uLnTx/>
                <a:uFillTx/>
                <a:latin typeface="+mn-lt"/>
                <a:ea typeface="+mn-ea"/>
                <a:cs typeface="+mn-cs"/>
              </a:rPr>
              <a:t>bahçe, ağaç işleri, ...</a:t>
            </a:r>
          </a:p>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r>
              <a:rPr kumimoji="0" lang="tr-TR" sz="2800" b="0" i="0" u="none" strike="noStrike" kern="1200" cap="none" spc="0" normalizeH="0" baseline="0" noProof="0" dirty="0" smtClean="0">
                <a:ln>
                  <a:noFill/>
                </a:ln>
                <a:solidFill>
                  <a:schemeClr val="tx1"/>
                </a:solidFill>
                <a:effectLst/>
                <a:uLnTx/>
                <a:uFillTx/>
                <a:latin typeface="+mn-lt"/>
                <a:ea typeface="+mn-ea"/>
                <a:cs typeface="+mn-cs"/>
              </a:rPr>
              <a:t>Kozmetikler </a:t>
            </a:r>
          </a:p>
          <a:p>
            <a:pPr marL="742950" marR="0" lvl="1" indent="-285750" algn="l" defTabSz="914400" rtl="0" eaLnBrk="1" fontAlgn="base" latinLnBrk="0" hangingPunct="1">
              <a:lnSpc>
                <a:spcPct val="90000"/>
              </a:lnSpc>
              <a:spcBef>
                <a:spcPct val="20000"/>
              </a:spcBef>
              <a:spcAft>
                <a:spcPct val="0"/>
              </a:spcAft>
              <a:buClrTx/>
              <a:buSzTx/>
              <a:buFont typeface="Arial" charset="0"/>
              <a:buChar char="–"/>
              <a:tabLst/>
              <a:defRPr/>
            </a:pPr>
            <a:r>
              <a:rPr kumimoji="0" lang="tr-TR" sz="2800" b="0" i="0" u="none" strike="noStrike" kern="1200" cap="none" spc="0" normalizeH="0" baseline="0" noProof="0" dirty="0" smtClean="0">
                <a:ln>
                  <a:noFill/>
                </a:ln>
                <a:solidFill>
                  <a:schemeClr val="tx1"/>
                </a:solidFill>
                <a:effectLst/>
                <a:uLnTx/>
                <a:uFillTx/>
                <a:latin typeface="+mn-lt"/>
                <a:ea typeface="+mn-ea"/>
                <a:cs typeface="+mn-cs"/>
              </a:rPr>
              <a:t>Yeni bir sabun ---- cilt sorunları</a:t>
            </a:r>
          </a:p>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r>
              <a:rPr kumimoji="0" lang="tr-TR" sz="2800" b="0" i="0" u="none" strike="noStrike" kern="1200" cap="none" spc="0" normalizeH="0" baseline="0" noProof="0" dirty="0" smtClean="0">
                <a:ln>
                  <a:noFill/>
                </a:ln>
                <a:solidFill>
                  <a:schemeClr val="tx1"/>
                </a:solidFill>
                <a:effectLst/>
                <a:uLnTx/>
                <a:uFillTx/>
                <a:latin typeface="+mn-lt"/>
                <a:ea typeface="+mn-ea"/>
                <a:cs typeface="+mn-cs"/>
              </a:rPr>
              <a:t>Alışkanlıklar </a:t>
            </a:r>
          </a:p>
          <a:p>
            <a:pPr marL="742950" marR="0" lvl="1" indent="-285750" algn="l" defTabSz="914400" rtl="0" eaLnBrk="1" fontAlgn="base" latinLnBrk="0" hangingPunct="1">
              <a:lnSpc>
                <a:spcPct val="90000"/>
              </a:lnSpc>
              <a:spcBef>
                <a:spcPct val="20000"/>
              </a:spcBef>
              <a:spcAft>
                <a:spcPct val="0"/>
              </a:spcAft>
              <a:buClrTx/>
              <a:buSzTx/>
              <a:buFont typeface="Arial" charset="0"/>
              <a:buChar char="–"/>
              <a:tabLst/>
              <a:defRPr/>
            </a:pPr>
            <a:r>
              <a:rPr kumimoji="0" lang="tr-TR" sz="2800" b="0" i="0" u="none" strike="noStrike" kern="1200" cap="none" spc="0" normalizeH="0" baseline="0" noProof="0" dirty="0" smtClean="0">
                <a:ln>
                  <a:noFill/>
                </a:ln>
                <a:solidFill>
                  <a:schemeClr val="tx1"/>
                </a:solidFill>
                <a:effectLst/>
                <a:uLnTx/>
                <a:uFillTx/>
                <a:latin typeface="+mn-lt"/>
                <a:ea typeface="+mn-ea"/>
                <a:cs typeface="+mn-cs"/>
              </a:rPr>
              <a:t>Sigara, beslenme, ...</a:t>
            </a:r>
          </a:p>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r>
              <a:rPr kumimoji="0" lang="tr-TR" sz="2800" b="0" i="0" u="none" strike="noStrike" kern="1200" cap="none" spc="0" normalizeH="0" baseline="0" noProof="0" dirty="0" smtClean="0">
                <a:ln>
                  <a:noFill/>
                </a:ln>
                <a:solidFill>
                  <a:schemeClr val="tx1"/>
                </a:solidFill>
                <a:effectLst/>
                <a:uLnTx/>
                <a:uFillTx/>
                <a:latin typeface="+mn-lt"/>
                <a:ea typeface="+mn-ea"/>
                <a:cs typeface="+mn-cs"/>
              </a:rPr>
              <a:t>Oturulan yer</a:t>
            </a:r>
          </a:p>
          <a:p>
            <a:pPr marL="742950" marR="0" lvl="1" indent="-285750" algn="l" defTabSz="914400" rtl="0" eaLnBrk="1" fontAlgn="base" latinLnBrk="0" hangingPunct="1">
              <a:lnSpc>
                <a:spcPct val="90000"/>
              </a:lnSpc>
              <a:spcBef>
                <a:spcPct val="20000"/>
              </a:spcBef>
              <a:spcAft>
                <a:spcPct val="0"/>
              </a:spcAft>
              <a:buClrTx/>
              <a:buSzTx/>
              <a:buFont typeface="Arial" charset="0"/>
              <a:buChar char="–"/>
              <a:tabLst/>
              <a:defRPr/>
            </a:pPr>
            <a:r>
              <a:rPr kumimoji="0" lang="tr-TR" sz="2800" b="0" i="0" u="none" strike="noStrike" kern="1200" cap="none" spc="0" normalizeH="0" baseline="0" noProof="0" dirty="0" smtClean="0">
                <a:ln>
                  <a:noFill/>
                </a:ln>
                <a:solidFill>
                  <a:schemeClr val="tx1"/>
                </a:solidFill>
                <a:effectLst/>
                <a:uLnTx/>
                <a:uFillTx/>
                <a:latin typeface="+mn-lt"/>
                <a:ea typeface="+mn-ea"/>
                <a:cs typeface="+mn-cs"/>
              </a:rPr>
              <a:t>Fabrika çevresi, ...</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4" name="3 Resim" descr="kozme.jpg"/>
          <p:cNvPicPr>
            <a:picLocks noChangeAspect="1"/>
          </p:cNvPicPr>
          <p:nvPr/>
        </p:nvPicPr>
        <p:blipFill>
          <a:blip r:embed="rId2" cstate="print"/>
          <a:stretch>
            <a:fillRect/>
          </a:stretch>
        </p:blipFill>
        <p:spPr>
          <a:xfrm>
            <a:off x="6248400" y="3048000"/>
            <a:ext cx="2133600" cy="1143000"/>
          </a:xfrm>
          <a:prstGeom prst="rect">
            <a:avLst/>
          </a:prstGeom>
        </p:spPr>
      </p:pic>
      <p:pic>
        <p:nvPicPr>
          <p:cNvPr id="5" name="4 Resim" descr="bahçe.jpg"/>
          <p:cNvPicPr>
            <a:picLocks noChangeAspect="1"/>
          </p:cNvPicPr>
          <p:nvPr/>
        </p:nvPicPr>
        <p:blipFill>
          <a:blip r:embed="rId3" cstate="print"/>
          <a:stretch>
            <a:fillRect/>
          </a:stretch>
        </p:blipFill>
        <p:spPr>
          <a:xfrm>
            <a:off x="5349296" y="1047750"/>
            <a:ext cx="3566104" cy="1847850"/>
          </a:xfrm>
          <a:prstGeom prst="rect">
            <a:avLst/>
          </a:prstGeom>
        </p:spPr>
      </p:pic>
      <p:pic>
        <p:nvPicPr>
          <p:cNvPr id="7" name="6 Resim" descr="siga.jpg"/>
          <p:cNvPicPr>
            <a:picLocks noChangeAspect="1"/>
          </p:cNvPicPr>
          <p:nvPr/>
        </p:nvPicPr>
        <p:blipFill>
          <a:blip r:embed="rId4" cstate="print"/>
          <a:stretch>
            <a:fillRect/>
          </a:stretch>
        </p:blipFill>
        <p:spPr>
          <a:xfrm>
            <a:off x="5181600" y="4222436"/>
            <a:ext cx="1981200" cy="1111564"/>
          </a:xfrm>
          <a:prstGeom prst="rect">
            <a:avLst/>
          </a:prstGeom>
        </p:spPr>
      </p:pic>
      <p:pic>
        <p:nvPicPr>
          <p:cNvPr id="10" name="9 Resim" descr="fab.jpg"/>
          <p:cNvPicPr>
            <a:picLocks noChangeAspect="1"/>
          </p:cNvPicPr>
          <p:nvPr/>
        </p:nvPicPr>
        <p:blipFill>
          <a:blip r:embed="rId5" cstate="print"/>
          <a:stretch>
            <a:fillRect/>
          </a:stretch>
        </p:blipFill>
        <p:spPr>
          <a:xfrm>
            <a:off x="4343400" y="5410200"/>
            <a:ext cx="2286000" cy="1371600"/>
          </a:xfrm>
          <a:prstGeom prst="rect">
            <a:avLst/>
          </a:prstGeom>
        </p:spPr>
      </p:pic>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par>
                          <p:cTn id="8" fill="hold">
                            <p:stCondLst>
                              <p:cond delay="1000"/>
                            </p:stCondLst>
                            <p:childTnLst>
                              <p:par>
                                <p:cTn id="9" presetID="5" presetClass="entr" presetSubtype="10" fill="hold"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500"/>
                                        <p:tgtEl>
                                          <p:spTgt spid="4"/>
                                        </p:tgtEl>
                                      </p:cBhvr>
                                    </p:animEffect>
                                  </p:childTnLst>
                                </p:cTn>
                              </p:par>
                            </p:childTnLst>
                          </p:cTn>
                        </p:par>
                        <p:par>
                          <p:cTn id="12" fill="hold">
                            <p:stCondLst>
                              <p:cond delay="2500"/>
                            </p:stCondLst>
                            <p:childTnLst>
                              <p:par>
                                <p:cTn id="13" presetID="5" presetClass="entr" presetSubtype="10" fill="hold" nodeType="afterEffect">
                                  <p:stCondLst>
                                    <p:cond delay="500"/>
                                  </p:stCondLst>
                                  <p:childTnLst>
                                    <p:set>
                                      <p:cBhvr>
                                        <p:cTn id="14" dur="1" fill="hold">
                                          <p:stCondLst>
                                            <p:cond delay="0"/>
                                          </p:stCondLst>
                                        </p:cTn>
                                        <p:tgtEl>
                                          <p:spTgt spid="7"/>
                                        </p:tgtEl>
                                        <p:attrNameLst>
                                          <p:attrName>style.visibility</p:attrName>
                                        </p:attrNameLst>
                                      </p:cBhvr>
                                      <p:to>
                                        <p:strVal val="visible"/>
                                      </p:to>
                                    </p:set>
                                    <p:animEffect transition="in" filter="checkerboard(across)">
                                      <p:cBhvr>
                                        <p:cTn id="15" dur="500"/>
                                        <p:tgtEl>
                                          <p:spTgt spid="7"/>
                                        </p:tgtEl>
                                      </p:cBhvr>
                                    </p:animEffect>
                                  </p:childTnLst>
                                </p:cTn>
                              </p:par>
                            </p:childTnLst>
                          </p:cTn>
                        </p:par>
                        <p:par>
                          <p:cTn id="16" fill="hold">
                            <p:stCondLst>
                              <p:cond delay="3500"/>
                            </p:stCondLst>
                            <p:childTnLst>
                              <p:par>
                                <p:cTn id="17" presetID="5" presetClass="entr" presetSubtype="10" fill="hold" nodeType="afterEffect">
                                  <p:stCondLst>
                                    <p:cond delay="500"/>
                                  </p:stCondLst>
                                  <p:childTnLst>
                                    <p:set>
                                      <p:cBhvr>
                                        <p:cTn id="18" dur="1" fill="hold">
                                          <p:stCondLst>
                                            <p:cond delay="0"/>
                                          </p:stCondLst>
                                        </p:cTn>
                                        <p:tgtEl>
                                          <p:spTgt spid="10"/>
                                        </p:tgtEl>
                                        <p:attrNameLst>
                                          <p:attrName>style.visibility</p:attrName>
                                        </p:attrNameLst>
                                      </p:cBhvr>
                                      <p:to>
                                        <p:strVal val="visible"/>
                                      </p:to>
                                    </p:set>
                                    <p:animEffect transition="in" filter="checkerboard(across)">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33400" y="1109662"/>
            <a:ext cx="8229600" cy="642938"/>
          </a:xfrm>
          <a:prstGeom prst="rect">
            <a:avLst/>
          </a:prstGeom>
        </p:spPr>
        <p:txBody>
          <a:bodyPr lIns="92075" tIns="46038" rIns="92075" bIns="46038"/>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800" b="1" i="0" u="sng" strike="noStrike" kern="1200" cap="none" spc="0" normalizeH="0" baseline="0" noProof="0" smtClean="0">
                <a:ln>
                  <a:noFill/>
                </a:ln>
                <a:solidFill>
                  <a:srgbClr val="C00000"/>
                </a:solidFill>
                <a:effectLst/>
                <a:uLnTx/>
                <a:uFillTx/>
                <a:latin typeface="+mj-lt"/>
                <a:ea typeface="+mj-ea"/>
                <a:cs typeface="+mj-cs"/>
              </a:rPr>
              <a:t>Ayrıntılı çalışma öyküsü – ne zaman?</a:t>
            </a:r>
            <a:endParaRPr kumimoji="0" lang="en-US" sz="2800" b="1" i="0" u="sng" strike="noStrike" kern="1200" cap="none" spc="0" normalizeH="0" baseline="0" noProof="0" dirty="0" smtClean="0">
              <a:ln>
                <a:noFill/>
              </a:ln>
              <a:solidFill>
                <a:srgbClr val="C00000"/>
              </a:solidFill>
              <a:effectLst/>
              <a:uLnTx/>
              <a:uFillTx/>
              <a:latin typeface="+mj-lt"/>
              <a:ea typeface="+mj-ea"/>
              <a:cs typeface="+mj-cs"/>
            </a:endParaRPr>
          </a:p>
        </p:txBody>
      </p:sp>
      <p:sp>
        <p:nvSpPr>
          <p:cNvPr id="3" name="Rectangle 2"/>
          <p:cNvSpPr txBox="1">
            <a:spLocks noChangeArrowheads="1"/>
          </p:cNvSpPr>
          <p:nvPr/>
        </p:nvSpPr>
        <p:spPr>
          <a:xfrm>
            <a:off x="609600" y="1279525"/>
            <a:ext cx="5867400" cy="4968875"/>
          </a:xfrm>
          <a:prstGeom prst="rect">
            <a:avLst/>
          </a:prstGeom>
        </p:spPr>
        <p:txBody>
          <a:bodyPr/>
          <a:lstStyle/>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tr-TR" sz="3600" b="0" i="0" u="none" strike="noStrike" kern="1200" cap="none" spc="0" normalizeH="0" baseline="0" noProof="0" dirty="0" smtClean="0">
                <a:ln>
                  <a:noFill/>
                </a:ln>
                <a:solidFill>
                  <a:schemeClr val="tx1"/>
                </a:solidFill>
                <a:effectLst/>
                <a:uLnTx/>
                <a:uFillTx/>
                <a:latin typeface="+mn-lt"/>
                <a:ea typeface="+mn-ea"/>
                <a:cs typeface="+mn-cs"/>
              </a:rPr>
              <a:t>	</a:t>
            </a:r>
            <a:endParaRPr kumimoji="0" lang="tr-TR" sz="32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r>
              <a:rPr kumimoji="0" lang="tr-TR" sz="3200" b="0" i="0" u="none" strike="noStrike" kern="1200" cap="none" spc="0" normalizeH="0" baseline="0" noProof="0" dirty="0" smtClean="0">
                <a:ln>
                  <a:noFill/>
                </a:ln>
                <a:solidFill>
                  <a:srgbClr val="FF0000"/>
                </a:solidFill>
                <a:effectLst/>
                <a:uLnTx/>
                <a:uFillTx/>
                <a:latin typeface="+mn-lt"/>
                <a:ea typeface="+mn-ea"/>
                <a:cs typeface="+mn-cs"/>
              </a:rPr>
              <a:t>Solunum sistemi hastalığı</a:t>
            </a:r>
          </a:p>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r>
              <a:rPr kumimoji="0" lang="tr-TR" sz="3200" b="0" i="0" u="none" strike="noStrike" kern="1200" cap="none" spc="0" normalizeH="0" baseline="0" noProof="0" dirty="0" smtClean="0">
                <a:ln>
                  <a:noFill/>
                </a:ln>
                <a:solidFill>
                  <a:srgbClr val="FF0000"/>
                </a:solidFill>
                <a:effectLst/>
                <a:uLnTx/>
                <a:uFillTx/>
                <a:latin typeface="+mn-lt"/>
                <a:ea typeface="+mn-ea"/>
                <a:cs typeface="+mn-cs"/>
              </a:rPr>
              <a:t>Deri hastalığı</a:t>
            </a:r>
          </a:p>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r>
              <a:rPr kumimoji="0" lang="tr-TR" sz="3200" b="0" i="0" u="none" strike="noStrike" kern="1200" cap="none" spc="0" normalizeH="0" baseline="0" noProof="0" dirty="0" smtClean="0">
                <a:ln>
                  <a:noFill/>
                </a:ln>
                <a:solidFill>
                  <a:srgbClr val="FF0000"/>
                </a:solidFill>
                <a:effectLst/>
                <a:uLnTx/>
                <a:uFillTx/>
                <a:latin typeface="+mn-lt"/>
                <a:ea typeface="+mn-ea"/>
                <a:cs typeface="+mn-cs"/>
              </a:rPr>
              <a:t>İşitme kaybı</a:t>
            </a:r>
          </a:p>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r>
              <a:rPr kumimoji="0" lang="tr-TR" sz="3200" b="0" i="0" u="none" strike="noStrike" kern="1200" cap="none" spc="0" normalizeH="0" baseline="0" noProof="0" dirty="0" smtClean="0">
                <a:ln>
                  <a:noFill/>
                </a:ln>
                <a:solidFill>
                  <a:srgbClr val="FF0000"/>
                </a:solidFill>
                <a:effectLst/>
                <a:uLnTx/>
                <a:uFillTx/>
                <a:latin typeface="+mn-lt"/>
                <a:ea typeface="+mn-ea"/>
                <a:cs typeface="+mn-cs"/>
              </a:rPr>
              <a:t>Bel ve sırt ağrısı</a:t>
            </a:r>
          </a:p>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r>
              <a:rPr kumimoji="0" lang="tr-TR" sz="3200" b="0" i="0" u="none" strike="noStrike" kern="1200" cap="none" spc="0" normalizeH="0" baseline="0" noProof="0" dirty="0" smtClean="0">
                <a:ln>
                  <a:noFill/>
                </a:ln>
                <a:solidFill>
                  <a:srgbClr val="FF0000"/>
                </a:solidFill>
                <a:effectLst/>
                <a:uLnTx/>
                <a:uFillTx/>
                <a:latin typeface="+mn-lt"/>
                <a:ea typeface="+mn-ea"/>
                <a:cs typeface="+mn-cs"/>
              </a:rPr>
              <a:t>Kanser – akciğer, mesane, </a:t>
            </a:r>
          </a:p>
          <a:p>
            <a:pPr marL="342900" marR="0" lvl="0" indent="-342900" algn="l" defTabSz="914400" rtl="0" eaLnBrk="1" fontAlgn="base" latinLnBrk="0" hangingPunct="1">
              <a:lnSpc>
                <a:spcPct val="90000"/>
              </a:lnSpc>
              <a:spcBef>
                <a:spcPct val="20000"/>
              </a:spcBef>
              <a:spcAft>
                <a:spcPct val="0"/>
              </a:spcAft>
              <a:buClrTx/>
              <a:buSzTx/>
              <a:tabLst/>
              <a:defRPr/>
            </a:pPr>
            <a:r>
              <a:rPr lang="tr-TR" sz="3200" dirty="0" smtClean="0">
                <a:solidFill>
                  <a:srgbClr val="FF0000"/>
                </a:solidFill>
                <a:latin typeface="+mn-lt"/>
              </a:rPr>
              <a:t>    </a:t>
            </a:r>
            <a:r>
              <a:rPr kumimoji="0" lang="tr-TR" sz="3200" b="0" i="0" u="none" strike="noStrike" kern="1200" cap="none" spc="0" normalizeH="0" baseline="0" noProof="0" dirty="0" smtClean="0">
                <a:ln>
                  <a:noFill/>
                </a:ln>
                <a:solidFill>
                  <a:srgbClr val="FF0000"/>
                </a:solidFill>
                <a:effectLst/>
                <a:uLnTx/>
                <a:uFillTx/>
                <a:latin typeface="+mn-lt"/>
                <a:ea typeface="+mn-ea"/>
                <a:cs typeface="+mn-cs"/>
              </a:rPr>
              <a:t>deri, lösemi, ...</a:t>
            </a:r>
          </a:p>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r>
              <a:rPr kumimoji="0" lang="tr-TR" sz="3200" b="0" i="0" u="none" strike="noStrike" kern="1200" cap="none" spc="0" normalizeH="0" baseline="0" noProof="0" dirty="0" err="1" smtClean="0">
                <a:ln>
                  <a:noFill/>
                </a:ln>
                <a:solidFill>
                  <a:srgbClr val="FF0000"/>
                </a:solidFill>
                <a:effectLst/>
                <a:uLnTx/>
                <a:uFillTx/>
                <a:latin typeface="+mn-lt"/>
                <a:ea typeface="+mn-ea"/>
                <a:cs typeface="+mn-cs"/>
              </a:rPr>
              <a:t>Nöropsikiatrik</a:t>
            </a:r>
            <a:r>
              <a:rPr kumimoji="0" lang="tr-TR" sz="3200" b="0" i="0" u="none" strike="noStrike" kern="1200" cap="none" spc="0" normalizeH="0" baseline="0" noProof="0" dirty="0" smtClean="0">
                <a:ln>
                  <a:noFill/>
                </a:ln>
                <a:solidFill>
                  <a:srgbClr val="FF0000"/>
                </a:solidFill>
                <a:effectLst/>
                <a:uLnTx/>
                <a:uFillTx/>
                <a:latin typeface="+mn-lt"/>
                <a:ea typeface="+mn-ea"/>
                <a:cs typeface="+mn-cs"/>
              </a:rPr>
              <a:t> sorunlar</a:t>
            </a:r>
          </a:p>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r>
              <a:rPr kumimoji="0" lang="tr-TR" sz="3200" b="0" i="0" u="none" strike="noStrike" kern="1200" cap="none" spc="0" normalizeH="0" baseline="0" noProof="0" dirty="0" smtClean="0">
                <a:ln>
                  <a:noFill/>
                </a:ln>
                <a:solidFill>
                  <a:srgbClr val="FF0000"/>
                </a:solidFill>
                <a:effectLst/>
                <a:uLnTx/>
                <a:uFillTx/>
                <a:latin typeface="+mn-lt"/>
                <a:ea typeface="+mn-ea"/>
                <a:cs typeface="+mn-cs"/>
              </a:rPr>
              <a:t>“</a:t>
            </a:r>
            <a:r>
              <a:rPr kumimoji="0" lang="tr-TR" sz="3200" b="0" i="0" u="none" strike="noStrike" kern="1200" cap="none" spc="0" normalizeH="0" baseline="0" noProof="0" dirty="0" err="1" smtClean="0">
                <a:ln>
                  <a:noFill/>
                </a:ln>
                <a:solidFill>
                  <a:srgbClr val="FF0000"/>
                </a:solidFill>
                <a:effectLst/>
                <a:uLnTx/>
                <a:uFillTx/>
                <a:latin typeface="+mn-lt"/>
                <a:ea typeface="+mn-ea"/>
                <a:cs typeface="+mn-cs"/>
              </a:rPr>
              <a:t>etyolojisi</a:t>
            </a:r>
            <a:r>
              <a:rPr kumimoji="0" lang="tr-TR" sz="3200" b="0" i="0" u="none" strike="noStrike" kern="1200" cap="none" spc="0" normalizeH="0" baseline="0" noProof="0" dirty="0" smtClean="0">
                <a:ln>
                  <a:noFill/>
                </a:ln>
                <a:solidFill>
                  <a:srgbClr val="FF0000"/>
                </a:solidFill>
                <a:effectLst/>
                <a:uLnTx/>
                <a:uFillTx/>
                <a:latin typeface="+mn-lt"/>
                <a:ea typeface="+mn-ea"/>
                <a:cs typeface="+mn-cs"/>
              </a:rPr>
              <a:t> bilinmeyen” </a:t>
            </a:r>
          </a:p>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tr-TR" sz="32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3200" b="1" i="1" u="none" strike="noStrike" kern="1200" cap="none" spc="0" normalizeH="0" baseline="0" noProof="0" dirty="0" smtClean="0">
                <a:ln>
                  <a:noFill/>
                </a:ln>
                <a:solidFill>
                  <a:schemeClr val="tx1"/>
                </a:solidFill>
                <a:effectLst/>
                <a:uLnTx/>
                <a:uFillTx/>
                <a:latin typeface="+mn-lt"/>
                <a:ea typeface="+mn-ea"/>
                <a:cs typeface="+mn-cs"/>
              </a:rPr>
              <a:t>“mesleksel </a:t>
            </a:r>
            <a:r>
              <a:rPr kumimoji="0" lang="tr-TR" sz="3200" b="1" i="1" u="none" strike="noStrike" kern="1200" cap="none" spc="0" normalizeH="0" baseline="0" noProof="0" dirty="0" err="1" smtClean="0">
                <a:ln>
                  <a:noFill/>
                </a:ln>
                <a:solidFill>
                  <a:schemeClr val="tx1"/>
                </a:solidFill>
                <a:effectLst/>
                <a:uLnTx/>
                <a:uFillTx/>
                <a:latin typeface="+mn-lt"/>
                <a:ea typeface="+mn-ea"/>
                <a:cs typeface="+mn-cs"/>
              </a:rPr>
              <a:t>etyoloji</a:t>
            </a:r>
            <a:r>
              <a:rPr kumimoji="0" lang="tr-TR" sz="3200" b="1" i="1" u="none" strike="noStrike" kern="1200" cap="none" spc="0" normalizeH="0" baseline="0" noProof="0" dirty="0" smtClean="0">
                <a:ln>
                  <a:noFill/>
                </a:ln>
                <a:solidFill>
                  <a:schemeClr val="tx1"/>
                </a:solidFill>
                <a:effectLst/>
                <a:uLnTx/>
                <a:uFillTx/>
                <a:latin typeface="+mn-lt"/>
                <a:ea typeface="+mn-ea"/>
                <a:cs typeface="+mn-cs"/>
              </a:rPr>
              <a:t> daha sık”</a:t>
            </a:r>
            <a:endParaRPr kumimoji="0" lang="en-US" sz="3200" b="1" i="1" u="none" strike="noStrike" kern="1200" cap="none" spc="0" normalizeH="0" baseline="0" noProof="0" dirty="0" smtClean="0">
              <a:ln>
                <a:noFill/>
              </a:ln>
              <a:solidFill>
                <a:schemeClr val="tx1"/>
              </a:solidFill>
              <a:effectLst/>
              <a:uLnTx/>
              <a:uFillTx/>
              <a:latin typeface="+mn-lt"/>
              <a:ea typeface="+mn-ea"/>
              <a:cs typeface="+mn-cs"/>
            </a:endParaRPr>
          </a:p>
        </p:txBody>
      </p:sp>
      <p:pic>
        <p:nvPicPr>
          <p:cNvPr id="5" name="4 Resim" descr="FİZİK.jpg"/>
          <p:cNvPicPr>
            <a:picLocks noChangeAspect="1"/>
          </p:cNvPicPr>
          <p:nvPr/>
        </p:nvPicPr>
        <p:blipFill>
          <a:blip r:embed="rId2" cstate="print"/>
          <a:stretch>
            <a:fillRect/>
          </a:stretch>
        </p:blipFill>
        <p:spPr>
          <a:xfrm>
            <a:off x="5410200" y="1752600"/>
            <a:ext cx="3657600" cy="4191000"/>
          </a:xfrm>
          <a:prstGeom prst="rect">
            <a:avLst/>
          </a:prstGeom>
        </p:spPr>
      </p:pic>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p:cNvSpPr>
          <p:nvPr/>
        </p:nvSpPr>
        <p:spPr bwMode="auto">
          <a:xfrm>
            <a:off x="457200" y="1066800"/>
            <a:ext cx="8231188" cy="609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3600" b="0" i="0" u="none" strike="noStrike" kern="1200" cap="none" spc="0" normalizeH="0" baseline="0" noProof="0" smtClean="0">
                <a:ln>
                  <a:noFill/>
                </a:ln>
                <a:solidFill>
                  <a:schemeClr val="tx1"/>
                </a:solidFill>
                <a:effectLst/>
                <a:uLnTx/>
                <a:uFillTx/>
                <a:latin typeface="+mj-lt"/>
                <a:ea typeface="+mj-ea"/>
                <a:cs typeface="+mj-cs"/>
              </a:rPr>
              <a:t> </a:t>
            </a:r>
            <a:br>
              <a:rPr kumimoji="0" lang="tr-TR" sz="3600" b="0" i="0" u="none" strike="noStrike" kern="1200" cap="none" spc="0" normalizeH="0" baseline="0" noProof="0" smtClean="0">
                <a:ln>
                  <a:noFill/>
                </a:ln>
                <a:solidFill>
                  <a:schemeClr val="tx1"/>
                </a:solidFill>
                <a:effectLst/>
                <a:uLnTx/>
                <a:uFillTx/>
                <a:latin typeface="+mj-lt"/>
                <a:ea typeface="+mj-ea"/>
                <a:cs typeface="+mj-cs"/>
              </a:rPr>
            </a:br>
            <a:r>
              <a:rPr kumimoji="0" lang="tr-TR" sz="3600" b="0" i="0" u="none" strike="noStrike" kern="1200" cap="none" spc="0" normalizeH="0" baseline="0" noProof="0" smtClean="0">
                <a:ln>
                  <a:noFill/>
                </a:ln>
                <a:solidFill>
                  <a:schemeClr val="tx1"/>
                </a:solidFill>
                <a:effectLst/>
                <a:uLnTx/>
                <a:uFillTx/>
                <a:latin typeface="+mj-lt"/>
                <a:ea typeface="+mj-ea"/>
                <a:cs typeface="+mj-cs"/>
              </a:rPr>
              <a:t/>
            </a:r>
            <a:br>
              <a:rPr kumimoji="0" lang="tr-TR" sz="3600" b="0" i="0" u="none" strike="noStrike" kern="1200" cap="none" spc="0" normalizeH="0" baseline="0" noProof="0" smtClean="0">
                <a:ln>
                  <a:noFill/>
                </a:ln>
                <a:solidFill>
                  <a:schemeClr val="tx1"/>
                </a:solidFill>
                <a:effectLst/>
                <a:uLnTx/>
                <a:uFillTx/>
                <a:latin typeface="+mj-lt"/>
                <a:ea typeface="+mj-ea"/>
                <a:cs typeface="+mj-cs"/>
              </a:rPr>
            </a:br>
            <a:r>
              <a:rPr kumimoji="0" lang="tr-TR" sz="3200" b="1" i="0" u="none" strike="noStrike" kern="1200" cap="none" spc="0" normalizeH="0" baseline="0" noProof="0" smtClean="0">
                <a:ln>
                  <a:noFill/>
                </a:ln>
                <a:solidFill>
                  <a:srgbClr val="C00000"/>
                </a:solidFill>
                <a:effectLst/>
                <a:uLnTx/>
                <a:uFillTx/>
                <a:latin typeface="+mn-lt"/>
                <a:ea typeface="+mj-ea"/>
                <a:cs typeface="+mj-cs"/>
              </a:rPr>
              <a:t>İş Sağlığı Uygulama İlkeleri</a:t>
            </a:r>
            <a:endParaRPr kumimoji="0" lang="tr-TR" sz="3200" b="1" i="0" u="none" strike="noStrike" kern="1200" cap="none" spc="0" normalizeH="0" baseline="0" noProof="0" dirty="0" smtClean="0">
              <a:ln>
                <a:noFill/>
              </a:ln>
              <a:solidFill>
                <a:srgbClr val="C00000"/>
              </a:solidFill>
              <a:effectLst/>
              <a:uLnTx/>
              <a:uFillTx/>
              <a:latin typeface="+mn-lt"/>
              <a:ea typeface="+mj-ea"/>
              <a:cs typeface="+mj-cs"/>
            </a:endParaRPr>
          </a:p>
        </p:txBody>
      </p:sp>
      <p:sp>
        <p:nvSpPr>
          <p:cNvPr id="3" name="Rectangle 3"/>
          <p:cNvSpPr txBox="1">
            <a:spLocks/>
          </p:cNvSpPr>
          <p:nvPr/>
        </p:nvSpPr>
        <p:spPr bwMode="auto">
          <a:xfrm>
            <a:off x="609600" y="1749425"/>
            <a:ext cx="8686800"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609600" marR="0" lvl="0" indent="-609600" algn="l" defTabSz="914400" rtl="0" eaLnBrk="0" fontAlgn="base" latinLnBrk="0" hangingPunct="0">
              <a:lnSpc>
                <a:spcPct val="145000"/>
              </a:lnSpc>
              <a:spcBef>
                <a:spcPct val="20000"/>
              </a:spcBef>
              <a:spcAft>
                <a:spcPct val="0"/>
              </a:spcAft>
              <a:buClrTx/>
              <a:buSzTx/>
              <a:buFont typeface="Wingdings" pitchFamily="2" charset="2"/>
              <a:buChar char="Ø"/>
              <a:tabLst/>
              <a:defRPr/>
            </a:pPr>
            <a:r>
              <a:rPr kumimoji="0" lang="tr-TR" sz="2800" b="0" i="0" u="none" strike="noStrike" kern="1200" cap="none" spc="0" normalizeH="0" baseline="0" noProof="0" smtClean="0">
                <a:ln>
                  <a:noFill/>
                </a:ln>
                <a:solidFill>
                  <a:schemeClr val="tx1"/>
                </a:solidFill>
                <a:effectLst/>
                <a:uLnTx/>
                <a:uFillTx/>
                <a:latin typeface="+mn-lt"/>
                <a:ea typeface="+mn-ea"/>
                <a:cs typeface="+mn-cs"/>
              </a:rPr>
              <a:t>Uygun işe yerleştirme</a:t>
            </a:r>
          </a:p>
          <a:p>
            <a:pPr marL="609600" marR="0" lvl="0" indent="-609600" algn="l" defTabSz="914400" rtl="0" eaLnBrk="0" fontAlgn="base" latinLnBrk="0" hangingPunct="0">
              <a:lnSpc>
                <a:spcPct val="145000"/>
              </a:lnSpc>
              <a:spcBef>
                <a:spcPct val="20000"/>
              </a:spcBef>
              <a:spcAft>
                <a:spcPct val="0"/>
              </a:spcAft>
              <a:buClrTx/>
              <a:buSzTx/>
              <a:buFont typeface="Wingdings" pitchFamily="2" charset="2"/>
              <a:buChar char="Ø"/>
              <a:tabLst/>
              <a:defRPr/>
            </a:pPr>
            <a:r>
              <a:rPr kumimoji="0" lang="tr-TR" sz="2800" b="0" i="0" u="none" strike="noStrike" kern="1200" cap="none" spc="0" normalizeH="0" baseline="0" noProof="0" smtClean="0">
                <a:ln>
                  <a:noFill/>
                </a:ln>
                <a:solidFill>
                  <a:schemeClr val="tx1"/>
                </a:solidFill>
                <a:effectLst/>
                <a:uLnTx/>
                <a:uFillTx/>
                <a:latin typeface="+mn-lt"/>
                <a:ea typeface="+mn-ea"/>
                <a:cs typeface="+mn-cs"/>
              </a:rPr>
              <a:t>İş yeri ortam faktörlerinin değerlendirilmesi</a:t>
            </a:r>
          </a:p>
          <a:p>
            <a:pPr marL="609600" marR="0" lvl="0" indent="-609600" algn="l" defTabSz="914400" rtl="0" eaLnBrk="0" fontAlgn="base" latinLnBrk="0" hangingPunct="0">
              <a:lnSpc>
                <a:spcPct val="145000"/>
              </a:lnSpc>
              <a:spcBef>
                <a:spcPct val="20000"/>
              </a:spcBef>
              <a:spcAft>
                <a:spcPct val="0"/>
              </a:spcAft>
              <a:buClrTx/>
              <a:buSzTx/>
              <a:buFont typeface="Wingdings" pitchFamily="2" charset="2"/>
              <a:buChar char="Ø"/>
              <a:tabLst/>
              <a:defRPr/>
            </a:pPr>
            <a:r>
              <a:rPr kumimoji="0" lang="tr-TR" sz="2800" b="0" i="0" u="none" strike="noStrike" kern="1200" cap="none" spc="0" normalizeH="0" baseline="0" noProof="0" smtClean="0">
                <a:ln>
                  <a:noFill/>
                </a:ln>
                <a:solidFill>
                  <a:schemeClr val="tx1"/>
                </a:solidFill>
                <a:effectLst/>
                <a:uLnTx/>
                <a:uFillTx/>
                <a:latin typeface="+mn-lt"/>
                <a:ea typeface="+mn-ea"/>
                <a:cs typeface="+mn-cs"/>
              </a:rPr>
              <a:t>İşyeri risklerinin kontrolü</a:t>
            </a:r>
          </a:p>
          <a:p>
            <a:pPr marL="609600" marR="0" lvl="0" indent="-609600" algn="l" defTabSz="914400" rtl="0" eaLnBrk="0" fontAlgn="base" latinLnBrk="0" hangingPunct="0">
              <a:lnSpc>
                <a:spcPct val="145000"/>
              </a:lnSpc>
              <a:spcBef>
                <a:spcPct val="20000"/>
              </a:spcBef>
              <a:spcAft>
                <a:spcPct val="0"/>
              </a:spcAft>
              <a:buClrTx/>
              <a:buSzTx/>
              <a:buFont typeface="Wingdings" pitchFamily="2" charset="2"/>
              <a:buChar char="Ø"/>
              <a:tabLst/>
              <a:defRPr/>
            </a:pPr>
            <a:r>
              <a:rPr kumimoji="0" lang="tr-TR" sz="2800" b="0" i="0" u="none" strike="noStrike" kern="1200" cap="none" spc="0" normalizeH="0" baseline="0" noProof="0" smtClean="0">
                <a:ln>
                  <a:noFill/>
                </a:ln>
                <a:solidFill>
                  <a:schemeClr val="tx1"/>
                </a:solidFill>
                <a:effectLst/>
                <a:uLnTx/>
                <a:uFillTx/>
                <a:latin typeface="+mn-lt"/>
                <a:ea typeface="+mn-ea"/>
                <a:cs typeface="+mn-cs"/>
              </a:rPr>
              <a:t>Aralıklı kontrol muayeneleri</a:t>
            </a:r>
          </a:p>
          <a:p>
            <a:pPr marL="609600" marR="0" lvl="0" indent="-609600" algn="l" defTabSz="914400" rtl="0" eaLnBrk="0" fontAlgn="base" latinLnBrk="0" hangingPunct="0">
              <a:lnSpc>
                <a:spcPct val="145000"/>
              </a:lnSpc>
              <a:spcBef>
                <a:spcPct val="20000"/>
              </a:spcBef>
              <a:spcAft>
                <a:spcPct val="0"/>
              </a:spcAft>
              <a:buClrTx/>
              <a:buSzTx/>
              <a:buFont typeface="Wingdings" pitchFamily="2" charset="2"/>
              <a:buChar char="Ø"/>
              <a:tabLst/>
              <a:defRPr/>
            </a:pPr>
            <a:r>
              <a:rPr kumimoji="0" lang="tr-TR" sz="2800" b="0" i="0" u="none" strike="noStrike" kern="1200" cap="none" spc="0" normalizeH="0" baseline="0" noProof="0" smtClean="0">
                <a:ln>
                  <a:noFill/>
                </a:ln>
                <a:solidFill>
                  <a:schemeClr val="tx1"/>
                </a:solidFill>
                <a:effectLst/>
                <a:uLnTx/>
                <a:uFillTx/>
                <a:latin typeface="+mn-lt"/>
                <a:ea typeface="+mn-ea"/>
                <a:cs typeface="+mn-cs"/>
              </a:rPr>
              <a:t>İşyerinde sağlık hizmeti sunulması</a:t>
            </a:r>
          </a:p>
          <a:p>
            <a:pPr marL="609600" marR="0" lvl="0" indent="-609600" algn="l" defTabSz="914400" rtl="0" eaLnBrk="0" fontAlgn="base" latinLnBrk="0" hangingPunct="0">
              <a:lnSpc>
                <a:spcPct val="145000"/>
              </a:lnSpc>
              <a:spcBef>
                <a:spcPct val="20000"/>
              </a:spcBef>
              <a:spcAft>
                <a:spcPct val="0"/>
              </a:spcAft>
              <a:buClrTx/>
              <a:buSzTx/>
              <a:buFont typeface="Wingdings" pitchFamily="2" charset="2"/>
              <a:buChar char="Ø"/>
              <a:tabLst/>
              <a:defRPr/>
            </a:pPr>
            <a:r>
              <a:rPr kumimoji="0" lang="tr-TR" sz="2800" b="0" i="0" u="none" strike="noStrike" kern="1200" cap="none" spc="0" normalizeH="0" baseline="0" noProof="0" smtClean="0">
                <a:ln>
                  <a:noFill/>
                </a:ln>
                <a:solidFill>
                  <a:schemeClr val="tx1"/>
                </a:solidFill>
                <a:effectLst/>
                <a:uLnTx/>
                <a:uFillTx/>
                <a:latin typeface="+mn-lt"/>
                <a:ea typeface="+mn-ea"/>
                <a:cs typeface="+mn-cs"/>
              </a:rPr>
              <a:t>Sağlık eğitimi ve danışmanlık </a:t>
            </a:r>
            <a:endParaRPr kumimoji="0" lang="tr-TR" sz="28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4" name="3 Resim" descr="lütfen-dikkat.jpg"/>
          <p:cNvPicPr>
            <a:picLocks noChangeAspect="1"/>
          </p:cNvPicPr>
          <p:nvPr/>
        </p:nvPicPr>
        <p:blipFill>
          <a:blip r:embed="rId2" cstate="print"/>
          <a:stretch>
            <a:fillRect/>
          </a:stretch>
        </p:blipFill>
        <p:spPr>
          <a:xfrm>
            <a:off x="6286500" y="3543300"/>
            <a:ext cx="2705100" cy="3162300"/>
          </a:xfrm>
          <a:prstGeom prst="rect">
            <a:avLst/>
          </a:prstGeom>
        </p:spPr>
      </p:pic>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4000" fill="hold" nodeType="afterEffect">
                                  <p:stCondLst>
                                    <p:cond delay="100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bwMode="auto">
          <a:xfrm>
            <a:off x="762000" y="2133600"/>
            <a:ext cx="7716837"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l" defTabSz="914400" rtl="0" eaLnBrk="0" fontAlgn="base" latinLnBrk="0" hangingPunct="0">
              <a:lnSpc>
                <a:spcPct val="160000"/>
              </a:lnSpc>
              <a:spcBef>
                <a:spcPct val="20000"/>
              </a:spcBef>
              <a:spcAft>
                <a:spcPct val="0"/>
              </a:spcAft>
              <a:buClrTx/>
              <a:buSzTx/>
              <a:buFont typeface="Arial" charset="0"/>
              <a:buNone/>
              <a:tabLst/>
              <a:defRPr/>
            </a:pPr>
            <a:r>
              <a:rPr kumimoji="0" lang="tr-TR" sz="2800" b="1" i="0" u="none" strike="noStrike" kern="1200" cap="none" spc="0" normalizeH="0" baseline="0" noProof="0" dirty="0" smtClean="0">
                <a:ln>
                  <a:noFill/>
                </a:ln>
                <a:solidFill>
                  <a:schemeClr val="tx1"/>
                </a:solidFill>
                <a:effectLst/>
                <a:uLnTx/>
                <a:uFillTx/>
                <a:latin typeface="+mn-lt"/>
                <a:ea typeface="+mn-ea"/>
                <a:cs typeface="+mn-cs"/>
              </a:rPr>
              <a:t>   </a:t>
            </a:r>
            <a:r>
              <a:rPr kumimoji="0" lang="tr-TR" sz="2800" b="1" i="0" u="none" strike="noStrike" kern="1200" cap="none" spc="0" normalizeH="0" baseline="0" noProof="0" dirty="0" smtClean="0">
                <a:ln>
                  <a:noFill/>
                </a:ln>
                <a:solidFill>
                  <a:srgbClr val="CC3300"/>
                </a:solidFill>
                <a:effectLst/>
                <a:uLnTx/>
                <a:uFillTx/>
                <a:latin typeface="+mn-lt"/>
                <a:ea typeface="+mn-ea"/>
                <a:cs typeface="+mn-cs"/>
              </a:rPr>
              <a:t>“ </a:t>
            </a:r>
            <a:r>
              <a:rPr kumimoji="0" lang="tr-TR" sz="2800" b="1" i="0" u="none" strike="noStrike" kern="1200" cap="none" spc="0" normalizeH="0" baseline="0" noProof="0" dirty="0" smtClean="0">
                <a:ln>
                  <a:noFill/>
                </a:ln>
                <a:solidFill>
                  <a:schemeClr val="tx1"/>
                </a:solidFill>
                <a:effectLst/>
                <a:uLnTx/>
                <a:uFillTx/>
                <a:latin typeface="+mn-lt"/>
                <a:ea typeface="+mn-ea"/>
                <a:cs typeface="+mn-cs"/>
              </a:rPr>
              <a:t> </a:t>
            </a:r>
            <a:r>
              <a:rPr kumimoji="0" lang="tr-TR" sz="2800" b="0" i="0" u="none" strike="noStrike" kern="1200" cap="none" spc="0" normalizeH="0" baseline="0" noProof="0" dirty="0" smtClean="0">
                <a:ln>
                  <a:noFill/>
                </a:ln>
                <a:solidFill>
                  <a:schemeClr val="tx1"/>
                </a:solidFill>
                <a:effectLst/>
                <a:uLnTx/>
                <a:uFillTx/>
                <a:latin typeface="+mn-lt"/>
                <a:ea typeface="+mn-ea"/>
                <a:cs typeface="+mn-cs"/>
              </a:rPr>
              <a:t>Çalışmaya aday olan bir kişinin işe başlamadan önce bir değerlendirmeden geçirilerek niteliklerinin belirlenmesi ve bu niteliklerine uyan bir işe yerleştirilmesine </a:t>
            </a:r>
            <a:r>
              <a:rPr kumimoji="0" lang="tr-TR" sz="2800" b="0" i="1" u="sng" strike="noStrike" kern="1200" cap="none" spc="0" normalizeH="0" baseline="0" noProof="0" dirty="0" smtClean="0">
                <a:ln>
                  <a:noFill/>
                </a:ln>
                <a:solidFill>
                  <a:srgbClr val="CC3300"/>
                </a:solidFill>
                <a:effectLst/>
                <a:uLnTx/>
                <a:uFillTx/>
                <a:latin typeface="+mn-lt"/>
                <a:ea typeface="+mn-ea"/>
                <a:cs typeface="+mn-cs"/>
              </a:rPr>
              <a:t>işe giriş muayenesi</a:t>
            </a:r>
            <a:r>
              <a:rPr kumimoji="0" lang="tr-TR" sz="2800" b="0" i="0" u="none" strike="noStrike" kern="1200" cap="none" spc="0" normalizeH="0" baseline="0" noProof="0" dirty="0" smtClean="0">
                <a:ln>
                  <a:noFill/>
                </a:ln>
                <a:solidFill>
                  <a:schemeClr val="tx1"/>
                </a:solidFill>
                <a:effectLst/>
                <a:uLnTx/>
                <a:uFillTx/>
                <a:latin typeface="+mn-lt"/>
                <a:ea typeface="+mn-ea"/>
                <a:cs typeface="+mn-cs"/>
              </a:rPr>
              <a:t> adı verilmektedir. </a:t>
            </a:r>
            <a:r>
              <a:rPr kumimoji="0" lang="tr-TR" sz="2800" b="1" i="0" u="none" strike="noStrike" kern="1200" cap="none" spc="0" normalizeH="0" baseline="0" noProof="0" dirty="0" smtClean="0">
                <a:ln>
                  <a:noFill/>
                </a:ln>
                <a:solidFill>
                  <a:srgbClr val="CC3300"/>
                </a:solidFill>
                <a:effectLst/>
                <a:uLnTx/>
                <a:uFillTx/>
                <a:latin typeface="+mn-lt"/>
                <a:ea typeface="+mn-ea"/>
                <a:cs typeface="+mn-cs"/>
              </a:rPr>
              <a:t>”</a:t>
            </a:r>
          </a:p>
        </p:txBody>
      </p:sp>
      <p:sp>
        <p:nvSpPr>
          <p:cNvPr id="3" name="Rectangle 2"/>
          <p:cNvSpPr txBox="1">
            <a:spLocks/>
          </p:cNvSpPr>
          <p:nvPr/>
        </p:nvSpPr>
        <p:spPr bwMode="auto">
          <a:xfrm>
            <a:off x="457200" y="838200"/>
            <a:ext cx="8231188" cy="1066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3200" b="1" i="0" u="none" strike="noStrike" kern="1200" cap="none" spc="0" normalizeH="0" baseline="0" noProof="0" smtClean="0">
                <a:ln>
                  <a:noFill/>
                </a:ln>
                <a:solidFill>
                  <a:srgbClr val="C00000"/>
                </a:solidFill>
                <a:effectLst/>
                <a:uLnTx/>
                <a:uFillTx/>
                <a:latin typeface="+mn-lt"/>
                <a:ea typeface="+mj-ea"/>
                <a:cs typeface="+mj-cs"/>
              </a:rPr>
              <a:t>I- Uygun İşe Yerleştirme</a:t>
            </a:r>
            <a:endParaRPr kumimoji="0" lang="tr-TR" sz="3200" b="1" i="0" u="none" strike="noStrike" kern="1200" cap="none" spc="0" normalizeH="0" baseline="0" noProof="0" dirty="0" smtClean="0">
              <a:ln>
                <a:noFill/>
              </a:ln>
              <a:solidFill>
                <a:srgbClr val="C00000"/>
              </a:solidFill>
              <a:effectLst/>
              <a:uLnTx/>
              <a:uFillTx/>
              <a:latin typeface="+mn-lt"/>
              <a:ea typeface="+mj-ea"/>
              <a:cs typeface="+mj-cs"/>
            </a:endParaRPr>
          </a:p>
        </p:txBody>
      </p:sp>
      <p:pic>
        <p:nvPicPr>
          <p:cNvPr id="4" name="3 Resim" descr="uy.jpg"/>
          <p:cNvPicPr>
            <a:picLocks noChangeAspect="1"/>
          </p:cNvPicPr>
          <p:nvPr/>
        </p:nvPicPr>
        <p:blipFill>
          <a:blip r:embed="rId2" cstate="print"/>
          <a:stretch>
            <a:fillRect/>
          </a:stretch>
        </p:blipFill>
        <p:spPr>
          <a:xfrm>
            <a:off x="5715000" y="4953000"/>
            <a:ext cx="3352800" cy="1828800"/>
          </a:xfrm>
          <a:prstGeom prst="rect">
            <a:avLst/>
          </a:prstGeom>
        </p:spPr>
      </p:pic>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p:cNvSpPr>
          <p:nvPr/>
        </p:nvSpPr>
        <p:spPr bwMode="auto">
          <a:xfrm>
            <a:off x="762000" y="914400"/>
            <a:ext cx="7716838"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l" defTabSz="914400" rtl="0" eaLnBrk="0" fontAlgn="base" latinLnBrk="0" hangingPunct="0">
              <a:lnSpc>
                <a:spcPct val="140000"/>
              </a:lnSpc>
              <a:spcBef>
                <a:spcPct val="20000"/>
              </a:spcBef>
              <a:spcAft>
                <a:spcPct val="0"/>
              </a:spcAft>
              <a:buClrTx/>
              <a:buSzTx/>
              <a:buFont typeface="Arial" charset="0"/>
              <a:buNone/>
              <a:tabLst/>
              <a:defRPr/>
            </a:pPr>
            <a:r>
              <a:rPr kumimoji="0" lang="tr-TR" sz="3200" b="0" i="0" u="none" strike="noStrike" kern="1200" cap="none" spc="0" normalizeH="0" baseline="0" noProof="0" dirty="0" smtClean="0">
                <a:ln>
                  <a:noFill/>
                </a:ln>
                <a:solidFill>
                  <a:srgbClr val="FF0000"/>
                </a:solidFill>
                <a:effectLst/>
                <a:uLnTx/>
                <a:uFillTx/>
                <a:latin typeface="+mn-lt"/>
                <a:ea typeface="+mn-ea"/>
                <a:cs typeface="+mn-cs"/>
              </a:rPr>
              <a:t>Çalışma Hayatında Risk Grupları:</a:t>
            </a:r>
          </a:p>
          <a:p>
            <a:pPr marL="228600" marR="0" lvl="0" indent="-228600" algn="l" defTabSz="914400" rtl="0" eaLnBrk="0" fontAlgn="base" latinLnBrk="0" hangingPunct="0">
              <a:lnSpc>
                <a:spcPct val="140000"/>
              </a:lnSpc>
              <a:spcBef>
                <a:spcPct val="20000"/>
              </a:spcBef>
              <a:spcAft>
                <a:spcPct val="0"/>
              </a:spcAft>
              <a:buClrTx/>
              <a:buSzTx/>
              <a:buFont typeface="Wingdings" pitchFamily="2" charset="2"/>
              <a:buChar char="Ø"/>
              <a:tabLst/>
              <a:defRPr/>
            </a:pPr>
            <a:r>
              <a:rPr kumimoji="0" lang="tr-TR" sz="3200" b="0" i="0" u="none" strike="noStrike" kern="1200" cap="none" spc="0" normalizeH="0" baseline="0" noProof="0" dirty="0" smtClean="0">
                <a:ln>
                  <a:noFill/>
                </a:ln>
                <a:solidFill>
                  <a:schemeClr val="tx1"/>
                </a:solidFill>
                <a:effectLst/>
                <a:uLnTx/>
                <a:uFillTx/>
                <a:latin typeface="+mn-lt"/>
                <a:ea typeface="+mn-ea"/>
                <a:cs typeface="+mn-cs"/>
              </a:rPr>
              <a:t>	Çocuklar</a:t>
            </a:r>
          </a:p>
          <a:p>
            <a:pPr marL="228600" marR="0" lvl="0" indent="-228600" algn="l" defTabSz="914400" rtl="0" eaLnBrk="0" fontAlgn="base" latinLnBrk="0" hangingPunct="0">
              <a:lnSpc>
                <a:spcPct val="140000"/>
              </a:lnSpc>
              <a:spcBef>
                <a:spcPct val="20000"/>
              </a:spcBef>
              <a:spcAft>
                <a:spcPct val="0"/>
              </a:spcAft>
              <a:buClrTx/>
              <a:buSzTx/>
              <a:buFont typeface="Wingdings" pitchFamily="2" charset="2"/>
              <a:buChar char="Ø"/>
              <a:tabLst/>
              <a:defRPr/>
            </a:pPr>
            <a:r>
              <a:rPr kumimoji="0" lang="tr-TR" sz="3200" b="0" i="0" u="none" strike="noStrike" kern="1200" cap="none" spc="0" normalizeH="0" baseline="0" noProof="0" dirty="0" smtClean="0">
                <a:ln>
                  <a:noFill/>
                </a:ln>
                <a:solidFill>
                  <a:schemeClr val="tx1"/>
                </a:solidFill>
                <a:effectLst/>
                <a:uLnTx/>
                <a:uFillTx/>
                <a:latin typeface="+mn-lt"/>
                <a:ea typeface="+mn-ea"/>
                <a:cs typeface="+mn-cs"/>
              </a:rPr>
              <a:t>	Kadınlar</a:t>
            </a:r>
          </a:p>
          <a:p>
            <a:pPr marL="228600" marR="0" lvl="0" indent="-228600" algn="l" defTabSz="914400" rtl="0" eaLnBrk="0" fontAlgn="base" latinLnBrk="0" hangingPunct="0">
              <a:lnSpc>
                <a:spcPct val="140000"/>
              </a:lnSpc>
              <a:spcBef>
                <a:spcPct val="20000"/>
              </a:spcBef>
              <a:spcAft>
                <a:spcPct val="0"/>
              </a:spcAft>
              <a:buClrTx/>
              <a:buSzTx/>
              <a:buFont typeface="Wingdings" pitchFamily="2" charset="2"/>
              <a:buChar char="Ø"/>
              <a:tabLst/>
              <a:defRPr/>
            </a:pPr>
            <a:r>
              <a:rPr kumimoji="0" lang="tr-TR" sz="3200" b="0" i="0" u="none" strike="noStrike" kern="1200" cap="none" spc="0" normalizeH="0" baseline="0" noProof="0" dirty="0" smtClean="0">
                <a:ln>
                  <a:noFill/>
                </a:ln>
                <a:solidFill>
                  <a:schemeClr val="tx1"/>
                </a:solidFill>
                <a:effectLst/>
                <a:uLnTx/>
                <a:uFillTx/>
                <a:latin typeface="+mn-lt"/>
                <a:ea typeface="+mn-ea"/>
                <a:cs typeface="+mn-cs"/>
              </a:rPr>
              <a:t>	Yaşlılar</a:t>
            </a:r>
          </a:p>
          <a:p>
            <a:pPr marL="228600" marR="0" lvl="0" indent="-228600" algn="l" defTabSz="914400" rtl="0" eaLnBrk="0" fontAlgn="base" latinLnBrk="0" hangingPunct="0">
              <a:lnSpc>
                <a:spcPct val="140000"/>
              </a:lnSpc>
              <a:spcBef>
                <a:spcPct val="20000"/>
              </a:spcBef>
              <a:spcAft>
                <a:spcPct val="0"/>
              </a:spcAft>
              <a:buClrTx/>
              <a:buSzTx/>
              <a:buFont typeface="Wingdings" pitchFamily="2" charset="2"/>
              <a:buChar char="Ø"/>
              <a:tabLst/>
              <a:defRPr/>
            </a:pPr>
            <a:r>
              <a:rPr kumimoji="0" lang="tr-TR" sz="3200" b="0" i="0" u="none" strike="noStrike" kern="1200" cap="none" spc="0" normalizeH="0" baseline="0" noProof="0" dirty="0" smtClean="0">
                <a:ln>
                  <a:noFill/>
                </a:ln>
                <a:solidFill>
                  <a:schemeClr val="tx1"/>
                </a:solidFill>
                <a:effectLst/>
                <a:uLnTx/>
                <a:uFillTx/>
                <a:latin typeface="+mn-lt"/>
                <a:ea typeface="+mn-ea"/>
                <a:cs typeface="+mn-cs"/>
              </a:rPr>
              <a:t>	Özürlüler</a:t>
            </a:r>
          </a:p>
        </p:txBody>
      </p:sp>
      <p:pic>
        <p:nvPicPr>
          <p:cNvPr id="5" name="4 Resim" descr="çalışan-kadın.jpg"/>
          <p:cNvPicPr>
            <a:picLocks noChangeAspect="1"/>
          </p:cNvPicPr>
          <p:nvPr/>
        </p:nvPicPr>
        <p:blipFill>
          <a:blip r:embed="rId2" cstate="print"/>
          <a:stretch>
            <a:fillRect/>
          </a:stretch>
        </p:blipFill>
        <p:spPr>
          <a:xfrm>
            <a:off x="5715000" y="1752600"/>
            <a:ext cx="2819400" cy="2114550"/>
          </a:xfrm>
          <a:prstGeom prst="rect">
            <a:avLst/>
          </a:prstGeom>
        </p:spPr>
      </p:pic>
      <p:pic>
        <p:nvPicPr>
          <p:cNvPr id="6" name="5 Resim" descr="özür.jpg"/>
          <p:cNvPicPr>
            <a:picLocks noChangeAspect="1"/>
          </p:cNvPicPr>
          <p:nvPr/>
        </p:nvPicPr>
        <p:blipFill>
          <a:blip r:embed="rId3" cstate="print"/>
          <a:stretch>
            <a:fillRect/>
          </a:stretch>
        </p:blipFill>
        <p:spPr>
          <a:xfrm>
            <a:off x="3733800" y="4191000"/>
            <a:ext cx="3028950" cy="2124075"/>
          </a:xfrm>
          <a:prstGeom prst="rect">
            <a:avLst/>
          </a:prstGeom>
        </p:spPr>
      </p:pic>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par>
                          <p:cTn id="8" fill="hold">
                            <p:stCondLst>
                              <p:cond delay="1000"/>
                            </p:stCondLst>
                            <p:childTnLst>
                              <p:par>
                                <p:cTn id="9" presetID="5" presetClass="entr" presetSubtype="10" fill="hold"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checkerboard(across)">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p:cNvSpPr>
          <p:nvPr/>
        </p:nvSpPr>
        <p:spPr bwMode="auto">
          <a:xfrm>
            <a:off x="531812" y="966787"/>
            <a:ext cx="8231188" cy="7858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3200" b="1" i="0" u="none" strike="noStrike" kern="1200" cap="none" spc="0" normalizeH="0" baseline="0" noProof="0" smtClean="0">
                <a:ln>
                  <a:noFill/>
                </a:ln>
                <a:solidFill>
                  <a:srgbClr val="C00000"/>
                </a:solidFill>
                <a:effectLst/>
                <a:uLnTx/>
                <a:uFillTx/>
                <a:latin typeface="+mn-lt"/>
                <a:ea typeface="+mj-ea"/>
                <a:cs typeface="+mj-cs"/>
              </a:rPr>
              <a:t>II- İş Yeri Ortam Faktörlerinin Değerlendirilmesi</a:t>
            </a:r>
            <a:endParaRPr kumimoji="0" lang="tr-TR" sz="3200" b="1" i="0" u="none" strike="noStrike" kern="1200" cap="none" spc="0" normalizeH="0" baseline="0" noProof="0" dirty="0" smtClean="0">
              <a:ln>
                <a:noFill/>
              </a:ln>
              <a:solidFill>
                <a:srgbClr val="C00000"/>
              </a:solidFill>
              <a:effectLst/>
              <a:uLnTx/>
              <a:uFillTx/>
              <a:latin typeface="+mn-lt"/>
              <a:ea typeface="+mj-ea"/>
              <a:cs typeface="+mj-cs"/>
            </a:endParaRPr>
          </a:p>
        </p:txBody>
      </p:sp>
      <p:sp>
        <p:nvSpPr>
          <p:cNvPr id="3" name="Rectangle 3"/>
          <p:cNvSpPr txBox="1">
            <a:spLocks/>
          </p:cNvSpPr>
          <p:nvPr/>
        </p:nvSpPr>
        <p:spPr bwMode="auto">
          <a:xfrm>
            <a:off x="304800" y="1860550"/>
            <a:ext cx="8458200" cy="4692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l" defTabSz="914400" rtl="0" eaLnBrk="0" fontAlgn="base" latinLnBrk="0" hangingPunct="0">
              <a:lnSpc>
                <a:spcPct val="125000"/>
              </a:lnSpc>
              <a:spcBef>
                <a:spcPct val="20000"/>
              </a:spcBef>
              <a:spcAft>
                <a:spcPct val="0"/>
              </a:spcAft>
              <a:buClrTx/>
              <a:buSzTx/>
              <a:buFont typeface="Wingdings" pitchFamily="2" charset="2"/>
              <a:buChar char="q"/>
              <a:tabLst/>
              <a:defRPr/>
            </a:pPr>
            <a:r>
              <a:rPr kumimoji="0" lang="tr-TR" sz="2800" b="0" i="0" u="none" strike="noStrike" kern="1200" cap="none" spc="0" normalizeH="0" baseline="0" noProof="0" dirty="0" smtClean="0">
                <a:ln>
                  <a:noFill/>
                </a:ln>
                <a:solidFill>
                  <a:schemeClr val="tx1"/>
                </a:solidFill>
                <a:effectLst/>
                <a:uLnTx/>
                <a:uFillTx/>
                <a:latin typeface="+mn-lt"/>
                <a:ea typeface="+mn-ea"/>
                <a:cs typeface="+mn-cs"/>
              </a:rPr>
              <a:t>Gözlem ve değerlendirmeler</a:t>
            </a:r>
          </a:p>
          <a:p>
            <a:pPr marL="228600" marR="0" lvl="0" indent="-228600" algn="l" defTabSz="914400" rtl="0" eaLnBrk="0" fontAlgn="base" latinLnBrk="0" hangingPunct="0">
              <a:lnSpc>
                <a:spcPct val="125000"/>
              </a:lnSpc>
              <a:spcBef>
                <a:spcPct val="20000"/>
              </a:spcBef>
              <a:spcAft>
                <a:spcPct val="0"/>
              </a:spcAft>
              <a:buClrTx/>
              <a:buSzTx/>
              <a:buFont typeface="Wingdings" pitchFamily="2" charset="2"/>
              <a:buChar char="q"/>
              <a:tabLst/>
              <a:defRPr/>
            </a:pPr>
            <a:r>
              <a:rPr kumimoji="0" lang="tr-TR" sz="2800" b="0" i="0" u="none" strike="noStrike" kern="1200" cap="none" spc="0" normalizeH="0" baseline="0" noProof="0" dirty="0" smtClean="0">
                <a:ln>
                  <a:noFill/>
                </a:ln>
                <a:solidFill>
                  <a:schemeClr val="tx1"/>
                </a:solidFill>
                <a:effectLst/>
                <a:uLnTx/>
                <a:uFillTx/>
                <a:latin typeface="+mn-lt"/>
                <a:ea typeface="+mn-ea"/>
                <a:cs typeface="+mn-cs"/>
              </a:rPr>
              <a:t>Çalışanların ifadeleri</a:t>
            </a:r>
          </a:p>
          <a:p>
            <a:pPr marL="228600" marR="0" lvl="0" indent="-228600" algn="l" defTabSz="914400" rtl="0" eaLnBrk="0" fontAlgn="base" latinLnBrk="0" hangingPunct="0">
              <a:lnSpc>
                <a:spcPct val="125000"/>
              </a:lnSpc>
              <a:spcBef>
                <a:spcPct val="20000"/>
              </a:spcBef>
              <a:spcAft>
                <a:spcPct val="0"/>
              </a:spcAft>
              <a:buClrTx/>
              <a:buSzTx/>
              <a:buFont typeface="Wingdings" pitchFamily="2" charset="2"/>
              <a:buChar char="q"/>
              <a:tabLst/>
              <a:defRPr/>
            </a:pPr>
            <a:r>
              <a:rPr kumimoji="0" lang="tr-TR" sz="2800" b="0" i="0" u="none" strike="noStrike" kern="1200" cap="none" spc="0" normalizeH="0" baseline="0" noProof="0" dirty="0" smtClean="0">
                <a:ln>
                  <a:noFill/>
                </a:ln>
                <a:solidFill>
                  <a:schemeClr val="tx1"/>
                </a:solidFill>
                <a:effectLst/>
                <a:uLnTx/>
                <a:uFillTx/>
                <a:latin typeface="+mn-lt"/>
                <a:ea typeface="+mn-ea"/>
                <a:cs typeface="+mn-cs"/>
              </a:rPr>
              <a:t>Ölçüm</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2000" b="0" i="1" u="none" strike="noStrike" kern="1200" cap="none" spc="0" normalizeH="0" baseline="0" noProof="0" dirty="0" smtClean="0">
                <a:ln>
                  <a:noFill/>
                </a:ln>
                <a:solidFill>
                  <a:srgbClr val="0033CC"/>
                </a:solidFill>
                <a:effectLst/>
                <a:uLnTx/>
                <a:uFillTx/>
                <a:latin typeface="+mn-lt"/>
                <a:ea typeface="+mn-ea"/>
                <a:cs typeface="+mn-cs"/>
              </a:rPr>
              <a:t>Metaller</a:t>
            </a:r>
            <a:r>
              <a:rPr kumimoji="0" lang="tr-TR" sz="2000" b="0" i="1" u="none" strike="noStrike" kern="1200" cap="none" spc="0" normalizeH="0" baseline="0" noProof="0" dirty="0" smtClean="0">
                <a:ln>
                  <a:noFill/>
                </a:ln>
                <a:solidFill>
                  <a:schemeClr val="tx1"/>
                </a:solidFill>
                <a:effectLst/>
                <a:uLnTx/>
                <a:uFillTx/>
                <a:latin typeface="+mn-lt"/>
                <a:ea typeface="+mn-ea"/>
                <a:cs typeface="+mn-cs"/>
              </a:rPr>
              <a:t> </a:t>
            </a:r>
            <a:r>
              <a:rPr kumimoji="0" lang="tr-TR" sz="2000" b="0" i="1" u="none" strike="noStrike" kern="1200" cap="none" spc="0" normalizeH="0" baseline="0" noProof="0" dirty="0" smtClean="0">
                <a:ln>
                  <a:noFill/>
                </a:ln>
                <a:solidFill>
                  <a:srgbClr val="CC3300"/>
                </a:solidFill>
                <a:effectLst/>
                <a:uLnTx/>
                <a:uFillTx/>
                <a:latin typeface="+mn-lt"/>
                <a:ea typeface="+mn-ea"/>
                <a:cs typeface="+mn-cs"/>
              </a:rPr>
              <a:t>(mg </a:t>
            </a:r>
            <a:r>
              <a:rPr kumimoji="0" lang="tr-TR" sz="2000" b="1" i="1" u="none" strike="noStrike" kern="1200" cap="none" spc="0" normalizeH="0" baseline="0" noProof="0" dirty="0" smtClean="0">
                <a:ln>
                  <a:noFill/>
                </a:ln>
                <a:solidFill>
                  <a:srgbClr val="CC3300"/>
                </a:solidFill>
                <a:effectLst/>
                <a:uLnTx/>
                <a:uFillTx/>
                <a:latin typeface="+mn-lt"/>
                <a:ea typeface="+mn-ea"/>
                <a:cs typeface="+mn-cs"/>
              </a:rPr>
              <a:t>/ </a:t>
            </a:r>
            <a:r>
              <a:rPr kumimoji="0" lang="tr-TR" sz="2000" b="0" i="1" u="none" strike="noStrike" kern="1200" cap="none" spc="0" normalizeH="0" baseline="0" noProof="0" dirty="0" smtClean="0">
                <a:ln>
                  <a:noFill/>
                </a:ln>
                <a:solidFill>
                  <a:srgbClr val="CC3300"/>
                </a:solidFill>
                <a:effectLst/>
                <a:uLnTx/>
                <a:uFillTx/>
                <a:latin typeface="+mn-lt"/>
                <a:ea typeface="+mn-ea"/>
                <a:cs typeface="+mn-cs"/>
              </a:rPr>
              <a:t>m</a:t>
            </a:r>
            <a:r>
              <a:rPr kumimoji="0" lang="en-US" sz="2000" b="0" i="1" u="none" strike="noStrike" kern="1200" cap="none" spc="0" normalizeH="0" baseline="0" noProof="0" dirty="0" smtClean="0">
                <a:ln>
                  <a:noFill/>
                </a:ln>
                <a:solidFill>
                  <a:srgbClr val="CC3300"/>
                </a:solidFill>
                <a:effectLst/>
                <a:uLnTx/>
                <a:uFillTx/>
                <a:latin typeface="+mn-lt"/>
                <a:ea typeface="+mn-ea"/>
                <a:cs typeface="Arial" charset="0"/>
              </a:rPr>
              <a:t>³</a:t>
            </a:r>
            <a:r>
              <a:rPr kumimoji="0" lang="tr-TR" sz="2000" b="0" i="1" u="none" strike="noStrike" kern="1200" cap="none" spc="0" normalizeH="0" baseline="0" noProof="0" dirty="0" smtClean="0">
                <a:ln>
                  <a:noFill/>
                </a:ln>
                <a:solidFill>
                  <a:srgbClr val="CC3300"/>
                </a:solidFill>
                <a:effectLst/>
                <a:uLnTx/>
                <a:uFillTx/>
                <a:latin typeface="+mn-lt"/>
                <a:ea typeface="+mn-ea"/>
                <a:cs typeface="+mn-cs"/>
              </a:rPr>
              <a:t>)</a:t>
            </a:r>
            <a:r>
              <a:rPr kumimoji="0" lang="tr-TR" sz="2000" b="0" i="1" u="none" strike="noStrike" kern="1200" cap="none" spc="0" normalizeH="0" baseline="0" noProof="0" dirty="0" smtClean="0">
                <a:ln>
                  <a:noFill/>
                </a:ln>
                <a:solidFill>
                  <a:schemeClr val="tx1"/>
                </a:solidFill>
                <a:effectLst/>
                <a:uLnTx/>
                <a:uFillTx/>
                <a:latin typeface="+mn-lt"/>
                <a:ea typeface="+mn-ea"/>
                <a:cs typeface="+mn-cs"/>
              </a:rPr>
              <a:t>		</a:t>
            </a:r>
            <a:endParaRPr kumimoji="0" lang="tr-TR" sz="2000" b="0" i="1" u="none" strike="noStrike" kern="1200" cap="none" spc="0" normalizeH="0" baseline="0" noProof="0" dirty="0" smtClean="0">
              <a:ln>
                <a:noFill/>
              </a:ln>
              <a:solidFill>
                <a:srgbClr val="CC3300"/>
              </a:solidFill>
              <a:effectLst/>
              <a:uLnTx/>
              <a:uFillTx/>
              <a:latin typeface="+mn-lt"/>
              <a:ea typeface="+mn-ea"/>
              <a:cs typeface="+mn-cs"/>
            </a:endParaRPr>
          </a:p>
          <a:p>
            <a:pPr marL="228600" marR="0" lvl="0" indent="-228600" algn="l" defTabSz="914400" rtl="0" eaLnBrk="0" fontAlgn="base" latinLnBrk="0" hangingPunct="0">
              <a:lnSpc>
                <a:spcPct val="125000"/>
              </a:lnSpc>
              <a:spcBef>
                <a:spcPct val="20000"/>
              </a:spcBef>
              <a:spcAft>
                <a:spcPct val="0"/>
              </a:spcAft>
              <a:buClrTx/>
              <a:buSzTx/>
              <a:buFont typeface="Wingdings" pitchFamily="2" charset="2"/>
              <a:buNone/>
              <a:tabLst/>
              <a:defRPr/>
            </a:pPr>
            <a:r>
              <a:rPr kumimoji="0" lang="tr-TR" sz="2000" b="0" i="1" u="none" strike="noStrike" kern="1200" cap="none" spc="0" normalizeH="0" baseline="0" noProof="0" dirty="0" smtClean="0">
                <a:ln>
                  <a:noFill/>
                </a:ln>
                <a:solidFill>
                  <a:schemeClr val="tx1"/>
                </a:solidFill>
                <a:effectLst/>
                <a:uLnTx/>
                <a:uFillTx/>
                <a:latin typeface="+mn-lt"/>
                <a:ea typeface="+mn-ea"/>
                <a:cs typeface="+mn-cs"/>
              </a:rPr>
              <a:t>		</a:t>
            </a:r>
            <a:r>
              <a:rPr kumimoji="0" lang="tr-TR" sz="2000" b="0" i="1" u="none" strike="noStrike" kern="1200" cap="none" spc="0" normalizeH="0" baseline="0" noProof="0" dirty="0" smtClean="0">
                <a:ln>
                  <a:noFill/>
                </a:ln>
                <a:solidFill>
                  <a:srgbClr val="0033CC"/>
                </a:solidFill>
                <a:effectLst/>
                <a:uLnTx/>
                <a:uFillTx/>
                <a:latin typeface="+mn-lt"/>
                <a:ea typeface="+mn-ea"/>
                <a:cs typeface="+mn-cs"/>
              </a:rPr>
              <a:t>Tozlar </a:t>
            </a:r>
            <a:r>
              <a:rPr kumimoji="0" lang="tr-TR" sz="2000" b="0" i="1" u="none" strike="noStrike" kern="1200" cap="none" spc="0" normalizeH="0" baseline="0" noProof="0" dirty="0" smtClean="0">
                <a:ln>
                  <a:noFill/>
                </a:ln>
                <a:solidFill>
                  <a:srgbClr val="CC3300"/>
                </a:solidFill>
                <a:effectLst/>
                <a:uLnTx/>
                <a:uFillTx/>
                <a:latin typeface="+mn-lt"/>
                <a:ea typeface="+mn-ea"/>
                <a:cs typeface="+mn-cs"/>
              </a:rPr>
              <a:t>(mg</a:t>
            </a:r>
            <a:r>
              <a:rPr kumimoji="0" lang="tr-TR" sz="2000" b="1" i="1" u="none" strike="noStrike" kern="1200" cap="none" spc="0" normalizeH="0" baseline="0" noProof="0" dirty="0" smtClean="0">
                <a:ln>
                  <a:noFill/>
                </a:ln>
                <a:solidFill>
                  <a:srgbClr val="CC3300"/>
                </a:solidFill>
                <a:effectLst/>
                <a:uLnTx/>
                <a:uFillTx/>
                <a:latin typeface="+mn-lt"/>
                <a:ea typeface="+mn-ea"/>
                <a:cs typeface="+mn-cs"/>
              </a:rPr>
              <a:t> / </a:t>
            </a:r>
            <a:r>
              <a:rPr kumimoji="0" lang="tr-TR" sz="2000" b="0" i="1" u="none" strike="noStrike" kern="1200" cap="none" spc="0" normalizeH="0" baseline="0" noProof="0" dirty="0" smtClean="0">
                <a:ln>
                  <a:noFill/>
                </a:ln>
                <a:solidFill>
                  <a:srgbClr val="CC3300"/>
                </a:solidFill>
                <a:effectLst/>
                <a:uLnTx/>
                <a:uFillTx/>
                <a:latin typeface="+mn-lt"/>
                <a:ea typeface="+mn-ea"/>
                <a:cs typeface="+mn-cs"/>
              </a:rPr>
              <a:t>m </a:t>
            </a:r>
            <a:r>
              <a:rPr kumimoji="0" lang="en-US" sz="2000" b="0" i="1" u="none" strike="noStrike" kern="1200" cap="none" spc="0" normalizeH="0" baseline="0" noProof="0" dirty="0" smtClean="0">
                <a:ln>
                  <a:noFill/>
                </a:ln>
                <a:solidFill>
                  <a:srgbClr val="CC3300"/>
                </a:solidFill>
                <a:effectLst/>
                <a:uLnTx/>
                <a:uFillTx/>
                <a:latin typeface="+mn-lt"/>
                <a:ea typeface="+mn-ea"/>
                <a:cs typeface="Arial" charset="0"/>
              </a:rPr>
              <a:t>³</a:t>
            </a:r>
            <a:r>
              <a:rPr kumimoji="0" lang="tr-TR" sz="2000" b="0" i="1" u="none" strike="noStrike" kern="1200" cap="none" spc="0" normalizeH="0" baseline="0" noProof="0" dirty="0" smtClean="0">
                <a:ln>
                  <a:noFill/>
                </a:ln>
                <a:solidFill>
                  <a:srgbClr val="CC3300"/>
                </a:solidFill>
                <a:effectLst/>
                <a:uLnTx/>
                <a:uFillTx/>
                <a:latin typeface="+mn-lt"/>
                <a:ea typeface="+mn-ea"/>
                <a:cs typeface="+mn-cs"/>
              </a:rPr>
              <a:t> )</a:t>
            </a:r>
          </a:p>
          <a:p>
            <a:pPr marL="228600" lvl="0" indent="-228600" eaLnBrk="0" hangingPunct="0">
              <a:lnSpc>
                <a:spcPct val="125000"/>
              </a:lnSpc>
              <a:spcBef>
                <a:spcPct val="20000"/>
              </a:spcBef>
              <a:defRPr/>
            </a:pPr>
            <a:r>
              <a:rPr lang="tr-TR" sz="2000" i="1" dirty="0" smtClean="0">
                <a:solidFill>
                  <a:srgbClr val="CC3300"/>
                </a:solidFill>
                <a:latin typeface="+mn-lt"/>
              </a:rPr>
              <a:t>        </a:t>
            </a:r>
            <a:r>
              <a:rPr lang="tr-TR" sz="2000" i="1" dirty="0" smtClean="0">
                <a:solidFill>
                  <a:srgbClr val="0033CC"/>
                </a:solidFill>
                <a:latin typeface="Calibri" pitchFamily="34" charset="0"/>
                <a:cs typeface="Calibri" pitchFamily="34" charset="0"/>
              </a:rPr>
              <a:t>Gazlar</a:t>
            </a:r>
            <a:r>
              <a:rPr lang="tr-TR" sz="2000" i="1" dirty="0" smtClean="0">
                <a:latin typeface="Calibri" pitchFamily="34" charset="0"/>
                <a:cs typeface="Calibri" pitchFamily="34" charset="0"/>
              </a:rPr>
              <a:t> </a:t>
            </a:r>
            <a:r>
              <a:rPr lang="tr-TR" sz="2000" i="1" dirty="0" smtClean="0">
                <a:solidFill>
                  <a:srgbClr val="CC3300"/>
                </a:solidFill>
                <a:latin typeface="Calibri" pitchFamily="34" charset="0"/>
                <a:cs typeface="Calibri" pitchFamily="34" charset="0"/>
              </a:rPr>
              <a:t>(</a:t>
            </a:r>
            <a:r>
              <a:rPr lang="tr-TR" sz="2000" i="1" dirty="0" err="1" smtClean="0">
                <a:solidFill>
                  <a:srgbClr val="CC3300"/>
                </a:solidFill>
                <a:latin typeface="Calibri" pitchFamily="34" charset="0"/>
                <a:cs typeface="Calibri" pitchFamily="34" charset="0"/>
              </a:rPr>
              <a:t>ppm</a:t>
            </a:r>
            <a:r>
              <a:rPr lang="tr-TR" sz="2000" i="1" dirty="0" smtClean="0">
                <a:solidFill>
                  <a:srgbClr val="CC3300"/>
                </a:solidFill>
                <a:latin typeface="Calibri" pitchFamily="34" charset="0"/>
                <a:cs typeface="Calibri" pitchFamily="34" charset="0"/>
              </a:rPr>
              <a:t>; cm </a:t>
            </a:r>
            <a:r>
              <a:rPr lang="en-US" sz="2000" i="1" dirty="0" smtClean="0">
                <a:solidFill>
                  <a:srgbClr val="CC3300"/>
                </a:solidFill>
                <a:latin typeface="Calibri" pitchFamily="34" charset="0"/>
                <a:cs typeface="Calibri" pitchFamily="34" charset="0"/>
              </a:rPr>
              <a:t>³</a:t>
            </a:r>
            <a:r>
              <a:rPr lang="tr-TR" sz="2000" b="1" i="1" dirty="0" smtClean="0">
                <a:solidFill>
                  <a:srgbClr val="CC3300"/>
                </a:solidFill>
                <a:latin typeface="Calibri" pitchFamily="34" charset="0"/>
                <a:cs typeface="Calibri" pitchFamily="34" charset="0"/>
              </a:rPr>
              <a:t>/ </a:t>
            </a:r>
            <a:r>
              <a:rPr lang="tr-TR" sz="2000" i="1" dirty="0" smtClean="0">
                <a:solidFill>
                  <a:srgbClr val="CC3300"/>
                </a:solidFill>
                <a:latin typeface="Calibri" pitchFamily="34" charset="0"/>
                <a:cs typeface="Calibri" pitchFamily="34" charset="0"/>
              </a:rPr>
              <a:t>m </a:t>
            </a:r>
            <a:r>
              <a:rPr lang="en-US" sz="2000" i="1" dirty="0" smtClean="0">
                <a:solidFill>
                  <a:srgbClr val="CC3300"/>
                </a:solidFill>
                <a:latin typeface="Calibri" pitchFamily="34" charset="0"/>
                <a:cs typeface="Calibri" pitchFamily="34" charset="0"/>
              </a:rPr>
              <a:t>³</a:t>
            </a:r>
            <a:r>
              <a:rPr lang="tr-TR" sz="2000" i="1" dirty="0" smtClean="0">
                <a:solidFill>
                  <a:srgbClr val="CC3300"/>
                </a:solidFill>
                <a:latin typeface="Calibri" pitchFamily="34" charset="0"/>
                <a:cs typeface="Calibri" pitchFamily="34" charset="0"/>
              </a:rPr>
              <a:t> )   </a:t>
            </a:r>
            <a:endParaRPr kumimoji="0" lang="tr-TR" sz="2000" b="0" i="1" u="none" strike="noStrike" kern="1200" cap="none" spc="0" normalizeH="0" baseline="0" noProof="0" dirty="0" smtClean="0">
              <a:ln>
                <a:noFill/>
              </a:ln>
              <a:solidFill>
                <a:srgbClr val="CC3300"/>
              </a:solidFill>
              <a:effectLst/>
              <a:uLnTx/>
              <a:uFillTx/>
              <a:latin typeface="Calibri" pitchFamily="34" charset="0"/>
              <a:cs typeface="Calibri" pitchFamily="34" charset="0"/>
            </a:endParaRPr>
          </a:p>
          <a:p>
            <a:pPr marL="228600" marR="0" lvl="0" indent="-228600" algn="l" defTabSz="914400" rtl="0" eaLnBrk="0" fontAlgn="base" latinLnBrk="0" hangingPunct="0">
              <a:lnSpc>
                <a:spcPct val="125000"/>
              </a:lnSpc>
              <a:spcBef>
                <a:spcPct val="20000"/>
              </a:spcBef>
              <a:spcAft>
                <a:spcPct val="0"/>
              </a:spcAft>
              <a:buClrTx/>
              <a:buSzTx/>
              <a:buFont typeface="Wingdings" pitchFamily="2" charset="2"/>
              <a:buChar char="q"/>
              <a:tabLst/>
              <a:defRPr/>
            </a:pPr>
            <a:r>
              <a:rPr kumimoji="0" lang="tr-TR" sz="2800" b="0" i="0" u="none" strike="noStrike" kern="1200" cap="none" spc="0" normalizeH="0" baseline="0" noProof="0" dirty="0" smtClean="0">
                <a:ln>
                  <a:noFill/>
                </a:ln>
                <a:solidFill>
                  <a:schemeClr val="tx1"/>
                </a:solidFill>
                <a:effectLst/>
                <a:uLnTx/>
                <a:uFillTx/>
                <a:latin typeface="+mn-lt"/>
                <a:ea typeface="+mn-ea"/>
                <a:cs typeface="+mn-cs"/>
              </a:rPr>
              <a:t>Düzey değerlendirmesi	</a:t>
            </a:r>
          </a:p>
          <a:p>
            <a:pPr marL="228600" marR="0" lvl="0" indent="-228600" algn="l" defTabSz="914400" rtl="0" eaLnBrk="0" fontAlgn="base" latinLnBrk="0" hangingPunct="0">
              <a:lnSpc>
                <a:spcPct val="125000"/>
              </a:lnSpc>
              <a:spcBef>
                <a:spcPct val="20000"/>
              </a:spcBef>
              <a:spcAft>
                <a:spcPct val="0"/>
              </a:spcAft>
              <a:buClrTx/>
              <a:buSzTx/>
              <a:buFont typeface="Wingdings" pitchFamily="2" charset="2"/>
              <a:buNone/>
              <a:tabLst/>
              <a:defRPr/>
            </a:pPr>
            <a:r>
              <a:rPr kumimoji="0" lang="tr-TR" sz="2000" b="0" i="1" u="none" strike="noStrike" kern="1200" cap="none" spc="0" normalizeH="0" baseline="0" noProof="0" dirty="0" smtClean="0">
                <a:ln>
                  <a:noFill/>
                </a:ln>
                <a:solidFill>
                  <a:srgbClr val="0033CC"/>
                </a:solidFill>
                <a:effectLst/>
                <a:uLnTx/>
                <a:uFillTx/>
                <a:latin typeface="+mn-lt"/>
                <a:ea typeface="+mn-ea"/>
                <a:cs typeface="+mn-cs"/>
              </a:rPr>
              <a:t>		MAK</a:t>
            </a:r>
          </a:p>
          <a:p>
            <a:pPr marL="228600" marR="0" lvl="0" indent="-228600" algn="l" defTabSz="914400" rtl="0" eaLnBrk="0" fontAlgn="base" latinLnBrk="0" hangingPunct="0">
              <a:lnSpc>
                <a:spcPct val="125000"/>
              </a:lnSpc>
              <a:spcBef>
                <a:spcPct val="20000"/>
              </a:spcBef>
              <a:spcAft>
                <a:spcPct val="0"/>
              </a:spcAft>
              <a:buClrTx/>
              <a:buSzTx/>
              <a:buFont typeface="Wingdings" pitchFamily="2" charset="2"/>
              <a:buNone/>
              <a:tabLst/>
              <a:defRPr/>
            </a:pPr>
            <a:r>
              <a:rPr kumimoji="0" lang="tr-TR" sz="2000" b="0" i="1" u="none" strike="noStrike" kern="1200" cap="none" spc="0" normalizeH="0" baseline="0" noProof="0" dirty="0" smtClean="0">
                <a:ln>
                  <a:noFill/>
                </a:ln>
                <a:solidFill>
                  <a:srgbClr val="0033CC"/>
                </a:solidFill>
                <a:effectLst/>
                <a:uLnTx/>
                <a:uFillTx/>
                <a:latin typeface="+mn-lt"/>
                <a:ea typeface="+mn-ea"/>
                <a:cs typeface="+mn-cs"/>
              </a:rPr>
              <a:t>		ESD</a:t>
            </a:r>
          </a:p>
        </p:txBody>
      </p:sp>
      <p:pic>
        <p:nvPicPr>
          <p:cNvPr id="5" name="4 Resim" descr="ölç.jpg"/>
          <p:cNvPicPr>
            <a:picLocks noChangeAspect="1"/>
          </p:cNvPicPr>
          <p:nvPr/>
        </p:nvPicPr>
        <p:blipFill>
          <a:blip r:embed="rId2" cstate="print"/>
          <a:stretch>
            <a:fillRect/>
          </a:stretch>
        </p:blipFill>
        <p:spPr>
          <a:xfrm>
            <a:off x="4800600" y="2057400"/>
            <a:ext cx="4236324" cy="4648200"/>
          </a:xfrm>
          <a:prstGeom prst="rect">
            <a:avLst/>
          </a:prstGeom>
        </p:spPr>
      </p:pic>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p:cNvSpPr>
          <p:nvPr/>
        </p:nvSpPr>
        <p:spPr bwMode="auto">
          <a:xfrm>
            <a:off x="457200" y="914400"/>
            <a:ext cx="8231188"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3200" b="1" i="0" u="none" strike="noStrike" kern="1200" cap="none" spc="0" normalizeH="0" baseline="0" noProof="0" smtClean="0">
                <a:ln>
                  <a:noFill/>
                </a:ln>
                <a:solidFill>
                  <a:srgbClr val="C00000"/>
                </a:solidFill>
                <a:effectLst/>
                <a:uLnTx/>
                <a:uFillTx/>
                <a:latin typeface="+mj-lt"/>
                <a:ea typeface="+mj-ea"/>
                <a:cs typeface="+mj-cs"/>
              </a:rPr>
              <a:t>III- İşyeri Risklerinin Kontrolü</a:t>
            </a:r>
            <a:endParaRPr kumimoji="0" lang="tr-TR" sz="3200" b="1" i="0" u="none" strike="noStrike" kern="1200" cap="none" spc="0" normalizeH="0" baseline="0" noProof="0" dirty="0" smtClean="0">
              <a:ln>
                <a:noFill/>
              </a:ln>
              <a:solidFill>
                <a:srgbClr val="C00000"/>
              </a:solidFill>
              <a:effectLst/>
              <a:uLnTx/>
              <a:uFillTx/>
              <a:latin typeface="+mj-lt"/>
              <a:ea typeface="+mj-ea"/>
              <a:cs typeface="+mj-cs"/>
            </a:endParaRPr>
          </a:p>
        </p:txBody>
      </p:sp>
      <p:sp>
        <p:nvSpPr>
          <p:cNvPr id="3" name="Rectangle 3"/>
          <p:cNvSpPr txBox="1">
            <a:spLocks/>
          </p:cNvSpPr>
          <p:nvPr/>
        </p:nvSpPr>
        <p:spPr bwMode="auto">
          <a:xfrm>
            <a:off x="971550" y="1874838"/>
            <a:ext cx="7716838" cy="38401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l" defTabSz="914400" rtl="0" eaLnBrk="0" fontAlgn="base" latinLnBrk="0" hangingPunct="0">
              <a:lnSpc>
                <a:spcPct val="100000"/>
              </a:lnSpc>
              <a:spcBef>
                <a:spcPct val="20000"/>
              </a:spcBef>
              <a:spcAft>
                <a:spcPct val="0"/>
              </a:spcAft>
              <a:buClrTx/>
              <a:buSzTx/>
              <a:buFont typeface="Wingdings" pitchFamily="2" charset="2"/>
              <a:buChar char="q"/>
              <a:tabLst/>
              <a:defRPr/>
            </a:pPr>
            <a:endParaRPr kumimoji="0" lang="tr-TR" sz="3200" b="0" i="0" u="none" strike="noStrike" kern="1200" cap="none" spc="0" normalizeH="0" baseline="0" noProof="0" smtClean="0">
              <a:ln>
                <a:noFill/>
              </a:ln>
              <a:solidFill>
                <a:schemeClr val="tx1"/>
              </a:solidFill>
              <a:effectLst/>
              <a:uLnTx/>
              <a:uFillTx/>
              <a:latin typeface="+mn-lt"/>
              <a:ea typeface="+mn-ea"/>
              <a:cs typeface="+mn-cs"/>
            </a:endParaRPr>
          </a:p>
          <a:p>
            <a:pPr marL="228600" marR="0" lvl="0" indent="-228600" algn="l" defTabSz="914400" rtl="0" eaLnBrk="0" fontAlgn="base" latinLnBrk="0" hangingPunct="0">
              <a:lnSpc>
                <a:spcPct val="100000"/>
              </a:lnSpc>
              <a:spcBef>
                <a:spcPct val="20000"/>
              </a:spcBef>
              <a:spcAft>
                <a:spcPct val="0"/>
              </a:spcAft>
              <a:buClrTx/>
              <a:buSzTx/>
              <a:buFont typeface="Wingdings" pitchFamily="2" charset="2"/>
              <a:buChar char="Ø"/>
              <a:tabLst/>
              <a:defRPr/>
            </a:pPr>
            <a:r>
              <a:rPr kumimoji="0" lang="tr-TR" sz="3200" b="0" i="0" u="none" strike="noStrike" kern="1200" cap="none" spc="0" normalizeH="0" baseline="0" noProof="0" smtClean="0">
                <a:ln>
                  <a:noFill/>
                </a:ln>
                <a:solidFill>
                  <a:schemeClr val="tx1"/>
                </a:solidFill>
                <a:effectLst/>
                <a:uLnTx/>
                <a:uFillTx/>
                <a:latin typeface="+mn-lt"/>
                <a:ea typeface="+mn-ea"/>
                <a:cs typeface="+mn-cs"/>
              </a:rPr>
              <a:t>Kaynakta kontrol</a:t>
            </a:r>
          </a:p>
          <a:p>
            <a:pPr marL="228600" marR="0" lvl="0" indent="-228600" algn="l" defTabSz="914400" rtl="0" eaLnBrk="0" fontAlgn="base" latinLnBrk="0" hangingPunct="0">
              <a:lnSpc>
                <a:spcPct val="100000"/>
              </a:lnSpc>
              <a:spcBef>
                <a:spcPct val="20000"/>
              </a:spcBef>
              <a:spcAft>
                <a:spcPct val="0"/>
              </a:spcAft>
              <a:buClrTx/>
              <a:buSzTx/>
              <a:buFont typeface="Wingdings" pitchFamily="2" charset="2"/>
              <a:buChar char="Ø"/>
              <a:tabLst/>
              <a:defRPr/>
            </a:pPr>
            <a:endParaRPr kumimoji="0" lang="tr-TR" sz="3200" b="0" i="0" u="none" strike="noStrike" kern="1200" cap="none" spc="0" normalizeH="0" baseline="0" noProof="0" smtClean="0">
              <a:ln>
                <a:noFill/>
              </a:ln>
              <a:solidFill>
                <a:schemeClr val="tx1"/>
              </a:solidFill>
              <a:effectLst/>
              <a:uLnTx/>
              <a:uFillTx/>
              <a:latin typeface="+mn-lt"/>
              <a:ea typeface="+mn-ea"/>
              <a:cs typeface="+mn-cs"/>
            </a:endParaRPr>
          </a:p>
          <a:p>
            <a:pPr marL="228600" marR="0" lvl="0" indent="-228600" algn="l" defTabSz="914400" rtl="0" eaLnBrk="0" fontAlgn="base" latinLnBrk="0" hangingPunct="0">
              <a:lnSpc>
                <a:spcPct val="100000"/>
              </a:lnSpc>
              <a:spcBef>
                <a:spcPct val="20000"/>
              </a:spcBef>
              <a:spcAft>
                <a:spcPct val="0"/>
              </a:spcAft>
              <a:buClrTx/>
              <a:buSzTx/>
              <a:buFont typeface="Wingdings" pitchFamily="2" charset="2"/>
              <a:buChar char="Ø"/>
              <a:tabLst/>
              <a:defRPr/>
            </a:pPr>
            <a:r>
              <a:rPr kumimoji="0" lang="tr-TR" sz="3200" b="0" i="0" u="none" strike="noStrike" kern="1200" cap="none" spc="0" normalizeH="0" baseline="0" noProof="0" smtClean="0">
                <a:ln>
                  <a:noFill/>
                </a:ln>
                <a:solidFill>
                  <a:schemeClr val="tx1"/>
                </a:solidFill>
                <a:effectLst/>
                <a:uLnTx/>
                <a:uFillTx/>
                <a:latin typeface="+mn-lt"/>
                <a:ea typeface="+mn-ea"/>
                <a:cs typeface="+mn-cs"/>
              </a:rPr>
              <a:t>Aradaki yolda kontrol</a:t>
            </a:r>
          </a:p>
          <a:p>
            <a:pPr marL="228600" marR="0" lvl="0" indent="-228600" algn="l" defTabSz="914400" rtl="0" eaLnBrk="0" fontAlgn="base" latinLnBrk="0" hangingPunct="0">
              <a:lnSpc>
                <a:spcPct val="100000"/>
              </a:lnSpc>
              <a:spcBef>
                <a:spcPct val="20000"/>
              </a:spcBef>
              <a:spcAft>
                <a:spcPct val="0"/>
              </a:spcAft>
              <a:buClrTx/>
              <a:buSzTx/>
              <a:buFont typeface="Wingdings" pitchFamily="2" charset="2"/>
              <a:buChar char="Ø"/>
              <a:tabLst/>
              <a:defRPr/>
            </a:pPr>
            <a:endParaRPr kumimoji="0" lang="tr-TR" sz="3200" b="0" i="0" u="none" strike="noStrike" kern="1200" cap="none" spc="0" normalizeH="0" baseline="0" noProof="0" smtClean="0">
              <a:ln>
                <a:noFill/>
              </a:ln>
              <a:solidFill>
                <a:schemeClr val="tx1"/>
              </a:solidFill>
              <a:effectLst/>
              <a:uLnTx/>
              <a:uFillTx/>
              <a:latin typeface="+mn-lt"/>
              <a:ea typeface="+mn-ea"/>
              <a:cs typeface="+mn-cs"/>
            </a:endParaRPr>
          </a:p>
          <a:p>
            <a:pPr marL="228600" marR="0" lvl="0" indent="-228600" algn="l" defTabSz="914400" rtl="0" eaLnBrk="0" fontAlgn="base" latinLnBrk="0" hangingPunct="0">
              <a:lnSpc>
                <a:spcPct val="100000"/>
              </a:lnSpc>
              <a:spcBef>
                <a:spcPct val="20000"/>
              </a:spcBef>
              <a:spcAft>
                <a:spcPct val="0"/>
              </a:spcAft>
              <a:buClrTx/>
              <a:buSzTx/>
              <a:buFont typeface="Wingdings" pitchFamily="2" charset="2"/>
              <a:buChar char="Ø"/>
              <a:tabLst/>
              <a:defRPr/>
            </a:pPr>
            <a:r>
              <a:rPr kumimoji="0" lang="tr-TR" sz="3200" b="0" i="0" u="none" strike="noStrike" kern="1200" cap="none" spc="0" normalizeH="0" baseline="0" noProof="0" smtClean="0">
                <a:ln>
                  <a:noFill/>
                </a:ln>
                <a:solidFill>
                  <a:schemeClr val="tx1"/>
                </a:solidFill>
                <a:effectLst/>
                <a:uLnTx/>
                <a:uFillTx/>
                <a:latin typeface="+mn-lt"/>
                <a:ea typeface="+mn-ea"/>
                <a:cs typeface="+mn-cs"/>
              </a:rPr>
              <a:t>Kişisel koruyucu uygulamaları</a:t>
            </a:r>
            <a:endParaRPr kumimoji="0" lang="tr-TR"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4" name="3 Resim" descr="kont.jpg"/>
          <p:cNvPicPr>
            <a:picLocks noChangeAspect="1"/>
          </p:cNvPicPr>
          <p:nvPr/>
        </p:nvPicPr>
        <p:blipFill>
          <a:blip r:embed="rId2" cstate="print"/>
          <a:stretch>
            <a:fillRect/>
          </a:stretch>
        </p:blipFill>
        <p:spPr>
          <a:xfrm>
            <a:off x="5181600" y="1981200"/>
            <a:ext cx="2543175" cy="2305050"/>
          </a:xfrm>
          <a:prstGeom prst="rect">
            <a:avLst/>
          </a:prstGeom>
          <a:ln w="38100">
            <a:solidFill>
              <a:schemeClr val="tx1"/>
            </a:solidFill>
          </a:ln>
        </p:spPr>
      </p:pic>
      <p:pic>
        <p:nvPicPr>
          <p:cNvPr id="5" name="4 Resim" descr="kiş.jpg"/>
          <p:cNvPicPr>
            <a:picLocks noChangeAspect="1"/>
          </p:cNvPicPr>
          <p:nvPr/>
        </p:nvPicPr>
        <p:blipFill>
          <a:blip r:embed="rId3" cstate="print"/>
          <a:stretch>
            <a:fillRect/>
          </a:stretch>
        </p:blipFill>
        <p:spPr>
          <a:xfrm>
            <a:off x="6400800" y="4419600"/>
            <a:ext cx="2581275" cy="2286000"/>
          </a:xfrm>
          <a:prstGeom prst="rect">
            <a:avLst/>
          </a:prstGeom>
        </p:spPr>
      </p:pic>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 presetClass="entr" presetSubtype="10" fill="hold" nodeType="afterEffect">
                                  <p:stCondLst>
                                    <p:cond delay="50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p:cNvSpPr>
          <p:nvPr/>
        </p:nvSpPr>
        <p:spPr bwMode="auto">
          <a:xfrm>
            <a:off x="457200" y="914400"/>
            <a:ext cx="8231188"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3200" b="1" i="0" u="none" strike="noStrike" kern="1200" cap="none" spc="0" normalizeH="0" baseline="0" noProof="0" smtClean="0">
                <a:ln>
                  <a:noFill/>
                </a:ln>
                <a:solidFill>
                  <a:srgbClr val="C00000"/>
                </a:solidFill>
                <a:effectLst/>
                <a:uLnTx/>
                <a:uFillTx/>
                <a:latin typeface="+mj-lt"/>
                <a:ea typeface="+mj-ea"/>
                <a:cs typeface="+mj-cs"/>
              </a:rPr>
              <a:t>İŞYERİ RİSKLERİNİN KONTROLÜ</a:t>
            </a:r>
            <a:endParaRPr kumimoji="0" lang="en-US" sz="3200" b="1" i="0" u="none" strike="noStrike" kern="1200" cap="none" spc="0" normalizeH="0" baseline="0" noProof="0" dirty="0" smtClean="0">
              <a:ln>
                <a:noFill/>
              </a:ln>
              <a:solidFill>
                <a:srgbClr val="C00000"/>
              </a:solidFill>
              <a:effectLst/>
              <a:uLnTx/>
              <a:uFillTx/>
              <a:latin typeface="+mj-lt"/>
              <a:ea typeface="+mj-ea"/>
              <a:cs typeface="+mj-cs"/>
            </a:endParaRPr>
          </a:p>
        </p:txBody>
      </p:sp>
      <p:sp>
        <p:nvSpPr>
          <p:cNvPr id="3" name="Rectangle 3"/>
          <p:cNvSpPr txBox="1">
            <a:spLocks/>
          </p:cNvSpPr>
          <p:nvPr/>
        </p:nvSpPr>
        <p:spPr bwMode="auto">
          <a:xfrm>
            <a:off x="762000" y="1752600"/>
            <a:ext cx="31242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l" defTabSz="914400" rtl="0" eaLnBrk="0" fontAlgn="base" latinLnBrk="0" hangingPunct="0">
              <a:lnSpc>
                <a:spcPct val="100000"/>
              </a:lnSpc>
              <a:spcBef>
                <a:spcPct val="20000"/>
              </a:spcBef>
              <a:spcAft>
                <a:spcPct val="0"/>
              </a:spcAft>
              <a:buClrTx/>
              <a:buSzTx/>
              <a:tabLst/>
              <a:defRPr/>
            </a:pPr>
            <a:r>
              <a:rPr kumimoji="0" lang="tr-TR" sz="2800" b="0" i="0" u="none" strike="noStrike" kern="1200" cap="none" spc="0" normalizeH="0" baseline="0" noProof="0" dirty="0" smtClean="0">
                <a:ln>
                  <a:noFill/>
                </a:ln>
                <a:solidFill>
                  <a:schemeClr val="tx1"/>
                </a:solidFill>
                <a:effectLst/>
                <a:uLnTx/>
                <a:uFillTx/>
                <a:latin typeface="+mn-lt"/>
                <a:ea typeface="+mn-ea"/>
                <a:cs typeface="+mn-cs"/>
              </a:rPr>
              <a:t>    KİŞİDE KONTROL</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4" name="Picture 5" descr="s9438a14"/>
          <p:cNvPicPr>
            <a:picLocks noChangeAspect="1" noChangeArrowheads="1"/>
          </p:cNvPicPr>
          <p:nvPr/>
        </p:nvPicPr>
        <p:blipFill>
          <a:blip r:embed="rId2" cstate="print"/>
          <a:srcRect/>
          <a:stretch>
            <a:fillRect/>
          </a:stretch>
        </p:blipFill>
        <p:spPr bwMode="auto">
          <a:xfrm>
            <a:off x="914400" y="2514600"/>
            <a:ext cx="2679700" cy="3810000"/>
          </a:xfrm>
          <a:prstGeom prst="rect">
            <a:avLst/>
          </a:prstGeom>
          <a:noFill/>
          <a:ln w="9525">
            <a:noFill/>
            <a:miter lim="800000"/>
            <a:headEnd/>
            <a:tailEnd/>
          </a:ln>
        </p:spPr>
      </p:pic>
      <p:pic>
        <p:nvPicPr>
          <p:cNvPr id="5" name="Picture 4" descr="naci 7"/>
          <p:cNvPicPr>
            <a:picLocks noChangeAspect="1" noChangeArrowheads="1"/>
          </p:cNvPicPr>
          <p:nvPr/>
        </p:nvPicPr>
        <p:blipFill>
          <a:blip r:embed="rId3" cstate="print"/>
          <a:srcRect/>
          <a:stretch>
            <a:fillRect/>
          </a:stretch>
        </p:blipFill>
        <p:spPr bwMode="auto">
          <a:xfrm>
            <a:off x="4800600" y="1974850"/>
            <a:ext cx="3570287" cy="4191000"/>
          </a:xfrm>
          <a:prstGeom prst="rect">
            <a:avLst/>
          </a:prstGeom>
          <a:noFill/>
          <a:ln w="9525">
            <a:noFill/>
            <a:miter lim="800000"/>
            <a:headEnd/>
            <a:tailEnd/>
          </a:ln>
        </p:spPr>
      </p:pic>
    </p:spTree>
  </p:cSld>
  <p:clrMapOvr>
    <a:masterClrMapping/>
  </p:clrMapOvr>
  <p:transition spd="med">
    <p:cover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685800" y="1066800"/>
            <a:ext cx="7772400" cy="5334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3000" b="1" i="0" u="none" strike="noStrike" kern="1200" cap="none" spc="0" normalizeH="0" baseline="0" noProof="0" dirty="0" smtClean="0">
                <a:ln>
                  <a:noFill/>
                </a:ln>
                <a:solidFill>
                  <a:srgbClr val="C00000"/>
                </a:solidFill>
                <a:effectLst/>
                <a:uLnTx/>
                <a:uFillTx/>
                <a:latin typeface="Arial Unicode MS" pitchFamily="34" charset="-128"/>
                <a:ea typeface="+mj-ea"/>
                <a:cs typeface="+mj-cs"/>
              </a:rPr>
              <a:t>MESLEK HASTALIKLARI</a:t>
            </a:r>
            <a:endParaRPr kumimoji="0" lang="en-US" sz="3000" b="1" i="0" u="none" strike="noStrike" kern="1200" cap="none" spc="0" normalizeH="0" baseline="0" noProof="0" dirty="0" smtClean="0">
              <a:ln>
                <a:noFill/>
              </a:ln>
              <a:solidFill>
                <a:srgbClr val="C00000"/>
              </a:solidFill>
              <a:effectLst/>
              <a:uLnTx/>
              <a:uFillTx/>
              <a:latin typeface="Arial Unicode MS" pitchFamily="34" charset="-128"/>
              <a:ea typeface="+mj-ea"/>
              <a:cs typeface="+mj-cs"/>
            </a:endParaRPr>
          </a:p>
        </p:txBody>
      </p:sp>
      <p:sp>
        <p:nvSpPr>
          <p:cNvPr id="4" name="Rectangle 3"/>
          <p:cNvSpPr txBox="1">
            <a:spLocks noChangeArrowheads="1"/>
          </p:cNvSpPr>
          <p:nvPr/>
        </p:nvSpPr>
        <p:spPr>
          <a:xfrm>
            <a:off x="152400" y="1676400"/>
            <a:ext cx="8153400" cy="4267200"/>
          </a:xfrm>
          <a:prstGeom prst="rect">
            <a:avLst/>
          </a:prstGeom>
        </p:spPr>
        <p:txBody>
          <a:bodyPr/>
          <a:lstStyle/>
          <a:p>
            <a:pPr marL="457200" marR="0" lvl="0" indent="-457200" algn="l" defTabSz="914400" rtl="0" eaLnBrk="1" fontAlgn="base" latinLnBrk="0" hangingPunct="1">
              <a:lnSpc>
                <a:spcPct val="90000"/>
              </a:lnSpc>
              <a:spcBef>
                <a:spcPct val="20000"/>
              </a:spcBef>
              <a:spcAft>
                <a:spcPct val="0"/>
              </a:spcAft>
              <a:buClrTx/>
              <a:buSzTx/>
              <a:buFontTx/>
              <a:buNone/>
              <a:tabLst/>
              <a:defRPr/>
            </a:pPr>
            <a:endParaRPr kumimoji="0" lang="tr-TR" sz="3200" b="0" i="0" u="none" strike="noStrike" kern="1200" cap="none" spc="0" normalizeH="0" baseline="0" noProof="0" dirty="0" smtClean="0">
              <a:ln>
                <a:noFill/>
              </a:ln>
              <a:solidFill>
                <a:schemeClr val="tx1"/>
              </a:solidFill>
              <a:effectLst/>
              <a:uLnTx/>
              <a:uFillTx/>
              <a:latin typeface="Arial Unicode MS" pitchFamily="34" charset="-128"/>
              <a:ea typeface="+mn-ea"/>
              <a:cs typeface="+mn-cs"/>
            </a:endParaRPr>
          </a:p>
          <a:p>
            <a:pPr marL="457200" marR="0" lvl="0" indent="-457200" algn="l" defTabSz="914400" rtl="0" eaLnBrk="1" fontAlgn="base" latinLnBrk="0" hangingPunct="1">
              <a:lnSpc>
                <a:spcPct val="90000"/>
              </a:lnSpc>
              <a:spcBef>
                <a:spcPct val="20000"/>
              </a:spcBef>
              <a:spcAft>
                <a:spcPct val="0"/>
              </a:spcAft>
              <a:buClrTx/>
              <a:buSzTx/>
              <a:buFontTx/>
              <a:buNone/>
              <a:tabLst/>
              <a:defRPr/>
            </a:pPr>
            <a:r>
              <a:rPr kumimoji="0" lang="tr-TR" sz="3200" b="0" i="0" u="none" strike="noStrike" kern="1200" cap="none" spc="0" normalizeH="0" baseline="0" noProof="0" dirty="0" smtClean="0">
                <a:ln>
                  <a:noFill/>
                </a:ln>
                <a:solidFill>
                  <a:schemeClr val="tx1"/>
                </a:solidFill>
                <a:effectLst/>
                <a:uLnTx/>
                <a:uFillTx/>
                <a:latin typeface="+mn-lt"/>
                <a:ea typeface="+mn-ea"/>
                <a:cs typeface="+mn-cs"/>
              </a:rPr>
              <a:t>“</a:t>
            </a:r>
            <a:r>
              <a:rPr kumimoji="0" lang="tr-TR" sz="3200" b="0" i="0" u="none" strike="noStrike" kern="1200" cap="none" spc="0" normalizeH="0" baseline="0" noProof="0" dirty="0" smtClean="0">
                <a:ln>
                  <a:noFill/>
                </a:ln>
                <a:solidFill>
                  <a:schemeClr val="tx1"/>
                </a:solidFill>
                <a:effectLst/>
                <a:uLnTx/>
                <a:uFillTx/>
                <a:latin typeface="+mn-lt"/>
                <a:ea typeface="+mn-ea"/>
                <a:cs typeface="+mn-cs"/>
              </a:rPr>
              <a:t>işin yürütümü sırasında oluşan hastalıklar”</a:t>
            </a:r>
          </a:p>
          <a:p>
            <a:pPr marL="457200" marR="0" lvl="0" indent="-457200" algn="l" defTabSz="914400" rtl="0" eaLnBrk="1" fontAlgn="base" latinLnBrk="0" hangingPunct="1">
              <a:lnSpc>
                <a:spcPct val="90000"/>
              </a:lnSpc>
              <a:spcBef>
                <a:spcPct val="20000"/>
              </a:spcBef>
              <a:spcAft>
                <a:spcPct val="0"/>
              </a:spcAft>
              <a:buClrTx/>
              <a:buSzTx/>
              <a:buFontTx/>
              <a:buNone/>
              <a:tabLst/>
              <a:defRPr/>
            </a:pPr>
            <a:r>
              <a:rPr kumimoji="0" lang="tr-TR" sz="3200" b="0" i="0" u="none" strike="noStrike" kern="1200" cap="none" spc="0" normalizeH="0" baseline="0" noProof="0" dirty="0" smtClean="0">
                <a:ln>
                  <a:noFill/>
                </a:ln>
                <a:solidFill>
                  <a:schemeClr val="tx1"/>
                </a:solidFill>
                <a:effectLst/>
                <a:uLnTx/>
                <a:uFillTx/>
                <a:latin typeface="+mn-lt"/>
                <a:ea typeface="+mn-ea"/>
                <a:cs typeface="+mn-cs"/>
              </a:rPr>
              <a:t>“</a:t>
            </a:r>
            <a:r>
              <a:rPr kumimoji="0" lang="tr-TR" sz="3200" b="0" i="0" u="none" strike="noStrike" kern="1200" cap="none" spc="0" normalizeH="0" baseline="0" noProof="0" dirty="0" err="1" smtClean="0">
                <a:ln>
                  <a:noFill/>
                </a:ln>
                <a:solidFill>
                  <a:schemeClr val="tx1"/>
                </a:solidFill>
                <a:effectLst/>
                <a:uLnTx/>
                <a:uFillTx/>
                <a:latin typeface="+mn-lt"/>
                <a:ea typeface="+mn-ea"/>
                <a:cs typeface="+mn-cs"/>
              </a:rPr>
              <a:t>etyolojik</a:t>
            </a:r>
            <a:r>
              <a:rPr kumimoji="0" lang="tr-TR" sz="3200" b="0" i="0" u="none" strike="noStrike" kern="1200" cap="none" spc="0" normalizeH="0" baseline="0" noProof="0" dirty="0" smtClean="0">
                <a:ln>
                  <a:noFill/>
                </a:ln>
                <a:solidFill>
                  <a:schemeClr val="tx1"/>
                </a:solidFill>
                <a:effectLst/>
                <a:uLnTx/>
                <a:uFillTx/>
                <a:latin typeface="+mn-lt"/>
                <a:ea typeface="+mn-ea"/>
                <a:cs typeface="+mn-cs"/>
              </a:rPr>
              <a:t> faktör  </a:t>
            </a:r>
            <a:r>
              <a:rPr kumimoji="0" lang="tr-TR" sz="3200" b="1" i="1" u="sng" strike="noStrike" kern="1200" cap="none" spc="0" normalizeH="0" baseline="0" noProof="0" dirty="0" smtClean="0">
                <a:ln>
                  <a:noFill/>
                </a:ln>
                <a:solidFill>
                  <a:schemeClr val="tx1"/>
                </a:solidFill>
                <a:effectLst/>
                <a:uLnTx/>
                <a:uFillTx/>
                <a:latin typeface="+mn-lt"/>
                <a:ea typeface="+mn-ea"/>
                <a:cs typeface="+mn-cs"/>
              </a:rPr>
              <a:t>yalnızca</a:t>
            </a:r>
            <a:r>
              <a:rPr kumimoji="0" lang="tr-TR" sz="3200" b="0" i="0" u="none" strike="noStrike" kern="1200" cap="none" spc="0" normalizeH="0" baseline="0" noProof="0" dirty="0" smtClean="0">
                <a:ln>
                  <a:noFill/>
                </a:ln>
                <a:solidFill>
                  <a:schemeClr val="tx1"/>
                </a:solidFill>
                <a:effectLst/>
                <a:uLnTx/>
                <a:uFillTx/>
                <a:latin typeface="+mn-lt"/>
                <a:ea typeface="+mn-ea"/>
                <a:cs typeface="+mn-cs"/>
              </a:rPr>
              <a:t> işyerinde olur”</a:t>
            </a:r>
          </a:p>
          <a:p>
            <a:pPr marL="457200" marR="0" lvl="0" indent="-457200" algn="l" defTabSz="914400" rtl="0" eaLnBrk="1" fontAlgn="base" latinLnBrk="0" hangingPunct="1">
              <a:lnSpc>
                <a:spcPct val="90000"/>
              </a:lnSpc>
              <a:spcBef>
                <a:spcPct val="20000"/>
              </a:spcBef>
              <a:spcAft>
                <a:spcPct val="0"/>
              </a:spcAft>
              <a:buClrTx/>
              <a:buSzTx/>
              <a:buFontTx/>
              <a:buNone/>
              <a:tabLst/>
              <a:defRPr/>
            </a:pPr>
            <a:endParaRPr kumimoji="0" lang="tr-TR" sz="3200" b="0" i="0" u="none" strike="noStrike" kern="1200" cap="none" spc="0" normalizeH="0" baseline="0" noProof="0" dirty="0" smtClean="0">
              <a:ln>
                <a:noFill/>
              </a:ln>
              <a:solidFill>
                <a:schemeClr val="tx1"/>
              </a:solidFill>
              <a:effectLst/>
              <a:uLnTx/>
              <a:uFillTx/>
              <a:latin typeface="+mn-lt"/>
              <a:ea typeface="+mn-ea"/>
              <a:cs typeface="+mn-cs"/>
            </a:endParaRPr>
          </a:p>
          <a:p>
            <a:pPr marL="457200" marR="0" lvl="0" indent="-457200" algn="l" defTabSz="914400" rtl="0" eaLnBrk="1" fontAlgn="base" latinLnBrk="0" hangingPunct="1">
              <a:lnSpc>
                <a:spcPct val="90000"/>
              </a:lnSpc>
              <a:spcBef>
                <a:spcPct val="20000"/>
              </a:spcBef>
              <a:spcAft>
                <a:spcPct val="0"/>
              </a:spcAft>
              <a:buClrTx/>
              <a:buSzTx/>
              <a:buFontTx/>
              <a:buNone/>
              <a:tabLst/>
              <a:defRPr/>
            </a:pPr>
            <a:r>
              <a:rPr kumimoji="0" lang="tr-TR" sz="3200" b="0" i="0" u="none" strike="noStrike" kern="1200" cap="none" spc="0" normalizeH="0" baseline="0" noProof="0" dirty="0" smtClean="0">
                <a:ln>
                  <a:noFill/>
                </a:ln>
                <a:solidFill>
                  <a:schemeClr val="tx1"/>
                </a:solidFill>
                <a:effectLst/>
                <a:uLnTx/>
                <a:uFillTx/>
                <a:latin typeface="+mj-lt"/>
                <a:ea typeface="+mn-ea"/>
                <a:cs typeface="+mn-cs"/>
              </a:rPr>
              <a:t>     </a:t>
            </a:r>
            <a:r>
              <a:rPr lang="tr-TR" sz="2800" dirty="0" smtClean="0">
                <a:latin typeface="+mj-lt"/>
              </a:rPr>
              <a:t>K</a:t>
            </a:r>
            <a:r>
              <a:rPr kumimoji="0" lang="tr-TR" sz="2800" b="0" i="0" u="none" strike="noStrike" kern="1200" cap="none" spc="0" normalizeH="0" baseline="0" noProof="0" dirty="0" err="1" smtClean="0">
                <a:ln>
                  <a:noFill/>
                </a:ln>
                <a:solidFill>
                  <a:schemeClr val="tx1"/>
                </a:solidFill>
                <a:effectLst/>
                <a:uLnTx/>
                <a:uFillTx/>
                <a:latin typeface="+mj-lt"/>
                <a:ea typeface="+mn-ea"/>
                <a:cs typeface="+mn-cs"/>
              </a:rPr>
              <a:t>olik</a:t>
            </a:r>
            <a:r>
              <a:rPr kumimoji="0" lang="tr-TR" sz="2800" b="0" i="0" u="none" strike="noStrike" kern="1200" cap="none" spc="0" normalizeH="0" noProof="0" dirty="0" smtClean="0">
                <a:ln>
                  <a:noFill/>
                </a:ln>
                <a:solidFill>
                  <a:schemeClr val="tx1"/>
                </a:solidFill>
                <a:effectLst/>
                <a:uLnTx/>
                <a:uFillTx/>
                <a:latin typeface="+mj-lt"/>
                <a:ea typeface="+mn-ea"/>
                <a:cs typeface="+mn-cs"/>
              </a:rPr>
              <a:t> tarzında karın ağrıları </a:t>
            </a:r>
            <a:r>
              <a:rPr kumimoji="0" lang="tr-TR" sz="2800" b="0" i="0" u="none" strike="noStrike" kern="1200" cap="none" spc="0" normalizeH="0" noProof="0" dirty="0" err="1" smtClean="0">
                <a:ln>
                  <a:noFill/>
                </a:ln>
                <a:solidFill>
                  <a:schemeClr val="tx1"/>
                </a:solidFill>
                <a:effectLst/>
                <a:uLnTx/>
                <a:uFillTx/>
                <a:latin typeface="+mj-lt"/>
                <a:ea typeface="+mn-ea"/>
                <a:cs typeface="+mn-cs"/>
              </a:rPr>
              <a:t>ekstansör</a:t>
            </a:r>
            <a:r>
              <a:rPr kumimoji="0" lang="tr-TR" sz="2800" b="0" i="0" u="none" strike="noStrike" kern="1200" cap="none" spc="0" normalizeH="0" noProof="0" dirty="0" smtClean="0">
                <a:ln>
                  <a:noFill/>
                </a:ln>
                <a:solidFill>
                  <a:schemeClr val="tx1"/>
                </a:solidFill>
                <a:effectLst/>
                <a:uLnTx/>
                <a:uFillTx/>
                <a:latin typeface="+mj-lt"/>
                <a:ea typeface="+mn-ea"/>
                <a:cs typeface="+mn-cs"/>
              </a:rPr>
              <a:t> kasların felci Akü imali              Kurşun zehirlenmesi</a:t>
            </a:r>
            <a:endParaRPr kumimoji="0" lang="tr-TR" sz="2800" b="0" i="0" u="none" strike="noStrike" kern="1200" cap="none" spc="0" normalizeH="0" baseline="0" noProof="0" dirty="0" smtClean="0">
              <a:ln>
                <a:noFill/>
              </a:ln>
              <a:solidFill>
                <a:schemeClr val="tx1"/>
              </a:solidFill>
              <a:effectLst/>
              <a:uLnTx/>
              <a:uFillTx/>
              <a:latin typeface="+mj-lt"/>
              <a:ea typeface="+mn-ea"/>
              <a:cs typeface="+mn-cs"/>
            </a:endParaRPr>
          </a:p>
          <a:p>
            <a:pPr marL="457200" marR="0" lvl="0" indent="-457200" algn="l" defTabSz="914400" rtl="0" eaLnBrk="1" fontAlgn="base" latinLnBrk="0" hangingPunct="1">
              <a:lnSpc>
                <a:spcPct val="90000"/>
              </a:lnSpc>
              <a:spcBef>
                <a:spcPct val="20000"/>
              </a:spcBef>
              <a:spcAft>
                <a:spcPct val="0"/>
              </a:spcAft>
              <a:buClrTx/>
              <a:buSzTx/>
              <a:buFontTx/>
              <a:buNone/>
              <a:tabLst/>
              <a:defRPr/>
            </a:pPr>
            <a:r>
              <a:rPr kumimoji="0" lang="tr-TR" sz="3200" b="0" i="0" u="none" strike="noStrike" kern="1200" cap="none" spc="0" normalizeH="0" baseline="0" noProof="0" dirty="0" smtClean="0">
                <a:ln>
                  <a:noFill/>
                </a:ln>
                <a:solidFill>
                  <a:schemeClr val="tx1"/>
                </a:solidFill>
                <a:effectLst/>
                <a:uLnTx/>
                <a:uFillTx/>
                <a:latin typeface="+mj-lt"/>
                <a:ea typeface="+mn-ea"/>
                <a:cs typeface="+mn-cs"/>
              </a:rPr>
              <a:t>	</a:t>
            </a:r>
            <a:r>
              <a:rPr kumimoji="0" lang="tr-TR" sz="2800" b="0" i="1" u="none" strike="noStrike" kern="1200" cap="none" spc="0" normalizeH="0" baseline="0" noProof="0" dirty="0" smtClean="0">
                <a:ln>
                  <a:noFill/>
                </a:ln>
                <a:solidFill>
                  <a:schemeClr val="tx1"/>
                </a:solidFill>
                <a:effectLst/>
                <a:uLnTx/>
                <a:uFillTx/>
                <a:latin typeface="+mj-lt"/>
                <a:ea typeface="+mn-ea"/>
                <a:cs typeface="+mn-cs"/>
              </a:rPr>
              <a:t>		</a:t>
            </a:r>
          </a:p>
          <a:p>
            <a:pPr marL="457200" lvl="0" indent="-457200">
              <a:lnSpc>
                <a:spcPct val="90000"/>
              </a:lnSpc>
              <a:spcBef>
                <a:spcPct val="20000"/>
              </a:spcBef>
              <a:defRPr/>
            </a:pPr>
            <a:r>
              <a:rPr lang="tr-TR" sz="2800" i="1" dirty="0" smtClean="0">
                <a:latin typeface="+mn-lt"/>
              </a:rPr>
              <a:t>  </a:t>
            </a:r>
            <a:r>
              <a:rPr lang="tr-TR" sz="2800" i="1" dirty="0" smtClean="0"/>
              <a:t> </a:t>
            </a:r>
            <a:r>
              <a:rPr lang="tr-TR" sz="2800" dirty="0" smtClean="0">
                <a:latin typeface="+mj-lt"/>
              </a:rPr>
              <a:t>Tozlu iş – madencilik             </a:t>
            </a:r>
            <a:r>
              <a:rPr kumimoji="0" lang="tr-TR" sz="2800" b="0" u="none" strike="noStrike" kern="1200" cap="none" spc="0" normalizeH="0" baseline="0" noProof="0" dirty="0" err="1" smtClean="0">
                <a:ln>
                  <a:noFill/>
                </a:ln>
                <a:solidFill>
                  <a:schemeClr val="tx1"/>
                </a:solidFill>
                <a:effectLst/>
                <a:uLnTx/>
                <a:uFillTx/>
                <a:latin typeface="+mj-lt"/>
                <a:ea typeface="+mn-ea"/>
                <a:cs typeface="+mn-cs"/>
              </a:rPr>
              <a:t>Silikozis</a:t>
            </a:r>
            <a:r>
              <a:rPr kumimoji="0" lang="tr-TR" sz="2800" b="0" u="none" strike="noStrike" kern="1200" cap="none" spc="0" normalizeH="0" baseline="0" noProof="0" dirty="0" smtClean="0">
                <a:ln>
                  <a:noFill/>
                </a:ln>
                <a:solidFill>
                  <a:schemeClr val="tx1"/>
                </a:solidFill>
                <a:effectLst/>
                <a:uLnTx/>
                <a:uFillTx/>
                <a:latin typeface="+mj-lt"/>
                <a:ea typeface="+mn-ea"/>
                <a:cs typeface="+mn-cs"/>
              </a:rPr>
              <a:t> </a:t>
            </a:r>
          </a:p>
          <a:p>
            <a:pPr marL="457200" marR="0" lvl="0" indent="-457200" algn="l" defTabSz="914400" rtl="0" eaLnBrk="1" fontAlgn="base" latinLnBrk="0" hangingPunct="1">
              <a:lnSpc>
                <a:spcPct val="90000"/>
              </a:lnSpc>
              <a:spcBef>
                <a:spcPct val="20000"/>
              </a:spcBef>
              <a:spcAft>
                <a:spcPct val="0"/>
              </a:spcAft>
              <a:buClrTx/>
              <a:buSzTx/>
              <a:buFontTx/>
              <a:buNone/>
              <a:tabLst/>
              <a:defRPr/>
            </a:pPr>
            <a:endParaRPr kumimoji="0" lang="en-US" sz="3200" b="0" i="0" u="none" strike="noStrike" kern="1200" cap="none" spc="0" normalizeH="0" baseline="0" noProof="0" dirty="0" smtClean="0">
              <a:ln>
                <a:noFill/>
              </a:ln>
              <a:solidFill>
                <a:schemeClr val="tx1"/>
              </a:solidFill>
              <a:effectLst/>
              <a:uLnTx/>
              <a:uFillTx/>
              <a:latin typeface="Arial Unicode MS" pitchFamily="34" charset="-128"/>
              <a:ea typeface="+mn-ea"/>
              <a:cs typeface="+mn-cs"/>
            </a:endParaRPr>
          </a:p>
        </p:txBody>
      </p:sp>
      <p:pic>
        <p:nvPicPr>
          <p:cNvPr id="6" name="5 Resim" descr="silik.jpg"/>
          <p:cNvPicPr>
            <a:picLocks noChangeAspect="1"/>
          </p:cNvPicPr>
          <p:nvPr/>
        </p:nvPicPr>
        <p:blipFill>
          <a:blip r:embed="rId2" cstate="print"/>
          <a:stretch>
            <a:fillRect/>
          </a:stretch>
        </p:blipFill>
        <p:spPr>
          <a:xfrm>
            <a:off x="6096000" y="5016500"/>
            <a:ext cx="3048000" cy="1841500"/>
          </a:xfrm>
          <a:prstGeom prst="rect">
            <a:avLst/>
          </a:prstGeom>
        </p:spPr>
      </p:pic>
      <p:sp>
        <p:nvSpPr>
          <p:cNvPr id="7" name="6 Çentikli Sağ Ok"/>
          <p:cNvSpPr/>
          <p:nvPr/>
        </p:nvSpPr>
        <p:spPr>
          <a:xfrm>
            <a:off x="2209800" y="4343400"/>
            <a:ext cx="685800" cy="3048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           </a:t>
            </a:r>
            <a:endParaRPr lang="tr-TR" dirty="0"/>
          </a:p>
        </p:txBody>
      </p:sp>
      <p:sp>
        <p:nvSpPr>
          <p:cNvPr id="8" name="7 Sağ Ok"/>
          <p:cNvSpPr/>
          <p:nvPr/>
        </p:nvSpPr>
        <p:spPr>
          <a:xfrm>
            <a:off x="3581400" y="5334000"/>
            <a:ext cx="609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  </a:t>
            </a:r>
            <a:endParaRPr lang="tr-TR" dirty="0"/>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p:cNvSpPr>
          <p:nvPr/>
        </p:nvSpPr>
        <p:spPr bwMode="auto">
          <a:xfrm>
            <a:off x="457200" y="990600"/>
            <a:ext cx="8231188"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3200" b="1" i="0" u="none" strike="noStrike" kern="1200" cap="none" spc="0" normalizeH="0" baseline="0" noProof="0" smtClean="0">
                <a:ln>
                  <a:noFill/>
                </a:ln>
                <a:solidFill>
                  <a:srgbClr val="C00000"/>
                </a:solidFill>
                <a:effectLst/>
                <a:uLnTx/>
                <a:uFillTx/>
                <a:latin typeface="+mn-lt"/>
                <a:ea typeface="+mj-ea"/>
                <a:cs typeface="+mj-cs"/>
              </a:rPr>
              <a:t>IV- Aralıklı Kontrol Muayeneleri</a:t>
            </a:r>
            <a:endParaRPr kumimoji="0" lang="tr-TR" sz="3200" b="1" i="0" u="none" strike="noStrike" kern="1200" cap="none" spc="0" normalizeH="0" baseline="0" noProof="0" dirty="0" smtClean="0">
              <a:ln>
                <a:noFill/>
              </a:ln>
              <a:solidFill>
                <a:srgbClr val="C00000"/>
              </a:solidFill>
              <a:effectLst/>
              <a:uLnTx/>
              <a:uFillTx/>
              <a:latin typeface="+mn-lt"/>
              <a:ea typeface="+mj-ea"/>
              <a:cs typeface="+mj-cs"/>
            </a:endParaRPr>
          </a:p>
        </p:txBody>
      </p:sp>
      <p:sp>
        <p:nvSpPr>
          <p:cNvPr id="3" name="Rectangle 3"/>
          <p:cNvSpPr txBox="1">
            <a:spLocks/>
          </p:cNvSpPr>
          <p:nvPr/>
        </p:nvSpPr>
        <p:spPr bwMode="auto">
          <a:xfrm>
            <a:off x="971550" y="1905000"/>
            <a:ext cx="7716838"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l" defTabSz="914400" rtl="0" eaLnBrk="0" fontAlgn="base" latinLnBrk="0" hangingPunct="0">
              <a:lnSpc>
                <a:spcPct val="130000"/>
              </a:lnSpc>
              <a:spcBef>
                <a:spcPct val="20000"/>
              </a:spcBef>
              <a:spcAft>
                <a:spcPct val="0"/>
              </a:spcAft>
              <a:buClrTx/>
              <a:buSzTx/>
              <a:buFont typeface="Arial" charset="0"/>
              <a:buNone/>
              <a:tabLst/>
              <a:defRPr/>
            </a:pPr>
            <a:r>
              <a:rPr kumimoji="0" lang="tr-TR" sz="2800" b="0" i="0" u="none" strike="noStrike" kern="1200" cap="none" spc="0" normalizeH="0" baseline="0" noProof="0" dirty="0" smtClean="0">
                <a:ln>
                  <a:noFill/>
                </a:ln>
                <a:solidFill>
                  <a:srgbClr val="FF0000"/>
                </a:solidFill>
                <a:effectLst/>
                <a:uLnTx/>
                <a:uFillTx/>
                <a:latin typeface="+mn-lt"/>
                <a:ea typeface="+mn-ea"/>
                <a:cs typeface="+mn-cs"/>
              </a:rPr>
              <a:t>Periyodik Muayene</a:t>
            </a:r>
            <a:endParaRPr kumimoji="0" lang="tr-TR" sz="2400" b="0" i="0" u="none" strike="noStrike" kern="1200" cap="none" spc="0" normalizeH="0" baseline="0" noProof="0" dirty="0" smtClean="0">
              <a:ln>
                <a:noFill/>
              </a:ln>
              <a:solidFill>
                <a:srgbClr val="FF0000"/>
              </a:solidFill>
              <a:effectLst/>
              <a:uLnTx/>
              <a:uFillTx/>
              <a:latin typeface="+mn-lt"/>
              <a:ea typeface="+mn-ea"/>
              <a:cs typeface="+mn-cs"/>
            </a:endParaRPr>
          </a:p>
          <a:p>
            <a:pPr marL="228600" marR="0" lvl="0" indent="-228600" algn="l" defTabSz="914400" rtl="0" eaLnBrk="0" fontAlgn="base" latinLnBrk="0" hangingPunct="0">
              <a:lnSpc>
                <a:spcPct val="130000"/>
              </a:lnSpc>
              <a:spcBef>
                <a:spcPct val="20000"/>
              </a:spcBef>
              <a:spcAft>
                <a:spcPct val="0"/>
              </a:spcAft>
              <a:buClrTx/>
              <a:buSzTx/>
              <a:buFont typeface="Wingdings" pitchFamily="2" charset="2"/>
              <a:buChar char="q"/>
              <a:tabLst/>
              <a:defRPr/>
            </a:pPr>
            <a:r>
              <a:rPr kumimoji="0" lang="tr-TR" sz="2400" b="0" i="0" u="none" strike="noStrike" kern="1200" cap="none" spc="0" normalizeH="0" baseline="0" noProof="0" dirty="0" smtClean="0">
                <a:ln>
                  <a:noFill/>
                </a:ln>
                <a:solidFill>
                  <a:schemeClr val="tx1"/>
                </a:solidFill>
                <a:effectLst/>
                <a:uLnTx/>
                <a:uFillTx/>
                <a:latin typeface="+mn-lt"/>
                <a:ea typeface="+mn-ea"/>
                <a:cs typeface="+mn-cs"/>
              </a:rPr>
              <a:t>Çalışma koşullarına bağlı gelişen sorunlar </a:t>
            </a:r>
          </a:p>
          <a:p>
            <a:pPr marL="228600" marR="0" lvl="0" indent="-228600" algn="l" defTabSz="914400" rtl="0" eaLnBrk="0" fontAlgn="base" latinLnBrk="0" hangingPunct="0">
              <a:lnSpc>
                <a:spcPct val="130000"/>
              </a:lnSpc>
              <a:spcBef>
                <a:spcPct val="20000"/>
              </a:spcBef>
              <a:spcAft>
                <a:spcPct val="0"/>
              </a:spcAft>
              <a:buClrTx/>
              <a:buSzTx/>
              <a:buFont typeface="Wingdings" pitchFamily="2" charset="2"/>
              <a:buChar char="q"/>
              <a:tabLst/>
              <a:defRPr/>
            </a:pPr>
            <a:r>
              <a:rPr kumimoji="0" lang="tr-TR" sz="2400" b="0" i="0" u="none" strike="noStrike" kern="1200" cap="none" spc="0" normalizeH="0" baseline="0" noProof="0" dirty="0" smtClean="0">
                <a:ln>
                  <a:noFill/>
                </a:ln>
                <a:solidFill>
                  <a:schemeClr val="tx1"/>
                </a:solidFill>
                <a:effectLst/>
                <a:uLnTx/>
                <a:uFillTx/>
                <a:latin typeface="+mn-lt"/>
                <a:ea typeface="+mn-ea"/>
                <a:cs typeface="+mn-cs"/>
              </a:rPr>
              <a:t>Genel sağlık değerlendirmeleri</a:t>
            </a:r>
          </a:p>
          <a:p>
            <a:pPr marL="228600" marR="0" lvl="0" indent="-228600" algn="l" defTabSz="914400" rtl="0" eaLnBrk="0" fontAlgn="base" latinLnBrk="0" hangingPunct="0">
              <a:lnSpc>
                <a:spcPct val="130000"/>
              </a:lnSpc>
              <a:spcBef>
                <a:spcPct val="20000"/>
              </a:spcBef>
              <a:spcAft>
                <a:spcPct val="0"/>
              </a:spcAft>
              <a:buClrTx/>
              <a:buSzTx/>
              <a:buFont typeface="Arial" charset="0"/>
              <a:buNone/>
              <a:tabLst/>
              <a:defRPr/>
            </a:pPr>
            <a:r>
              <a:rPr kumimoji="0" lang="tr-TR" sz="24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2000" b="0" i="0" u="none" strike="noStrike" kern="1200" cap="none" spc="0" normalizeH="0" baseline="0" noProof="0" dirty="0" smtClean="0">
                <a:ln>
                  <a:noFill/>
                </a:ln>
                <a:solidFill>
                  <a:schemeClr val="tx1"/>
                </a:solidFill>
                <a:effectLst/>
                <a:uLnTx/>
                <a:uFillTx/>
                <a:latin typeface="+mn-lt"/>
                <a:ea typeface="+mn-ea"/>
                <a:cs typeface="+mn-cs"/>
              </a:rPr>
              <a:t>Hipertansiyon</a:t>
            </a:r>
          </a:p>
          <a:p>
            <a:pPr marL="228600" marR="0" lvl="0" indent="-228600" algn="l" defTabSz="914400" rtl="0" eaLnBrk="0" fontAlgn="base" latinLnBrk="0" hangingPunct="0">
              <a:lnSpc>
                <a:spcPct val="130000"/>
              </a:lnSpc>
              <a:spcBef>
                <a:spcPct val="20000"/>
              </a:spcBef>
              <a:spcAft>
                <a:spcPct val="0"/>
              </a:spcAft>
              <a:buClrTx/>
              <a:buSzTx/>
              <a:buFont typeface="Arial" charset="0"/>
              <a:buNone/>
              <a:tabLst/>
              <a:defRPr/>
            </a:pPr>
            <a:r>
              <a:rPr kumimoji="0" lang="tr-TR" sz="20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2000" b="0" i="0" u="none" strike="noStrike" kern="1200" cap="none" spc="0" normalizeH="0" baseline="0" noProof="0" dirty="0" err="1" smtClean="0">
                <a:ln>
                  <a:noFill/>
                </a:ln>
                <a:solidFill>
                  <a:schemeClr val="tx1"/>
                </a:solidFill>
                <a:effectLst/>
                <a:uLnTx/>
                <a:uFillTx/>
                <a:latin typeface="+mn-lt"/>
                <a:ea typeface="+mn-ea"/>
                <a:cs typeface="+mn-cs"/>
              </a:rPr>
              <a:t>Diabetes</a:t>
            </a:r>
            <a:r>
              <a:rPr kumimoji="0" lang="tr-TR" sz="20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2000" b="0" i="0" u="none" strike="noStrike" kern="1200" cap="none" spc="0" normalizeH="0" baseline="0" noProof="0" dirty="0" err="1" smtClean="0">
                <a:ln>
                  <a:noFill/>
                </a:ln>
                <a:solidFill>
                  <a:schemeClr val="tx1"/>
                </a:solidFill>
                <a:effectLst/>
                <a:uLnTx/>
                <a:uFillTx/>
                <a:latin typeface="+mn-lt"/>
                <a:ea typeface="+mn-ea"/>
                <a:cs typeface="+mn-cs"/>
              </a:rPr>
              <a:t>Mellitus</a:t>
            </a:r>
            <a:endParaRPr kumimoji="0" lang="tr-TR" sz="20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0" fontAlgn="base" latinLnBrk="0" hangingPunct="0">
              <a:lnSpc>
                <a:spcPct val="130000"/>
              </a:lnSpc>
              <a:spcBef>
                <a:spcPct val="20000"/>
              </a:spcBef>
              <a:spcAft>
                <a:spcPct val="0"/>
              </a:spcAft>
              <a:buClrTx/>
              <a:buSzTx/>
              <a:buFont typeface="Arial" charset="0"/>
              <a:buNone/>
              <a:tabLst/>
              <a:defRPr/>
            </a:pPr>
            <a:r>
              <a:rPr kumimoji="0" lang="tr-TR" sz="2000" b="0" i="0" u="none" strike="noStrike" kern="1200" cap="none" spc="0" normalizeH="0" baseline="0" noProof="0" dirty="0" smtClean="0">
                <a:ln>
                  <a:noFill/>
                </a:ln>
                <a:solidFill>
                  <a:schemeClr val="tx1"/>
                </a:solidFill>
                <a:effectLst/>
                <a:uLnTx/>
                <a:uFillTx/>
                <a:latin typeface="+mn-lt"/>
                <a:ea typeface="+mn-ea"/>
                <a:cs typeface="+mn-cs"/>
              </a:rPr>
              <a:t>		Beslenme alışkanlığı</a:t>
            </a:r>
          </a:p>
          <a:p>
            <a:pPr marL="228600" marR="0" lvl="0" indent="-228600" algn="l" defTabSz="914400" rtl="0" eaLnBrk="0" fontAlgn="base" latinLnBrk="0" hangingPunct="0">
              <a:lnSpc>
                <a:spcPct val="130000"/>
              </a:lnSpc>
              <a:spcBef>
                <a:spcPct val="20000"/>
              </a:spcBef>
              <a:spcAft>
                <a:spcPct val="0"/>
              </a:spcAft>
              <a:buClrTx/>
              <a:buSzTx/>
              <a:buFont typeface="Arial" charset="0"/>
              <a:buNone/>
              <a:tabLst/>
              <a:defRPr/>
            </a:pPr>
            <a:r>
              <a:rPr kumimoji="0" lang="tr-TR" sz="2000" b="0" i="0" u="none" strike="noStrike" kern="1200" cap="none" spc="0" normalizeH="0" baseline="0" noProof="0" dirty="0" smtClean="0">
                <a:ln>
                  <a:noFill/>
                </a:ln>
                <a:solidFill>
                  <a:schemeClr val="tx1"/>
                </a:solidFill>
                <a:effectLst/>
                <a:uLnTx/>
                <a:uFillTx/>
                <a:latin typeface="+mn-lt"/>
                <a:ea typeface="+mn-ea"/>
                <a:cs typeface="+mn-cs"/>
              </a:rPr>
              <a:t>		KAH v.s.</a:t>
            </a:r>
          </a:p>
          <a:p>
            <a:pPr marL="228600" marR="0" lvl="0" indent="-228600" algn="l" defTabSz="914400" rtl="0" eaLnBrk="0" fontAlgn="base" latinLnBrk="0" hangingPunct="0">
              <a:lnSpc>
                <a:spcPct val="130000"/>
              </a:lnSpc>
              <a:spcBef>
                <a:spcPct val="20000"/>
              </a:spcBef>
              <a:spcAft>
                <a:spcPct val="0"/>
              </a:spcAft>
              <a:buClrTx/>
              <a:buSzTx/>
              <a:buFont typeface="Arial" charset="0"/>
              <a:buNone/>
              <a:tabLst/>
              <a:defRPr/>
            </a:pPr>
            <a:endParaRPr kumimoji="0" lang="tr-TR" sz="20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4" name="3 Resim" descr="per.jpg"/>
          <p:cNvPicPr>
            <a:picLocks noChangeAspect="1"/>
          </p:cNvPicPr>
          <p:nvPr/>
        </p:nvPicPr>
        <p:blipFill>
          <a:blip r:embed="rId2" cstate="print"/>
          <a:stretch>
            <a:fillRect/>
          </a:stretch>
        </p:blipFill>
        <p:spPr>
          <a:xfrm>
            <a:off x="4800600" y="4038600"/>
            <a:ext cx="3962400" cy="2438400"/>
          </a:xfrm>
          <a:prstGeom prst="rect">
            <a:avLst/>
          </a:prstGeom>
        </p:spPr>
      </p:pic>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p:cNvSpPr>
          <p:nvPr/>
        </p:nvSpPr>
        <p:spPr bwMode="auto">
          <a:xfrm>
            <a:off x="381000" y="1600201"/>
            <a:ext cx="9036050" cy="609599"/>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3200" b="1" i="0" u="none" strike="noStrike" kern="1200" cap="none" spc="0" normalizeH="0" baseline="0" noProof="0" smtClean="0">
                <a:ln>
                  <a:noFill/>
                </a:ln>
                <a:solidFill>
                  <a:srgbClr val="C00000"/>
                </a:solidFill>
                <a:effectLst/>
                <a:uLnTx/>
                <a:uFillTx/>
                <a:latin typeface="+mn-lt"/>
                <a:ea typeface="+mj-ea"/>
                <a:cs typeface="+mj-cs"/>
              </a:rPr>
              <a:t>V- İşyerinde Sağlık Hizmeti Sağlanması</a:t>
            </a:r>
            <a:r>
              <a:rPr kumimoji="0" lang="tr-TR" sz="4000" b="0" i="0" u="none" strike="noStrike" kern="1200" cap="none" spc="0" normalizeH="0" baseline="0" noProof="0" smtClean="0">
                <a:ln>
                  <a:noFill/>
                </a:ln>
                <a:solidFill>
                  <a:schemeClr val="tx1"/>
                </a:solidFill>
                <a:effectLst/>
                <a:uLnTx/>
                <a:uFillTx/>
                <a:latin typeface="Comic Sans MS" pitchFamily="66" charset="0"/>
                <a:ea typeface="+mj-ea"/>
                <a:cs typeface="+mj-cs"/>
              </a:rPr>
              <a:t/>
            </a:r>
            <a:br>
              <a:rPr kumimoji="0" lang="tr-TR" sz="4000" b="0" i="0" u="none" strike="noStrike" kern="1200" cap="none" spc="0" normalizeH="0" baseline="0" noProof="0" smtClean="0">
                <a:ln>
                  <a:noFill/>
                </a:ln>
                <a:solidFill>
                  <a:schemeClr val="tx1"/>
                </a:solidFill>
                <a:effectLst/>
                <a:uLnTx/>
                <a:uFillTx/>
                <a:latin typeface="Comic Sans MS" pitchFamily="66" charset="0"/>
                <a:ea typeface="+mj-ea"/>
                <a:cs typeface="+mj-cs"/>
              </a:rPr>
            </a:br>
            <a:endParaRPr kumimoji="0" lang="tr-TR" sz="4000" b="0" i="0" u="none" strike="noStrike" kern="1200" cap="none" spc="0" normalizeH="0" baseline="0" noProof="0" dirty="0" smtClean="0">
              <a:ln>
                <a:noFill/>
              </a:ln>
              <a:solidFill>
                <a:schemeClr val="tx1"/>
              </a:solidFill>
              <a:effectLst/>
              <a:uLnTx/>
              <a:uFillTx/>
              <a:latin typeface="Comic Sans MS" pitchFamily="66" charset="0"/>
              <a:ea typeface="+mj-ea"/>
              <a:cs typeface="+mj-cs"/>
            </a:endParaRPr>
          </a:p>
        </p:txBody>
      </p:sp>
      <p:sp>
        <p:nvSpPr>
          <p:cNvPr id="3" name="Rectangle 3"/>
          <p:cNvSpPr txBox="1">
            <a:spLocks/>
          </p:cNvSpPr>
          <p:nvPr/>
        </p:nvSpPr>
        <p:spPr bwMode="auto">
          <a:xfrm>
            <a:off x="457200" y="1828800"/>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l" defTabSz="914400" rtl="0" eaLnBrk="0" fontAlgn="base" latinLnBrk="0" hangingPunct="0">
              <a:lnSpc>
                <a:spcPct val="190000"/>
              </a:lnSpc>
              <a:spcBef>
                <a:spcPct val="20000"/>
              </a:spcBef>
              <a:spcAft>
                <a:spcPct val="0"/>
              </a:spcAft>
              <a:buClrTx/>
              <a:buSzTx/>
              <a:buFont typeface="Wingdings" pitchFamily="2" charset="2"/>
              <a:buChar char="q"/>
              <a:tabLst/>
              <a:defRPr/>
            </a:pPr>
            <a:r>
              <a:rPr kumimoji="0" lang="tr-TR" sz="3200" b="0" i="0" u="none" strike="noStrike" kern="1200" cap="none" spc="0" normalizeH="0" baseline="0" noProof="0" smtClean="0">
                <a:ln>
                  <a:noFill/>
                </a:ln>
                <a:solidFill>
                  <a:schemeClr val="tx1"/>
                </a:solidFill>
                <a:effectLst/>
                <a:uLnTx/>
                <a:uFillTx/>
                <a:latin typeface="+mn-lt"/>
                <a:ea typeface="+mn-ea"/>
                <a:cs typeface="+mn-cs"/>
              </a:rPr>
              <a:t>Sağlığın korunması</a:t>
            </a:r>
          </a:p>
          <a:p>
            <a:pPr marL="228600" marR="0" lvl="0" indent="-228600" algn="l" defTabSz="914400" rtl="0" eaLnBrk="0" fontAlgn="base" latinLnBrk="0" hangingPunct="0">
              <a:lnSpc>
                <a:spcPct val="190000"/>
              </a:lnSpc>
              <a:spcBef>
                <a:spcPct val="20000"/>
              </a:spcBef>
              <a:spcAft>
                <a:spcPct val="0"/>
              </a:spcAft>
              <a:buClrTx/>
              <a:buSzTx/>
              <a:buFont typeface="Wingdings" pitchFamily="2" charset="2"/>
              <a:buChar char="q"/>
              <a:tabLst/>
              <a:defRPr/>
            </a:pPr>
            <a:r>
              <a:rPr kumimoji="0" lang="tr-TR" sz="3200" b="0" i="0" u="none" strike="noStrike" kern="1200" cap="none" spc="0" normalizeH="0" baseline="0" noProof="0" smtClean="0">
                <a:ln>
                  <a:noFill/>
                </a:ln>
                <a:solidFill>
                  <a:schemeClr val="tx1"/>
                </a:solidFill>
                <a:effectLst/>
                <a:uLnTx/>
                <a:uFillTx/>
                <a:latin typeface="+mn-lt"/>
                <a:ea typeface="+mn-ea"/>
                <a:cs typeface="+mn-cs"/>
              </a:rPr>
              <a:t>Acil tıbbi bakım hizmetleri</a:t>
            </a:r>
          </a:p>
          <a:p>
            <a:pPr marL="228600" marR="0" lvl="0" indent="-228600" algn="l" defTabSz="914400" rtl="0" eaLnBrk="0" fontAlgn="base" latinLnBrk="0" hangingPunct="0">
              <a:lnSpc>
                <a:spcPct val="190000"/>
              </a:lnSpc>
              <a:spcBef>
                <a:spcPct val="20000"/>
              </a:spcBef>
              <a:spcAft>
                <a:spcPct val="0"/>
              </a:spcAft>
              <a:buClrTx/>
              <a:buSzTx/>
              <a:buFont typeface="Wingdings" pitchFamily="2" charset="2"/>
              <a:buChar char="q"/>
              <a:tabLst/>
              <a:defRPr/>
            </a:pPr>
            <a:r>
              <a:rPr kumimoji="0" lang="tr-TR" sz="3200" b="0" i="0" u="none" strike="noStrike" kern="1200" cap="none" spc="0" normalizeH="0" baseline="0" noProof="0" smtClean="0">
                <a:ln>
                  <a:noFill/>
                </a:ln>
                <a:solidFill>
                  <a:schemeClr val="tx1"/>
                </a:solidFill>
                <a:effectLst/>
                <a:uLnTx/>
                <a:uFillTx/>
                <a:latin typeface="+mn-lt"/>
                <a:ea typeface="+mn-ea"/>
                <a:cs typeface="+mn-cs"/>
              </a:rPr>
              <a:t>Sağlığı iyileştirici hizmetler</a:t>
            </a:r>
            <a:endParaRPr kumimoji="0" lang="tr-TR"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4" name="3 Resim" descr="işyeri sa.jpg"/>
          <p:cNvPicPr>
            <a:picLocks noChangeAspect="1"/>
          </p:cNvPicPr>
          <p:nvPr/>
        </p:nvPicPr>
        <p:blipFill>
          <a:blip r:embed="rId2" cstate="print"/>
          <a:stretch>
            <a:fillRect/>
          </a:stretch>
        </p:blipFill>
        <p:spPr>
          <a:xfrm>
            <a:off x="5257800" y="2971800"/>
            <a:ext cx="3696866" cy="3352800"/>
          </a:xfrm>
          <a:prstGeom prst="rect">
            <a:avLst/>
          </a:prstGeom>
        </p:spPr>
      </p:pic>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p:cNvSpPr>
          <p:nvPr/>
        </p:nvSpPr>
        <p:spPr bwMode="auto">
          <a:xfrm>
            <a:off x="312737" y="1038225"/>
            <a:ext cx="8602663" cy="6381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2800" b="1" i="0" u="none" strike="noStrike" kern="1200" cap="none" spc="0" normalizeH="0" baseline="0" noProof="0" dirty="0" smtClean="0">
                <a:ln>
                  <a:noFill/>
                </a:ln>
                <a:solidFill>
                  <a:srgbClr val="C00000"/>
                </a:solidFill>
                <a:effectLst/>
                <a:uLnTx/>
                <a:uFillTx/>
                <a:latin typeface="+mn-lt"/>
                <a:ea typeface="+mj-ea"/>
                <a:cs typeface="+mj-cs"/>
              </a:rPr>
              <a:t>İşyeri Hekimlerinin Çalışma Şartları,  Görev ve Yetkileri-1</a:t>
            </a:r>
            <a:endParaRPr kumimoji="0" lang="tr-TR" sz="2800" b="1" i="0" u="sng" strike="noStrike" kern="1200" cap="none" spc="0" normalizeH="0" baseline="0" noProof="0" dirty="0" smtClean="0">
              <a:ln>
                <a:noFill/>
              </a:ln>
              <a:solidFill>
                <a:srgbClr val="C00000"/>
              </a:solidFill>
              <a:effectLst/>
              <a:uLnTx/>
              <a:uFillTx/>
              <a:latin typeface="+mn-lt"/>
              <a:ea typeface="+mj-ea"/>
              <a:cs typeface="+mj-cs"/>
            </a:endParaRPr>
          </a:p>
        </p:txBody>
      </p:sp>
      <p:sp>
        <p:nvSpPr>
          <p:cNvPr id="3" name="Rectangle 3"/>
          <p:cNvSpPr txBox="1">
            <a:spLocks/>
          </p:cNvSpPr>
          <p:nvPr/>
        </p:nvSpPr>
        <p:spPr bwMode="auto">
          <a:xfrm>
            <a:off x="457200" y="1744663"/>
            <a:ext cx="8229600" cy="4997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l" defTabSz="914400" rtl="0" eaLnBrk="0" fontAlgn="base" latinLnBrk="0" hangingPunct="0">
              <a:lnSpc>
                <a:spcPct val="100000"/>
              </a:lnSpc>
              <a:spcBef>
                <a:spcPct val="20000"/>
              </a:spcBef>
              <a:spcAft>
                <a:spcPct val="0"/>
              </a:spcAft>
              <a:buClrTx/>
              <a:buSzTx/>
              <a:buFont typeface="Arial" charset="0"/>
              <a:buNone/>
              <a:tabLst/>
              <a:defRPr/>
            </a:pPr>
            <a:r>
              <a:rPr kumimoji="0" lang="tr-TR" sz="2800" b="1" i="0" u="sng" strike="noStrike" kern="1200" cap="none" spc="0" normalizeH="0" baseline="0" noProof="0" dirty="0" smtClean="0">
                <a:ln>
                  <a:noFill/>
                </a:ln>
                <a:solidFill>
                  <a:srgbClr val="FF0000"/>
                </a:solidFill>
                <a:effectLst/>
                <a:uLnTx/>
                <a:uFillTx/>
                <a:latin typeface="+mn-lt"/>
                <a:ea typeface="+mn-ea"/>
                <a:cs typeface="+mn-cs"/>
              </a:rPr>
              <a:t>I – Sağlık Hizmetleri</a:t>
            </a:r>
            <a:r>
              <a:rPr kumimoji="0" lang="tr-TR" sz="3200" b="0" i="0" u="none" strike="noStrike" kern="1200" cap="none" spc="0" normalizeH="0" baseline="0" noProof="0" dirty="0" smtClean="0">
                <a:ln>
                  <a:noFill/>
                </a:ln>
                <a:solidFill>
                  <a:schemeClr val="tx1"/>
                </a:solidFill>
                <a:effectLst/>
                <a:uLnTx/>
                <a:uFillTx/>
                <a:latin typeface="+mn-lt"/>
                <a:ea typeface="+mn-ea"/>
                <a:cs typeface="+mn-cs"/>
              </a:rPr>
              <a:t>	</a:t>
            </a:r>
          </a:p>
          <a:p>
            <a:pPr marL="615950" marR="0" lvl="1" indent="-285750" algn="l" defTabSz="914400" rtl="0" eaLnBrk="0" fontAlgn="base" latinLnBrk="0" hangingPunct="0">
              <a:lnSpc>
                <a:spcPct val="100000"/>
              </a:lnSpc>
              <a:spcBef>
                <a:spcPct val="20000"/>
              </a:spcBef>
              <a:spcAft>
                <a:spcPct val="0"/>
              </a:spcAft>
              <a:buClr>
                <a:schemeClr val="tx1"/>
              </a:buClr>
              <a:buSzTx/>
              <a:buFont typeface="Wingdings" pitchFamily="2" charset="2"/>
              <a:buChar char="q"/>
              <a:tabLst/>
              <a:defRPr/>
            </a:pPr>
            <a:r>
              <a:rPr kumimoji="0" lang="tr-TR" sz="2400" b="0" i="0" u="none" strike="noStrike" kern="1200" cap="none" spc="0" normalizeH="0" baseline="0" noProof="0" dirty="0" smtClean="0">
                <a:ln>
                  <a:noFill/>
                </a:ln>
                <a:solidFill>
                  <a:schemeClr val="tx1"/>
                </a:solidFill>
                <a:effectLst/>
                <a:uLnTx/>
                <a:uFillTx/>
                <a:latin typeface="+mn-lt"/>
                <a:ea typeface="+mn-ea"/>
                <a:cs typeface="+mn-cs"/>
              </a:rPr>
              <a:t>İşe giriş muayenesi</a:t>
            </a:r>
          </a:p>
          <a:p>
            <a:pPr marL="615950" marR="0" lvl="1" indent="-285750" algn="l" defTabSz="914400" rtl="0" eaLnBrk="0" fontAlgn="base" latinLnBrk="0" hangingPunct="0">
              <a:lnSpc>
                <a:spcPct val="100000"/>
              </a:lnSpc>
              <a:spcBef>
                <a:spcPct val="20000"/>
              </a:spcBef>
              <a:spcAft>
                <a:spcPct val="0"/>
              </a:spcAft>
              <a:buClr>
                <a:schemeClr val="tx1"/>
              </a:buClr>
              <a:buSzTx/>
              <a:buFont typeface="Wingdings" pitchFamily="2" charset="2"/>
              <a:buChar char="q"/>
              <a:tabLst/>
              <a:defRPr/>
            </a:pPr>
            <a:r>
              <a:rPr kumimoji="0" lang="tr-TR" sz="2400" b="0" i="0" u="none" strike="noStrike" kern="1200" cap="none" spc="0" normalizeH="0" baseline="0" noProof="0" dirty="0" smtClean="0">
                <a:ln>
                  <a:noFill/>
                </a:ln>
                <a:solidFill>
                  <a:schemeClr val="tx1"/>
                </a:solidFill>
                <a:effectLst/>
                <a:uLnTx/>
                <a:uFillTx/>
                <a:latin typeface="+mn-lt"/>
                <a:ea typeface="+mn-ea"/>
                <a:cs typeface="+mn-cs"/>
              </a:rPr>
              <a:t>Aralıklı kontrol muayenesi</a:t>
            </a:r>
          </a:p>
          <a:p>
            <a:pPr marL="615950" marR="0" lvl="1" indent="-285750" algn="l" defTabSz="914400" rtl="0" eaLnBrk="0" fontAlgn="base" latinLnBrk="0" hangingPunct="0">
              <a:lnSpc>
                <a:spcPct val="100000"/>
              </a:lnSpc>
              <a:spcBef>
                <a:spcPct val="20000"/>
              </a:spcBef>
              <a:spcAft>
                <a:spcPct val="0"/>
              </a:spcAft>
              <a:buClr>
                <a:schemeClr val="tx1"/>
              </a:buClr>
              <a:buSzTx/>
              <a:buFont typeface="Wingdings" pitchFamily="2" charset="2"/>
              <a:buChar char="q"/>
              <a:tabLst/>
              <a:defRPr/>
            </a:pPr>
            <a:r>
              <a:rPr kumimoji="0" lang="tr-TR" sz="2400" b="0" i="0" u="none" strike="noStrike" kern="1200" cap="none" spc="0" normalizeH="0" baseline="0" noProof="0" dirty="0" smtClean="0">
                <a:ln>
                  <a:noFill/>
                </a:ln>
                <a:solidFill>
                  <a:schemeClr val="tx1"/>
                </a:solidFill>
                <a:effectLst/>
                <a:uLnTx/>
                <a:uFillTx/>
                <a:latin typeface="+mn-lt"/>
                <a:ea typeface="+mn-ea"/>
                <a:cs typeface="+mn-cs"/>
              </a:rPr>
              <a:t>“İşe dönüş” muayenesi</a:t>
            </a:r>
          </a:p>
          <a:p>
            <a:pPr marL="615950" marR="0" lvl="1" indent="-285750" algn="l" defTabSz="914400" rtl="0" eaLnBrk="0" fontAlgn="base" latinLnBrk="0" hangingPunct="0">
              <a:lnSpc>
                <a:spcPct val="100000"/>
              </a:lnSpc>
              <a:spcBef>
                <a:spcPct val="20000"/>
              </a:spcBef>
              <a:spcAft>
                <a:spcPct val="0"/>
              </a:spcAft>
              <a:buClr>
                <a:schemeClr val="tx1"/>
              </a:buClr>
              <a:buSzTx/>
              <a:buFont typeface="Wingdings" pitchFamily="2" charset="2"/>
              <a:buChar char="q"/>
              <a:tabLst/>
              <a:defRPr/>
            </a:pPr>
            <a:r>
              <a:rPr kumimoji="0" lang="tr-TR" sz="2400" b="0" i="0" u="none" strike="noStrike" kern="1200" cap="none" spc="0" normalizeH="0" baseline="0" noProof="0" dirty="0" smtClean="0">
                <a:ln>
                  <a:noFill/>
                </a:ln>
                <a:solidFill>
                  <a:schemeClr val="tx1"/>
                </a:solidFill>
                <a:effectLst/>
                <a:uLnTx/>
                <a:uFillTx/>
                <a:latin typeface="+mn-lt"/>
                <a:ea typeface="+mn-ea"/>
                <a:cs typeface="+mn-cs"/>
              </a:rPr>
              <a:t>İlk yardım ve acil müdahale</a:t>
            </a:r>
          </a:p>
          <a:p>
            <a:pPr marL="615950" marR="0" lvl="1" indent="-285750" algn="l" defTabSz="914400" rtl="0" eaLnBrk="0" fontAlgn="base" latinLnBrk="0" hangingPunct="0">
              <a:lnSpc>
                <a:spcPct val="100000"/>
              </a:lnSpc>
              <a:spcBef>
                <a:spcPct val="20000"/>
              </a:spcBef>
              <a:spcAft>
                <a:spcPct val="0"/>
              </a:spcAft>
              <a:buClr>
                <a:schemeClr val="tx1"/>
              </a:buClr>
              <a:buSzTx/>
              <a:buFont typeface="Wingdings" pitchFamily="2" charset="2"/>
              <a:buChar char="q"/>
              <a:tabLst/>
              <a:defRPr/>
            </a:pP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Bağışıklama</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 </a:t>
            </a:r>
            <a:endParaRPr kumimoji="0" lang="tr-TR" sz="2400" b="0" i="0" u="sng"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0" fontAlgn="base" latinLnBrk="0" hangingPunct="0">
              <a:lnSpc>
                <a:spcPct val="100000"/>
              </a:lnSpc>
              <a:spcBef>
                <a:spcPct val="20000"/>
              </a:spcBef>
              <a:spcAft>
                <a:spcPct val="0"/>
              </a:spcAft>
              <a:buClrTx/>
              <a:buSzTx/>
              <a:buFont typeface="Arial" charset="0"/>
              <a:buNone/>
              <a:tabLst/>
              <a:defRPr/>
            </a:pPr>
            <a:r>
              <a:rPr kumimoji="0" lang="tr-TR" sz="2800" b="1" i="0" u="sng" strike="noStrike" kern="1200" cap="none" spc="0" normalizeH="0" baseline="0" noProof="0" dirty="0" smtClean="0">
                <a:ln>
                  <a:noFill/>
                </a:ln>
                <a:solidFill>
                  <a:srgbClr val="FF0000"/>
                </a:solidFill>
                <a:effectLst/>
                <a:uLnTx/>
                <a:uFillTx/>
                <a:latin typeface="+mn-lt"/>
                <a:ea typeface="+mn-ea"/>
                <a:cs typeface="+mn-cs"/>
              </a:rPr>
              <a:t>II – Teknik Görevler</a:t>
            </a:r>
            <a:r>
              <a:rPr kumimoji="0" lang="tr-TR" sz="2800" b="0" i="0" u="none" strike="noStrike" kern="1200" cap="none" spc="0" normalizeH="0" baseline="0" noProof="0" dirty="0" smtClean="0">
                <a:ln>
                  <a:noFill/>
                </a:ln>
                <a:solidFill>
                  <a:srgbClr val="FF0000"/>
                </a:solidFill>
                <a:effectLst/>
                <a:uLnTx/>
                <a:uFillTx/>
                <a:latin typeface="+mn-lt"/>
                <a:ea typeface="+mn-ea"/>
                <a:cs typeface="+mn-cs"/>
              </a:rPr>
              <a:t> </a:t>
            </a:r>
            <a:r>
              <a:rPr kumimoji="0" lang="tr-TR" sz="2800" b="0" i="0" u="none" strike="noStrike" kern="1200" cap="none" spc="0" normalizeH="0" baseline="0" noProof="0" dirty="0" smtClean="0">
                <a:ln>
                  <a:noFill/>
                </a:ln>
                <a:solidFill>
                  <a:srgbClr val="0033CC"/>
                </a:solidFill>
                <a:effectLst/>
                <a:uLnTx/>
                <a:uFillTx/>
                <a:latin typeface="+mn-lt"/>
                <a:ea typeface="+mn-ea"/>
                <a:cs typeface="+mn-cs"/>
              </a:rPr>
              <a:t>	</a:t>
            </a:r>
            <a:r>
              <a:rPr kumimoji="0" lang="tr-TR" sz="2800" b="0" i="0" u="none" strike="noStrike" kern="1200" cap="none" spc="0" normalizeH="0" baseline="0" noProof="0" dirty="0" smtClean="0">
                <a:ln>
                  <a:noFill/>
                </a:ln>
                <a:solidFill>
                  <a:schemeClr val="tx1"/>
                </a:solidFill>
                <a:effectLst/>
                <a:uLnTx/>
                <a:uFillTx/>
                <a:latin typeface="+mn-lt"/>
                <a:ea typeface="+mn-ea"/>
                <a:cs typeface="+mn-cs"/>
              </a:rPr>
              <a:t>	</a:t>
            </a:r>
          </a:p>
          <a:p>
            <a:pPr marL="615950" marR="0" lvl="1" indent="-285750" algn="l" defTabSz="914400" rtl="0" eaLnBrk="0" fontAlgn="base" latinLnBrk="0" hangingPunct="0">
              <a:lnSpc>
                <a:spcPct val="100000"/>
              </a:lnSpc>
              <a:spcBef>
                <a:spcPct val="20000"/>
              </a:spcBef>
              <a:spcAft>
                <a:spcPct val="0"/>
              </a:spcAft>
              <a:buClr>
                <a:schemeClr val="tx1"/>
              </a:buClr>
              <a:buSzTx/>
              <a:buFont typeface="Wingdings" pitchFamily="2" charset="2"/>
              <a:buChar char="q"/>
              <a:tabLst/>
              <a:defRPr/>
            </a:pPr>
            <a:r>
              <a:rPr kumimoji="0" lang="tr-TR" sz="2400" b="0" i="0" u="none" strike="noStrike" kern="1200" cap="none" spc="0" normalizeH="0" baseline="0" noProof="0" dirty="0" smtClean="0">
                <a:ln>
                  <a:noFill/>
                </a:ln>
                <a:solidFill>
                  <a:schemeClr val="tx1"/>
                </a:solidFill>
                <a:effectLst/>
                <a:uLnTx/>
                <a:uFillTx/>
                <a:latin typeface="+mn-lt"/>
                <a:ea typeface="+mn-ea"/>
                <a:cs typeface="+mn-cs"/>
              </a:rPr>
              <a:t>İş hijyeni çalışmalarına katılmak </a:t>
            </a:r>
          </a:p>
          <a:p>
            <a:pPr marL="615950" marR="0" lvl="1" indent="-285750" algn="l" defTabSz="914400" rtl="0" eaLnBrk="0" fontAlgn="base" latinLnBrk="0" hangingPunct="0">
              <a:lnSpc>
                <a:spcPct val="100000"/>
              </a:lnSpc>
              <a:spcBef>
                <a:spcPct val="20000"/>
              </a:spcBef>
              <a:spcAft>
                <a:spcPct val="0"/>
              </a:spcAft>
              <a:buClr>
                <a:schemeClr val="tx1"/>
              </a:buClr>
              <a:buSzTx/>
              <a:buFont typeface="Wingdings" pitchFamily="2" charset="2"/>
              <a:buChar char="q"/>
              <a:tabLst/>
              <a:defRPr/>
            </a:pPr>
            <a:r>
              <a:rPr kumimoji="0" lang="tr-TR" sz="2400" b="0" i="0" u="none" strike="noStrike" kern="1200" cap="none" spc="0" normalizeH="0" baseline="0" noProof="0" dirty="0" smtClean="0">
                <a:ln>
                  <a:noFill/>
                </a:ln>
                <a:solidFill>
                  <a:schemeClr val="tx1"/>
                </a:solidFill>
                <a:effectLst/>
                <a:uLnTx/>
                <a:uFillTx/>
                <a:latin typeface="+mn-lt"/>
                <a:ea typeface="+mn-ea"/>
                <a:cs typeface="+mn-cs"/>
              </a:rPr>
              <a:t>Ergonomik  koşullar / sorunlar konusunda bilgilendirme</a:t>
            </a:r>
            <a:endParaRPr kumimoji="0" lang="tr-TR" sz="2400" b="0" i="0" u="sng" strike="noStrike" kern="1200" cap="none" spc="0" normalizeH="0" baseline="0" noProof="0" dirty="0" smtClean="0">
              <a:ln>
                <a:noFill/>
              </a:ln>
              <a:solidFill>
                <a:schemeClr val="tx1"/>
              </a:solidFill>
              <a:effectLst/>
              <a:uLnTx/>
              <a:uFillTx/>
              <a:latin typeface="+mn-lt"/>
              <a:ea typeface="+mn-ea"/>
              <a:cs typeface="+mn-cs"/>
            </a:endParaRPr>
          </a:p>
        </p:txBody>
      </p:sp>
      <p:pic>
        <p:nvPicPr>
          <p:cNvPr id="4" name="3 Resim" descr="ih.jpg"/>
          <p:cNvPicPr>
            <a:picLocks noChangeAspect="1"/>
          </p:cNvPicPr>
          <p:nvPr/>
        </p:nvPicPr>
        <p:blipFill>
          <a:blip r:embed="rId2" cstate="print"/>
          <a:stretch>
            <a:fillRect/>
          </a:stretch>
        </p:blipFill>
        <p:spPr>
          <a:xfrm>
            <a:off x="5943600" y="2133600"/>
            <a:ext cx="2819400" cy="2819400"/>
          </a:xfrm>
          <a:prstGeom prst="rect">
            <a:avLst/>
          </a:prstGeom>
        </p:spPr>
      </p:pic>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0" y="9906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3200" b="1" i="0" u="none" strike="noStrike" kern="1200" cap="none" spc="0" normalizeH="0" baseline="0" noProof="0" smtClean="0">
                <a:ln>
                  <a:noFill/>
                </a:ln>
                <a:solidFill>
                  <a:srgbClr val="C00000"/>
                </a:solidFill>
                <a:effectLst/>
                <a:uLnTx/>
                <a:uFillTx/>
                <a:latin typeface="+mj-lt"/>
                <a:ea typeface="+mj-ea"/>
                <a:cs typeface="+mj-cs"/>
              </a:rPr>
              <a:t>İşyeri Hekimlerinin Çalışma Şartları,  Görev ve Yetkileri-2</a:t>
            </a:r>
            <a:endParaRPr kumimoji="0" lang="tr-TR" sz="3200" b="1" i="0" u="none" strike="noStrike" kern="1200" cap="none" spc="0" normalizeH="0" baseline="0" noProof="0" dirty="0" smtClean="0">
              <a:ln>
                <a:noFill/>
              </a:ln>
              <a:solidFill>
                <a:srgbClr val="C00000"/>
              </a:solidFill>
              <a:effectLst/>
              <a:uLnTx/>
              <a:uFillTx/>
              <a:latin typeface="+mj-lt"/>
              <a:ea typeface="+mj-ea"/>
              <a:cs typeface="+mj-cs"/>
            </a:endParaRPr>
          </a:p>
        </p:txBody>
      </p:sp>
      <p:sp>
        <p:nvSpPr>
          <p:cNvPr id="3" name="Rectangle 2"/>
          <p:cNvSpPr txBox="1">
            <a:spLocks/>
          </p:cNvSpPr>
          <p:nvPr/>
        </p:nvSpPr>
        <p:spPr bwMode="auto">
          <a:xfrm>
            <a:off x="468313" y="1973262"/>
            <a:ext cx="8229600" cy="5113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l" defTabSz="914400" rtl="0" eaLnBrk="0" fontAlgn="base" latinLnBrk="0" hangingPunct="0">
              <a:lnSpc>
                <a:spcPct val="135000"/>
              </a:lnSpc>
              <a:spcBef>
                <a:spcPct val="20000"/>
              </a:spcBef>
              <a:spcAft>
                <a:spcPct val="0"/>
              </a:spcAft>
              <a:buClrTx/>
              <a:buSzTx/>
              <a:buFont typeface="Arial" charset="0"/>
              <a:buNone/>
              <a:tabLst/>
              <a:defRPr/>
            </a:pPr>
            <a:r>
              <a:rPr kumimoji="0" lang="tr-TR" sz="2800" b="1" i="0" u="sng" strike="noStrike" kern="1200" cap="none" spc="0" normalizeH="0" baseline="0" noProof="0" dirty="0" smtClean="0">
                <a:ln>
                  <a:noFill/>
                </a:ln>
                <a:solidFill>
                  <a:srgbClr val="FF0000"/>
                </a:solidFill>
                <a:effectLst/>
                <a:uLnTx/>
                <a:uFillTx/>
                <a:latin typeface="+mn-lt"/>
                <a:ea typeface="+mn-ea"/>
                <a:cs typeface="+mn-cs"/>
              </a:rPr>
              <a:t>III – Kayıt ve istatistik</a:t>
            </a:r>
            <a:r>
              <a:rPr kumimoji="0" lang="tr-TR" sz="2800" b="0" i="0" u="none" strike="noStrike" kern="1200" cap="none" spc="0" normalizeH="0" baseline="0" noProof="0" dirty="0" smtClean="0">
                <a:ln>
                  <a:noFill/>
                </a:ln>
                <a:solidFill>
                  <a:schemeClr val="tx1"/>
                </a:solidFill>
                <a:effectLst/>
                <a:uLnTx/>
                <a:uFillTx/>
                <a:latin typeface="+mn-lt"/>
                <a:ea typeface="+mn-ea"/>
                <a:cs typeface="+mn-cs"/>
              </a:rPr>
              <a:t>	</a:t>
            </a:r>
          </a:p>
          <a:p>
            <a:pPr marL="615950" marR="0" lvl="1" indent="-285750" algn="l" defTabSz="914400" rtl="0" eaLnBrk="0" fontAlgn="base" latinLnBrk="0" hangingPunct="0">
              <a:lnSpc>
                <a:spcPct val="135000"/>
              </a:lnSpc>
              <a:spcBef>
                <a:spcPct val="20000"/>
              </a:spcBef>
              <a:spcAft>
                <a:spcPct val="0"/>
              </a:spcAft>
              <a:buClr>
                <a:schemeClr val="tx1"/>
              </a:buClr>
              <a:buSzTx/>
              <a:buFont typeface="Wingdings" pitchFamily="2" charset="2"/>
              <a:buChar char="q"/>
              <a:tabLst/>
              <a:defRPr/>
            </a:pPr>
            <a:r>
              <a:rPr kumimoji="0" lang="tr-TR" sz="2400" b="0" i="0" u="none" strike="noStrike" kern="1200" cap="none" spc="0" normalizeH="0" baseline="0" noProof="0" dirty="0" smtClean="0">
                <a:ln>
                  <a:noFill/>
                </a:ln>
                <a:solidFill>
                  <a:schemeClr val="tx1"/>
                </a:solidFill>
                <a:effectLst/>
                <a:uLnTx/>
                <a:uFillTx/>
                <a:latin typeface="+mn-lt"/>
                <a:ea typeface="+mn-ea"/>
                <a:cs typeface="+mn-cs"/>
              </a:rPr>
              <a:t>İşçilerin kişisel sağlık kayıtları</a:t>
            </a:r>
          </a:p>
          <a:p>
            <a:pPr marL="615950" marR="0" lvl="1" indent="-285750" algn="l" defTabSz="914400" rtl="0" eaLnBrk="0" fontAlgn="base" latinLnBrk="0" hangingPunct="0">
              <a:lnSpc>
                <a:spcPct val="135000"/>
              </a:lnSpc>
              <a:spcBef>
                <a:spcPct val="20000"/>
              </a:spcBef>
              <a:spcAft>
                <a:spcPct val="0"/>
              </a:spcAft>
              <a:buClr>
                <a:schemeClr val="tx1"/>
              </a:buClr>
              <a:buSzTx/>
              <a:buFont typeface="Wingdings" pitchFamily="2" charset="2"/>
              <a:buChar char="q"/>
              <a:tabLst/>
              <a:defRPr/>
            </a:pPr>
            <a:r>
              <a:rPr kumimoji="0" lang="tr-TR" sz="2400" b="0" i="0" u="none" strike="noStrike" kern="1200" cap="none" spc="0" normalizeH="0" baseline="0" noProof="0" dirty="0" smtClean="0">
                <a:ln>
                  <a:noFill/>
                </a:ln>
                <a:solidFill>
                  <a:schemeClr val="tx1"/>
                </a:solidFill>
                <a:effectLst/>
                <a:uLnTx/>
                <a:uFillTx/>
                <a:latin typeface="+mn-lt"/>
                <a:ea typeface="+mn-ea"/>
                <a:cs typeface="+mn-cs"/>
              </a:rPr>
              <a:t>Meslek Hastalıkları ve iş kazası kayıtları</a:t>
            </a:r>
          </a:p>
          <a:p>
            <a:pPr marL="615950" marR="0" lvl="1" indent="-285750" algn="l" defTabSz="914400" rtl="0" eaLnBrk="0" fontAlgn="base" latinLnBrk="0" hangingPunct="0">
              <a:lnSpc>
                <a:spcPct val="135000"/>
              </a:lnSpc>
              <a:spcBef>
                <a:spcPct val="20000"/>
              </a:spcBef>
              <a:spcAft>
                <a:spcPct val="0"/>
              </a:spcAft>
              <a:buClr>
                <a:schemeClr val="tx1"/>
              </a:buClr>
              <a:buSzTx/>
              <a:buFont typeface="Wingdings" pitchFamily="2" charset="2"/>
              <a:buChar char="q"/>
              <a:tabLst/>
              <a:defRPr/>
            </a:pPr>
            <a:r>
              <a:rPr kumimoji="0" lang="tr-TR" sz="2400" b="0" i="0" u="none" strike="noStrike" kern="1200" cap="none" spc="0" normalizeH="0" baseline="0" noProof="0" dirty="0" smtClean="0">
                <a:ln>
                  <a:noFill/>
                </a:ln>
                <a:solidFill>
                  <a:schemeClr val="tx1"/>
                </a:solidFill>
                <a:effectLst/>
                <a:uLnTx/>
                <a:uFillTx/>
                <a:latin typeface="+mn-lt"/>
                <a:ea typeface="+mn-ea"/>
                <a:cs typeface="+mn-cs"/>
              </a:rPr>
              <a:t>Sağlık istatistikleri raporu (yıllık, ...)</a:t>
            </a:r>
            <a:endParaRPr kumimoji="0" lang="tr-TR" sz="2400" b="0" i="0" u="sng"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0" fontAlgn="base" latinLnBrk="0" hangingPunct="0">
              <a:lnSpc>
                <a:spcPct val="135000"/>
              </a:lnSpc>
              <a:spcBef>
                <a:spcPct val="20000"/>
              </a:spcBef>
              <a:spcAft>
                <a:spcPct val="0"/>
              </a:spcAft>
              <a:buClrTx/>
              <a:buSzTx/>
              <a:buFont typeface="Arial" charset="0"/>
              <a:buNone/>
              <a:tabLst/>
              <a:defRPr/>
            </a:pPr>
            <a:r>
              <a:rPr kumimoji="0" lang="tr-TR" sz="2800" b="1" i="0" u="sng" strike="noStrike" kern="1200" cap="none" spc="0" normalizeH="0" baseline="0" noProof="0" dirty="0" smtClean="0">
                <a:ln>
                  <a:noFill/>
                </a:ln>
                <a:solidFill>
                  <a:srgbClr val="FF0000"/>
                </a:solidFill>
                <a:effectLst/>
                <a:uLnTx/>
                <a:uFillTx/>
                <a:latin typeface="+mn-lt"/>
                <a:ea typeface="+mn-ea"/>
                <a:cs typeface="+mn-cs"/>
              </a:rPr>
              <a:t>IV – Araştırma ve inceleme</a:t>
            </a:r>
            <a:r>
              <a:rPr kumimoji="0" lang="tr-TR" sz="2800" b="0" i="0" u="none" strike="noStrike" kern="1200" cap="none" spc="0" normalizeH="0" baseline="0" noProof="0" dirty="0" smtClean="0">
                <a:ln>
                  <a:noFill/>
                </a:ln>
                <a:solidFill>
                  <a:srgbClr val="0033CC"/>
                </a:solidFill>
                <a:effectLst/>
                <a:uLnTx/>
                <a:uFillTx/>
                <a:latin typeface="+mn-lt"/>
                <a:ea typeface="+mn-ea"/>
                <a:cs typeface="+mn-cs"/>
              </a:rPr>
              <a:t>	</a:t>
            </a:r>
          </a:p>
          <a:p>
            <a:pPr marL="615950" marR="0" lvl="1" indent="-285750" algn="l" defTabSz="914400" rtl="0" eaLnBrk="0" fontAlgn="base" latinLnBrk="0" hangingPunct="0">
              <a:lnSpc>
                <a:spcPct val="135000"/>
              </a:lnSpc>
              <a:spcBef>
                <a:spcPct val="20000"/>
              </a:spcBef>
              <a:spcAft>
                <a:spcPct val="0"/>
              </a:spcAft>
              <a:buClr>
                <a:schemeClr val="tx1"/>
              </a:buClr>
              <a:buSzTx/>
              <a:buFont typeface="Wingdings" pitchFamily="2" charset="2"/>
              <a:buChar char="q"/>
              <a:tabLst/>
              <a:defRPr/>
            </a:pPr>
            <a:r>
              <a:rPr kumimoji="0" lang="tr-TR" sz="2400" b="0" i="0" u="none" strike="noStrike" kern="1200" cap="none" spc="0" normalizeH="0" baseline="0" noProof="0" dirty="0" smtClean="0">
                <a:ln>
                  <a:noFill/>
                </a:ln>
                <a:solidFill>
                  <a:schemeClr val="tx1"/>
                </a:solidFill>
                <a:effectLst/>
                <a:uLnTx/>
                <a:uFillTx/>
                <a:latin typeface="+mn-lt"/>
                <a:ea typeface="+mn-ea"/>
                <a:cs typeface="+mn-cs"/>
              </a:rPr>
              <a:t>İşyerinde sağlık ve hijyen konularında</a:t>
            </a:r>
          </a:p>
          <a:p>
            <a:pPr marL="615950" marR="0" lvl="1" indent="-285750" algn="l" defTabSz="914400" rtl="0" eaLnBrk="0" fontAlgn="base" latinLnBrk="0" hangingPunct="0">
              <a:lnSpc>
                <a:spcPct val="135000"/>
              </a:lnSpc>
              <a:spcBef>
                <a:spcPct val="20000"/>
              </a:spcBef>
              <a:spcAft>
                <a:spcPct val="0"/>
              </a:spcAft>
              <a:buClr>
                <a:schemeClr val="tx1"/>
              </a:buClr>
              <a:buSzTx/>
              <a:buFont typeface="Wingdings" pitchFamily="2" charset="2"/>
              <a:buChar char="q"/>
              <a:tabLst/>
              <a:defRPr/>
            </a:pPr>
            <a:r>
              <a:rPr kumimoji="0" lang="tr-TR" sz="2400" b="0" i="0" u="none" strike="noStrike" kern="1200" cap="none" spc="0" normalizeH="0" baseline="0" noProof="0" dirty="0" smtClean="0">
                <a:ln>
                  <a:noFill/>
                </a:ln>
                <a:solidFill>
                  <a:schemeClr val="tx1"/>
                </a:solidFill>
                <a:effectLst/>
                <a:uLnTx/>
                <a:uFillTx/>
                <a:latin typeface="+mn-lt"/>
                <a:ea typeface="+mn-ea"/>
                <a:cs typeface="+mn-cs"/>
              </a:rPr>
              <a:t>Diğer işyerleri ile işbirliği</a:t>
            </a:r>
          </a:p>
          <a:p>
            <a:pPr marL="615950" marR="0" lvl="1" indent="-285750" algn="l" defTabSz="914400" rtl="0" eaLnBrk="0" fontAlgn="base" latinLnBrk="0" hangingPunct="0">
              <a:lnSpc>
                <a:spcPct val="135000"/>
              </a:lnSpc>
              <a:spcBef>
                <a:spcPct val="20000"/>
              </a:spcBef>
              <a:spcAft>
                <a:spcPct val="0"/>
              </a:spcAft>
              <a:buClr>
                <a:schemeClr val="tx1"/>
              </a:buClr>
              <a:buSzTx/>
              <a:buFont typeface="Wingdings" pitchFamily="2" charset="2"/>
              <a:buChar char="q"/>
              <a:tabLst/>
              <a:defRPr/>
            </a:pPr>
            <a:r>
              <a:rPr kumimoji="0" lang="tr-TR" sz="2400" b="0" i="0" u="none" strike="noStrike" kern="1200" cap="none" spc="0" normalizeH="0" baseline="0" noProof="0" dirty="0" smtClean="0">
                <a:ln>
                  <a:noFill/>
                </a:ln>
                <a:solidFill>
                  <a:schemeClr val="tx1"/>
                </a:solidFill>
                <a:effectLst/>
                <a:uLnTx/>
                <a:uFillTx/>
                <a:latin typeface="+mn-lt"/>
                <a:ea typeface="+mn-ea"/>
                <a:cs typeface="+mn-cs"/>
              </a:rPr>
              <a:t>İlgili sağlık kuruluşları ile işbirliği</a:t>
            </a:r>
          </a:p>
          <a:p>
            <a:pPr marL="228600" marR="0" lvl="0" indent="-228600" algn="l" defTabSz="914400" rtl="0" eaLnBrk="0" fontAlgn="base" latinLnBrk="0" hangingPunct="0">
              <a:lnSpc>
                <a:spcPct val="135000"/>
              </a:lnSpc>
              <a:spcBef>
                <a:spcPct val="20000"/>
              </a:spcBef>
              <a:spcAft>
                <a:spcPct val="0"/>
              </a:spcAft>
              <a:buClrTx/>
              <a:buSzTx/>
              <a:buFont typeface="Wingdings" pitchFamily="2" charset="2"/>
              <a:buChar char="Ø"/>
              <a:tabLst/>
              <a:defRPr/>
            </a:pPr>
            <a:endParaRPr kumimoji="0" lang="tr-TR" sz="24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4" name="3 Resim" descr="ist.jpg"/>
          <p:cNvPicPr>
            <a:picLocks noChangeAspect="1"/>
          </p:cNvPicPr>
          <p:nvPr/>
        </p:nvPicPr>
        <p:blipFill>
          <a:blip r:embed="rId2" cstate="print"/>
          <a:stretch>
            <a:fillRect/>
          </a:stretch>
        </p:blipFill>
        <p:spPr>
          <a:xfrm>
            <a:off x="6858000" y="1524000"/>
            <a:ext cx="2000250" cy="2286000"/>
          </a:xfrm>
          <a:prstGeom prst="rect">
            <a:avLst/>
          </a:prstGeom>
        </p:spPr>
      </p:pic>
      <p:pic>
        <p:nvPicPr>
          <p:cNvPr id="5" name="4 Resim" descr="kay.jpg"/>
          <p:cNvPicPr>
            <a:picLocks noChangeAspect="1"/>
          </p:cNvPicPr>
          <p:nvPr/>
        </p:nvPicPr>
        <p:blipFill>
          <a:blip r:embed="rId3" cstate="print"/>
          <a:stretch>
            <a:fillRect/>
          </a:stretch>
        </p:blipFill>
        <p:spPr>
          <a:xfrm>
            <a:off x="6019800" y="3505200"/>
            <a:ext cx="2057400" cy="1371600"/>
          </a:xfrm>
          <a:prstGeom prst="rect">
            <a:avLst/>
          </a:prstGeom>
        </p:spPr>
      </p:pic>
      <p:pic>
        <p:nvPicPr>
          <p:cNvPr id="6" name="5 Resim" descr="araş.jpg"/>
          <p:cNvPicPr>
            <a:picLocks noChangeAspect="1"/>
          </p:cNvPicPr>
          <p:nvPr/>
        </p:nvPicPr>
        <p:blipFill>
          <a:blip r:embed="rId4" cstate="print"/>
          <a:stretch>
            <a:fillRect/>
          </a:stretch>
        </p:blipFill>
        <p:spPr>
          <a:xfrm>
            <a:off x="5791200" y="5257800"/>
            <a:ext cx="3276600" cy="1548075"/>
          </a:xfrm>
          <a:prstGeom prst="rect">
            <a:avLst/>
          </a:prstGeom>
        </p:spPr>
      </p:pic>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par>
                          <p:cTn id="8" fill="hold">
                            <p:stCondLst>
                              <p:cond delay="500"/>
                            </p:stCondLst>
                            <p:childTnLst>
                              <p:par>
                                <p:cTn id="9" presetID="5" presetClass="entr" presetSubtype="10" fill="hold"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500"/>
                                        <p:tgtEl>
                                          <p:spTgt spid="5"/>
                                        </p:tgtEl>
                                      </p:cBhvr>
                                    </p:animEffect>
                                  </p:childTnLst>
                                </p:cTn>
                              </p:par>
                            </p:childTnLst>
                          </p:cTn>
                        </p:par>
                        <p:par>
                          <p:cTn id="12" fill="hold">
                            <p:stCondLst>
                              <p:cond delay="1500"/>
                            </p:stCondLst>
                            <p:childTnLst>
                              <p:par>
                                <p:cTn id="13" presetID="5" presetClass="entr" presetSubtype="10" fill="hold" nodeType="afterEffect">
                                  <p:stCondLst>
                                    <p:cond delay="1000"/>
                                  </p:stCondLst>
                                  <p:childTnLst>
                                    <p:set>
                                      <p:cBhvr>
                                        <p:cTn id="14" dur="1" fill="hold">
                                          <p:stCondLst>
                                            <p:cond delay="0"/>
                                          </p:stCondLst>
                                        </p:cTn>
                                        <p:tgtEl>
                                          <p:spTgt spid="6"/>
                                        </p:tgtEl>
                                        <p:attrNameLst>
                                          <p:attrName>style.visibility</p:attrName>
                                        </p:attrNameLst>
                                      </p:cBhvr>
                                      <p:to>
                                        <p:strVal val="visible"/>
                                      </p:to>
                                    </p:set>
                                    <p:animEffect transition="in" filter="checkerboard(across)">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p:cNvSpPr>
          <p:nvPr/>
        </p:nvSpPr>
        <p:spPr bwMode="auto">
          <a:xfrm>
            <a:off x="446088" y="1447800"/>
            <a:ext cx="8229600" cy="838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3200" b="1" i="0" u="none" strike="noStrike" kern="1200" cap="none" spc="0" normalizeH="0" baseline="0" noProof="0" dirty="0" smtClean="0">
                <a:ln>
                  <a:noFill/>
                </a:ln>
                <a:solidFill>
                  <a:srgbClr val="C00000"/>
                </a:solidFill>
                <a:effectLst/>
                <a:uLnTx/>
                <a:uFillTx/>
                <a:latin typeface="+mj-lt"/>
                <a:ea typeface="+mj-ea"/>
                <a:cs typeface="+mj-cs"/>
              </a:rPr>
              <a:t>VI- Sağlık Eğitimi ve Danışmanlık </a:t>
            </a:r>
            <a:r>
              <a:rPr kumimoji="0" lang="tr-TR" sz="4000" b="0" i="0" u="none" strike="noStrike" kern="1200" cap="none" spc="0" normalizeH="0" baseline="0" noProof="0" dirty="0" smtClean="0">
                <a:ln>
                  <a:noFill/>
                </a:ln>
                <a:solidFill>
                  <a:schemeClr val="tx1"/>
                </a:solidFill>
                <a:effectLst/>
                <a:uLnTx/>
                <a:uFillTx/>
                <a:latin typeface="Comic Sans MS" pitchFamily="66" charset="0"/>
                <a:ea typeface="+mj-ea"/>
                <a:cs typeface="+mj-cs"/>
              </a:rPr>
              <a:t/>
            </a:r>
            <a:br>
              <a:rPr kumimoji="0" lang="tr-TR" sz="4000" b="0" i="0" u="none" strike="noStrike" kern="1200" cap="none" spc="0" normalizeH="0" baseline="0" noProof="0" dirty="0" smtClean="0">
                <a:ln>
                  <a:noFill/>
                </a:ln>
                <a:solidFill>
                  <a:schemeClr val="tx1"/>
                </a:solidFill>
                <a:effectLst/>
                <a:uLnTx/>
                <a:uFillTx/>
                <a:latin typeface="Comic Sans MS" pitchFamily="66" charset="0"/>
                <a:ea typeface="+mj-ea"/>
                <a:cs typeface="+mj-cs"/>
              </a:rPr>
            </a:br>
            <a:endParaRPr kumimoji="0" lang="tr-TR" sz="4000" b="0" i="0" u="none" strike="noStrike" kern="1200" cap="none" spc="0" normalizeH="0" baseline="0" noProof="0" dirty="0" smtClean="0">
              <a:ln>
                <a:noFill/>
              </a:ln>
              <a:solidFill>
                <a:schemeClr val="tx1"/>
              </a:solidFill>
              <a:effectLst/>
              <a:uLnTx/>
              <a:uFillTx/>
              <a:latin typeface="Comic Sans MS" pitchFamily="66" charset="0"/>
              <a:ea typeface="+mj-ea"/>
              <a:cs typeface="+mj-cs"/>
            </a:endParaRPr>
          </a:p>
        </p:txBody>
      </p:sp>
      <p:sp>
        <p:nvSpPr>
          <p:cNvPr id="3" name="Rectangle 3"/>
          <p:cNvSpPr txBox="1">
            <a:spLocks/>
          </p:cNvSpPr>
          <p:nvPr/>
        </p:nvSpPr>
        <p:spPr bwMode="auto">
          <a:xfrm>
            <a:off x="228600" y="16764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l" defTabSz="914400" rtl="0" eaLnBrk="0" fontAlgn="base" latinLnBrk="0" hangingPunct="0">
              <a:lnSpc>
                <a:spcPct val="225000"/>
              </a:lnSpc>
              <a:spcBef>
                <a:spcPct val="20000"/>
              </a:spcBef>
              <a:spcAft>
                <a:spcPct val="0"/>
              </a:spcAft>
              <a:buClrTx/>
              <a:buSzTx/>
              <a:buFont typeface="Wingdings" pitchFamily="2" charset="2"/>
              <a:buChar char="q"/>
              <a:tabLst/>
              <a:defRPr/>
            </a:pPr>
            <a:r>
              <a:rPr kumimoji="0" lang="tr-TR" sz="3200" b="0" i="0" u="none" strike="noStrike" kern="1200" cap="none" spc="0" normalizeH="0" baseline="0" noProof="0" dirty="0" smtClean="0">
                <a:ln>
                  <a:noFill/>
                </a:ln>
                <a:solidFill>
                  <a:schemeClr val="tx1"/>
                </a:solidFill>
                <a:effectLst/>
                <a:uLnTx/>
                <a:uFillTx/>
                <a:latin typeface="+mn-lt"/>
                <a:ea typeface="+mn-ea"/>
                <a:cs typeface="+mn-cs"/>
              </a:rPr>
              <a:t>İşyeri risklerine yönelik eğitimler</a:t>
            </a:r>
          </a:p>
          <a:p>
            <a:pPr marL="228600" marR="0" lvl="0" indent="-228600" algn="l" defTabSz="914400" rtl="0" eaLnBrk="0" fontAlgn="base" latinLnBrk="0" hangingPunct="0">
              <a:lnSpc>
                <a:spcPct val="225000"/>
              </a:lnSpc>
              <a:spcBef>
                <a:spcPct val="20000"/>
              </a:spcBef>
              <a:spcAft>
                <a:spcPct val="0"/>
              </a:spcAft>
              <a:buClrTx/>
              <a:buSzTx/>
              <a:buFont typeface="Wingdings" pitchFamily="2" charset="2"/>
              <a:buChar char="q"/>
              <a:tabLst/>
              <a:defRPr/>
            </a:pPr>
            <a:r>
              <a:rPr kumimoji="0" lang="tr-TR" sz="3200" b="0" i="0" u="none" strike="noStrike" kern="1200" cap="none" spc="0" normalizeH="0" baseline="0" noProof="0" dirty="0" smtClean="0">
                <a:ln>
                  <a:noFill/>
                </a:ln>
                <a:solidFill>
                  <a:schemeClr val="tx1"/>
                </a:solidFill>
                <a:effectLst/>
                <a:uLnTx/>
                <a:uFillTx/>
                <a:latin typeface="+mn-lt"/>
                <a:ea typeface="+mn-ea"/>
                <a:cs typeface="+mn-cs"/>
              </a:rPr>
              <a:t>Sağlığın korunmasına yönelik eğitimler</a:t>
            </a:r>
          </a:p>
        </p:txBody>
      </p:sp>
      <p:pic>
        <p:nvPicPr>
          <p:cNvPr id="6" name="5 Resim" descr="sağ eğ.jpg"/>
          <p:cNvPicPr>
            <a:picLocks noChangeAspect="1"/>
          </p:cNvPicPr>
          <p:nvPr/>
        </p:nvPicPr>
        <p:blipFill>
          <a:blip r:embed="rId2" cstate="print"/>
          <a:stretch>
            <a:fillRect/>
          </a:stretch>
        </p:blipFill>
        <p:spPr>
          <a:xfrm>
            <a:off x="6515100" y="3886200"/>
            <a:ext cx="2552700" cy="2895600"/>
          </a:xfrm>
          <a:prstGeom prst="rect">
            <a:avLst/>
          </a:prstGeom>
        </p:spPr>
      </p:pic>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p:nvPr/>
        </p:nvSpPr>
        <p:spPr>
          <a:xfrm>
            <a:off x="685800" y="990600"/>
            <a:ext cx="8064500" cy="36988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ts val="0"/>
              </a:spcBef>
              <a:spcAft>
                <a:spcPts val="0"/>
              </a:spcAft>
              <a:defRPr/>
            </a:pPr>
            <a:r>
              <a:rPr lang="tr-TR" b="1" dirty="0">
                <a:solidFill>
                  <a:srgbClr val="FF0000"/>
                </a:solidFill>
                <a:latin typeface="Times New Roman" pitchFamily="18" charset="0"/>
                <a:cs typeface="Times New Roman" pitchFamily="18" charset="0"/>
              </a:rPr>
              <a:t>İSG K </a:t>
            </a:r>
            <a:r>
              <a:rPr lang="tr-TR" b="1" dirty="0"/>
              <a:t>İŞVERENİN GENEL YÜKÜMLÜLÜĞÜ </a:t>
            </a:r>
          </a:p>
        </p:txBody>
      </p:sp>
      <p:sp>
        <p:nvSpPr>
          <p:cNvPr id="3" name="Content Placeholder 2"/>
          <p:cNvSpPr txBox="1">
            <a:spLocks/>
          </p:cNvSpPr>
          <p:nvPr/>
        </p:nvSpPr>
        <p:spPr bwMode="auto">
          <a:xfrm>
            <a:off x="609600" y="1447800"/>
            <a:ext cx="82296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l" defTabSz="914400" rtl="0" eaLnBrk="0" fontAlgn="base" latinLnBrk="0" hangingPunct="0">
              <a:lnSpc>
                <a:spcPct val="100000"/>
              </a:lnSpc>
              <a:spcBef>
                <a:spcPct val="20000"/>
              </a:spcBef>
              <a:spcAft>
                <a:spcPct val="0"/>
              </a:spcAft>
              <a:buClrTx/>
              <a:buSzTx/>
              <a:buFont typeface="Arial" charset="0"/>
              <a:buNone/>
              <a:tabLst/>
              <a:defRPr/>
            </a:pPr>
            <a:r>
              <a:rPr kumimoji="0" lang="tr-TR" sz="2000" b="1" i="0" u="none" strike="noStrike" kern="1200" cap="none" spc="0" normalizeH="0" baseline="0" noProof="0" dirty="0" smtClean="0">
                <a:ln>
                  <a:noFill/>
                </a:ln>
                <a:solidFill>
                  <a:schemeClr val="tx1"/>
                </a:solidFill>
                <a:effectLst/>
                <a:uLnTx/>
                <a:uFillTx/>
                <a:latin typeface="+mn-lt"/>
                <a:ea typeface="+mn-ea"/>
                <a:cs typeface="+mn-cs"/>
              </a:rPr>
              <a:t>MADDE 4- (1) </a:t>
            </a:r>
            <a:r>
              <a:rPr kumimoji="0" lang="tr-TR" sz="2000" b="1" i="0" u="none" strike="noStrike" kern="1200" cap="none" spc="0" normalizeH="0" baseline="0" noProof="0" dirty="0" smtClean="0">
                <a:ln>
                  <a:noFill/>
                </a:ln>
                <a:solidFill>
                  <a:srgbClr val="FF0000"/>
                </a:solidFill>
                <a:effectLst/>
                <a:uLnTx/>
                <a:uFillTx/>
                <a:latin typeface="+mn-lt"/>
                <a:ea typeface="+mn-ea"/>
                <a:cs typeface="+mn-cs"/>
              </a:rPr>
              <a:t>İşveren, çalışanların işle ilgili sağlık ve güvenliğini sağlamakla yükümlüdür</a:t>
            </a:r>
            <a:r>
              <a:rPr kumimoji="0" lang="tr-TR" sz="1600" b="1" i="0" u="none" strike="noStrike" kern="1200" cap="none" spc="0" normalizeH="0" baseline="0" noProof="0" dirty="0" smtClean="0">
                <a:ln>
                  <a:noFill/>
                </a:ln>
                <a:solidFill>
                  <a:srgbClr val="FF0000"/>
                </a:solidFill>
                <a:effectLst/>
                <a:uLnTx/>
                <a:uFillTx/>
                <a:latin typeface="+mn-lt"/>
                <a:ea typeface="+mn-ea"/>
                <a:cs typeface="+mn-cs"/>
              </a:rPr>
              <a:t> </a:t>
            </a:r>
            <a:endParaRPr kumimoji="0" lang="tr-TR" sz="1800" b="1" i="0" u="none" strike="noStrike" kern="1200" cap="none" spc="0" normalizeH="0" baseline="0" noProof="0" dirty="0" smtClean="0">
              <a:ln>
                <a:noFill/>
              </a:ln>
              <a:solidFill>
                <a:srgbClr val="FF0000"/>
              </a:solidFill>
              <a:effectLst/>
              <a:uLnTx/>
              <a:uFillTx/>
              <a:latin typeface="+mn-lt"/>
              <a:ea typeface="+mn-ea"/>
              <a:cs typeface="+mn-cs"/>
            </a:endParaRPr>
          </a:p>
          <a:p>
            <a:pPr marL="228600" marR="0" lvl="0" indent="-228600" algn="l" defTabSz="914400" rtl="0" eaLnBrk="0" fontAlgn="base" latinLnBrk="0" hangingPunct="0">
              <a:lnSpc>
                <a:spcPct val="100000"/>
              </a:lnSpc>
              <a:spcBef>
                <a:spcPct val="20000"/>
              </a:spcBef>
              <a:spcAft>
                <a:spcPct val="0"/>
              </a:spcAft>
              <a:buClrTx/>
              <a:buSzTx/>
              <a:buFont typeface="Arial" charset="0"/>
              <a:buNone/>
              <a:tabLst/>
              <a:defRPr/>
            </a:pPr>
            <a:r>
              <a:rPr kumimoji="0" lang="tr-TR" sz="1700" b="1" i="0" u="none" strike="noStrike" kern="1200" cap="none" spc="0" normalizeH="0" baseline="0" noProof="0" dirty="0" smtClean="0">
                <a:ln>
                  <a:noFill/>
                </a:ln>
                <a:solidFill>
                  <a:srgbClr val="FF0000"/>
                </a:solidFill>
                <a:effectLst/>
                <a:uLnTx/>
                <a:uFillTx/>
                <a:latin typeface="+mn-lt"/>
                <a:ea typeface="+mn-ea"/>
                <a:cs typeface="+mn-cs"/>
              </a:rPr>
              <a:t>a) Mesleki risklerin önlenmesi, eğitim ve bilgi verilmesi dâhil her türlü tedbirin alınması</a:t>
            </a:r>
            <a:r>
              <a:rPr kumimoji="0" lang="tr-TR" sz="1700" b="1" i="0" u="none" strike="noStrike" kern="1200" cap="none" spc="0" normalizeH="0" baseline="0" noProof="0" dirty="0" smtClean="0">
                <a:ln>
                  <a:noFill/>
                </a:ln>
                <a:solidFill>
                  <a:schemeClr val="tx1"/>
                </a:solidFill>
                <a:effectLst/>
                <a:uLnTx/>
                <a:uFillTx/>
                <a:latin typeface="+mn-lt"/>
                <a:ea typeface="+mn-ea"/>
                <a:cs typeface="+mn-cs"/>
              </a:rPr>
              <a:t>, organizasyonun yapılması, gerekli araç ve gereçlerin sağlanması, sağlık ve güvenlik tedbirlerinin değişen şartlara uygun hale getirilmesi ve mevcut durumun iyileştirilmesi için çalışmalar yapar. </a:t>
            </a:r>
          </a:p>
          <a:p>
            <a:pPr marL="228600" marR="0" lvl="0" indent="-228600" algn="l" defTabSz="914400" rtl="0" eaLnBrk="0" fontAlgn="base" latinLnBrk="0" hangingPunct="0">
              <a:lnSpc>
                <a:spcPct val="100000"/>
              </a:lnSpc>
              <a:spcBef>
                <a:spcPct val="20000"/>
              </a:spcBef>
              <a:spcAft>
                <a:spcPct val="0"/>
              </a:spcAft>
              <a:buClrTx/>
              <a:buSzTx/>
              <a:buFont typeface="Arial" charset="0"/>
              <a:buNone/>
              <a:tabLst/>
              <a:defRPr/>
            </a:pPr>
            <a:r>
              <a:rPr kumimoji="0" lang="tr-TR" sz="1700" b="1" i="0" u="none" strike="noStrike" kern="1200" cap="none" spc="0" normalizeH="0" baseline="0" noProof="0" dirty="0" smtClean="0">
                <a:ln>
                  <a:noFill/>
                </a:ln>
                <a:solidFill>
                  <a:srgbClr val="FF0000"/>
                </a:solidFill>
                <a:effectLst/>
                <a:uLnTx/>
                <a:uFillTx/>
                <a:latin typeface="+mn-lt"/>
                <a:ea typeface="+mn-ea"/>
                <a:cs typeface="+mn-cs"/>
              </a:rPr>
              <a:t>b) İşyerinde alınan iş sağlığı ve güvenliği tedbirlerine uyulup uyulmadığını izler </a:t>
            </a:r>
            <a:r>
              <a:rPr kumimoji="0" lang="tr-TR" sz="1700" b="1" i="0" u="none" strike="noStrike" kern="1200" cap="none" spc="0" normalizeH="0" baseline="0" noProof="0" dirty="0" smtClean="0">
                <a:ln>
                  <a:noFill/>
                </a:ln>
                <a:solidFill>
                  <a:schemeClr val="tx1"/>
                </a:solidFill>
                <a:effectLst/>
                <a:uLnTx/>
                <a:uFillTx/>
                <a:latin typeface="+mn-lt"/>
                <a:ea typeface="+mn-ea"/>
                <a:cs typeface="+mn-cs"/>
              </a:rPr>
              <a:t>, denetler ve uygunsuzlukların giderilmesini sağlar. </a:t>
            </a:r>
          </a:p>
          <a:p>
            <a:pPr marL="228600" marR="0" lvl="0" indent="-228600" algn="l" defTabSz="914400" rtl="0" eaLnBrk="0" fontAlgn="base" latinLnBrk="0" hangingPunct="0">
              <a:lnSpc>
                <a:spcPct val="100000"/>
              </a:lnSpc>
              <a:spcBef>
                <a:spcPct val="20000"/>
              </a:spcBef>
              <a:spcAft>
                <a:spcPct val="0"/>
              </a:spcAft>
              <a:buClrTx/>
              <a:buSzTx/>
              <a:buFont typeface="Arial" charset="0"/>
              <a:buNone/>
              <a:tabLst/>
              <a:defRPr/>
            </a:pPr>
            <a:r>
              <a:rPr kumimoji="0" lang="tr-TR" sz="1700" b="1" i="0" u="none" strike="noStrike" kern="1200" cap="none" spc="0" normalizeH="0" baseline="0" noProof="0" dirty="0" smtClean="0">
                <a:ln>
                  <a:noFill/>
                </a:ln>
                <a:solidFill>
                  <a:srgbClr val="FF0000"/>
                </a:solidFill>
                <a:effectLst/>
                <a:uLnTx/>
                <a:uFillTx/>
                <a:latin typeface="+mn-lt"/>
                <a:ea typeface="+mn-ea"/>
                <a:cs typeface="+mn-cs"/>
              </a:rPr>
              <a:t>c) Risk değerlendirmesi yapar veya yaptırır</a:t>
            </a:r>
            <a:r>
              <a:rPr kumimoji="0" lang="tr-TR" sz="1700" b="1" i="0" u="none" strike="noStrike" kern="1200" cap="none" spc="0" normalizeH="0" baseline="0" noProof="0" dirty="0" smtClean="0">
                <a:ln>
                  <a:noFill/>
                </a:ln>
                <a:solidFill>
                  <a:schemeClr val="tx1"/>
                </a:solidFill>
                <a:effectLst/>
                <a:uLnTx/>
                <a:uFillTx/>
                <a:latin typeface="+mn-lt"/>
                <a:ea typeface="+mn-ea"/>
                <a:cs typeface="+mn-cs"/>
              </a:rPr>
              <a:t>. </a:t>
            </a:r>
          </a:p>
          <a:p>
            <a:pPr marL="228600" marR="0" lvl="0" indent="-228600" algn="l" defTabSz="914400" rtl="0" eaLnBrk="0" fontAlgn="base" latinLnBrk="0" hangingPunct="0">
              <a:lnSpc>
                <a:spcPct val="100000"/>
              </a:lnSpc>
              <a:spcBef>
                <a:spcPct val="20000"/>
              </a:spcBef>
              <a:spcAft>
                <a:spcPct val="0"/>
              </a:spcAft>
              <a:buClrTx/>
              <a:buSzTx/>
              <a:buFont typeface="Arial" charset="0"/>
              <a:buNone/>
              <a:tabLst/>
              <a:defRPr/>
            </a:pPr>
            <a:r>
              <a:rPr kumimoji="0" lang="tr-TR" sz="1700" b="1" i="0" u="none" strike="noStrike" kern="1200" cap="none" spc="0" normalizeH="0" baseline="0" noProof="0" dirty="0" smtClean="0">
                <a:ln>
                  <a:noFill/>
                </a:ln>
                <a:solidFill>
                  <a:schemeClr val="tx1"/>
                </a:solidFill>
                <a:effectLst/>
                <a:uLnTx/>
                <a:uFillTx/>
                <a:latin typeface="+mn-lt"/>
                <a:ea typeface="+mn-ea"/>
                <a:cs typeface="+mn-cs"/>
              </a:rPr>
              <a:t>ç) Çalışana görev verirken, çalışanın sağlık ve güvenlik yönünden işe uygunluğunu göz önüne alır. </a:t>
            </a:r>
          </a:p>
          <a:p>
            <a:pPr marL="228600" marR="0" lvl="0" indent="-228600" algn="l" defTabSz="914400" rtl="0" eaLnBrk="0" fontAlgn="base" latinLnBrk="0" hangingPunct="0">
              <a:lnSpc>
                <a:spcPct val="100000"/>
              </a:lnSpc>
              <a:spcBef>
                <a:spcPct val="20000"/>
              </a:spcBef>
              <a:spcAft>
                <a:spcPct val="0"/>
              </a:spcAft>
              <a:buClrTx/>
              <a:buSzTx/>
              <a:buFont typeface="Arial" charset="0"/>
              <a:buNone/>
              <a:tabLst/>
              <a:defRPr/>
            </a:pPr>
            <a:r>
              <a:rPr kumimoji="0" lang="tr-TR" sz="1700" b="1" i="0" u="none" strike="noStrike" kern="1200" cap="none" spc="0" normalizeH="0" baseline="0" noProof="0" dirty="0" smtClean="0">
                <a:ln>
                  <a:noFill/>
                </a:ln>
                <a:solidFill>
                  <a:schemeClr val="tx1"/>
                </a:solidFill>
                <a:effectLst/>
                <a:uLnTx/>
                <a:uFillTx/>
                <a:latin typeface="+mn-lt"/>
                <a:ea typeface="+mn-ea"/>
                <a:cs typeface="+mn-cs"/>
              </a:rPr>
              <a:t>d) Yeterli bilgi ve talimat verilenler dışındaki çalışanların hayati ve özel tehlike bulunan yerlere girmemesi için gerekli tedbirleri alır. </a:t>
            </a:r>
          </a:p>
          <a:p>
            <a:pPr marL="228600" marR="0" lvl="0" indent="-228600" algn="l" defTabSz="914400" rtl="0" eaLnBrk="0" fontAlgn="base" latinLnBrk="0" hangingPunct="0">
              <a:lnSpc>
                <a:spcPct val="100000"/>
              </a:lnSpc>
              <a:spcBef>
                <a:spcPct val="20000"/>
              </a:spcBef>
              <a:spcAft>
                <a:spcPct val="0"/>
              </a:spcAft>
              <a:buClrTx/>
              <a:buSzTx/>
              <a:buFont typeface="Arial" charset="0"/>
              <a:buNone/>
              <a:tabLst/>
              <a:defRPr/>
            </a:pPr>
            <a:r>
              <a:rPr kumimoji="0" lang="tr-TR" sz="1700" b="1" i="0" u="none" strike="noStrike" kern="1200" cap="none" spc="0" normalizeH="0" baseline="0" noProof="0" dirty="0" smtClean="0">
                <a:ln>
                  <a:noFill/>
                </a:ln>
                <a:solidFill>
                  <a:schemeClr val="tx1"/>
                </a:solidFill>
                <a:effectLst/>
                <a:uLnTx/>
                <a:uFillTx/>
                <a:latin typeface="+mn-lt"/>
                <a:ea typeface="+mn-ea"/>
                <a:cs typeface="+mn-cs"/>
              </a:rPr>
              <a:t>(2) İşyeri dışındaki uzman kişi ve kuruluşlardan hizmet alınması, işverenin sorumluluklarını ortadan kaldırmaz. </a:t>
            </a:r>
          </a:p>
          <a:p>
            <a:pPr marL="228600" marR="0" lvl="0" indent="-228600" algn="l" defTabSz="914400" rtl="0" eaLnBrk="0" fontAlgn="base" latinLnBrk="0" hangingPunct="0">
              <a:lnSpc>
                <a:spcPct val="100000"/>
              </a:lnSpc>
              <a:spcBef>
                <a:spcPct val="20000"/>
              </a:spcBef>
              <a:spcAft>
                <a:spcPct val="0"/>
              </a:spcAft>
              <a:buClrTx/>
              <a:buSzTx/>
              <a:buFont typeface="Arial" charset="0"/>
              <a:buNone/>
              <a:tabLst/>
              <a:defRPr/>
            </a:pPr>
            <a:r>
              <a:rPr kumimoji="0" lang="tr-TR" sz="1700" b="1" i="0" u="none" strike="noStrike" kern="1200" cap="none" spc="0" normalizeH="0" baseline="0" noProof="0" dirty="0" smtClean="0">
                <a:ln>
                  <a:noFill/>
                </a:ln>
                <a:solidFill>
                  <a:schemeClr val="tx1"/>
                </a:solidFill>
                <a:effectLst/>
                <a:uLnTx/>
                <a:uFillTx/>
                <a:latin typeface="+mn-lt"/>
                <a:ea typeface="+mn-ea"/>
                <a:cs typeface="+mn-cs"/>
              </a:rPr>
              <a:t>(3</a:t>
            </a:r>
            <a:r>
              <a:rPr kumimoji="0" lang="tr-TR" sz="1700" b="1" i="0" u="none" strike="noStrike" kern="1200" cap="none" spc="0" normalizeH="0" baseline="0" noProof="0" dirty="0" smtClean="0">
                <a:ln>
                  <a:noFill/>
                </a:ln>
                <a:solidFill>
                  <a:srgbClr val="FF0000"/>
                </a:solidFill>
                <a:effectLst/>
                <a:uLnTx/>
                <a:uFillTx/>
                <a:latin typeface="+mn-lt"/>
                <a:ea typeface="+mn-ea"/>
                <a:cs typeface="+mn-cs"/>
              </a:rPr>
              <a:t>) Çalışanların iş sağlığı ve güvenliği alanındaki yükümlülükleri, işverenin sorumluluklarını etkilemez</a:t>
            </a:r>
            <a:r>
              <a:rPr kumimoji="0" lang="tr-TR" sz="1700" b="1" i="0" u="none" strike="noStrike" kern="1200" cap="none" spc="0" normalizeH="0" baseline="0" noProof="0" dirty="0" smtClean="0">
                <a:ln>
                  <a:noFill/>
                </a:ln>
                <a:solidFill>
                  <a:schemeClr val="tx1"/>
                </a:solidFill>
                <a:effectLst/>
                <a:uLnTx/>
                <a:uFillTx/>
                <a:latin typeface="+mn-lt"/>
                <a:ea typeface="+mn-ea"/>
                <a:cs typeface="+mn-cs"/>
              </a:rPr>
              <a:t>. </a:t>
            </a:r>
          </a:p>
          <a:p>
            <a:pPr marL="228600" marR="0" lvl="0" indent="-228600" algn="l" defTabSz="914400" rtl="0" eaLnBrk="0" fontAlgn="base" latinLnBrk="0" hangingPunct="0">
              <a:lnSpc>
                <a:spcPct val="100000"/>
              </a:lnSpc>
              <a:spcBef>
                <a:spcPct val="20000"/>
              </a:spcBef>
              <a:spcAft>
                <a:spcPct val="0"/>
              </a:spcAft>
              <a:buClrTx/>
              <a:buSzTx/>
              <a:buFont typeface="Arial" charset="0"/>
              <a:buNone/>
              <a:tabLst/>
              <a:defRPr/>
            </a:pPr>
            <a:r>
              <a:rPr kumimoji="0" lang="tr-TR" sz="1700" b="1" i="0" u="none" strike="noStrike" kern="1200" cap="none" spc="0" normalizeH="0" baseline="0" noProof="0" dirty="0" smtClean="0">
                <a:ln>
                  <a:noFill/>
                </a:ln>
                <a:solidFill>
                  <a:schemeClr val="tx1"/>
                </a:solidFill>
                <a:effectLst/>
                <a:uLnTx/>
                <a:uFillTx/>
                <a:latin typeface="+mn-lt"/>
                <a:ea typeface="+mn-ea"/>
                <a:cs typeface="+mn-cs"/>
              </a:rPr>
              <a:t>(4) </a:t>
            </a:r>
            <a:r>
              <a:rPr kumimoji="0" lang="tr-TR" sz="1700" b="1" i="0" u="none" strike="noStrike" kern="1200" cap="none" spc="0" normalizeH="0" baseline="0" noProof="0" dirty="0" smtClean="0">
                <a:ln>
                  <a:noFill/>
                </a:ln>
                <a:solidFill>
                  <a:srgbClr val="FF0000"/>
                </a:solidFill>
                <a:effectLst/>
                <a:uLnTx/>
                <a:uFillTx/>
                <a:latin typeface="+mn-lt"/>
                <a:ea typeface="+mn-ea"/>
                <a:cs typeface="+mn-cs"/>
              </a:rPr>
              <a:t>İşveren, iş sağlığı ve güvenliği tedbirlerinin maliyetini çalışanlara yansıtamaz</a:t>
            </a:r>
            <a:r>
              <a:rPr kumimoji="0" lang="tr-TR" sz="1700" b="1" i="0" u="none" strike="noStrike" kern="1200" cap="none" spc="0" normalizeH="0" baseline="0" noProof="0" dirty="0" smtClean="0">
                <a:ln>
                  <a:noFill/>
                </a:ln>
                <a:solidFill>
                  <a:schemeClr val="tx1"/>
                </a:solidFill>
                <a:effectLst/>
                <a:uLnTx/>
                <a:uFillTx/>
                <a:latin typeface="+mn-lt"/>
                <a:ea typeface="+mn-ea"/>
                <a:cs typeface="+mn-cs"/>
              </a:rPr>
              <a:t>. </a:t>
            </a:r>
          </a:p>
        </p:txBody>
      </p:sp>
    </p:spTree>
  </p:cSld>
  <p:clrMapOvr>
    <a:masterClrMapping/>
  </p:clrMapOvr>
  <p:transition spd="med">
    <p:cover dir="rd"/>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p:nvPr/>
        </p:nvSpPr>
        <p:spPr>
          <a:xfrm>
            <a:off x="698500" y="1001712"/>
            <a:ext cx="8064500" cy="36988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ts val="0"/>
              </a:spcBef>
              <a:spcAft>
                <a:spcPts val="0"/>
              </a:spcAft>
              <a:defRPr/>
            </a:pPr>
            <a:r>
              <a:rPr lang="tr-TR" b="1" dirty="0">
                <a:solidFill>
                  <a:srgbClr val="FF0000"/>
                </a:solidFill>
                <a:latin typeface="Times New Roman" pitchFamily="18" charset="0"/>
                <a:cs typeface="Times New Roman" pitchFamily="18" charset="0"/>
              </a:rPr>
              <a:t>İSG K </a:t>
            </a:r>
            <a:r>
              <a:rPr lang="tr-TR" b="1" dirty="0"/>
              <a:t>İŞVERENİN GENEL YÜKÜMLÜLÜĞÜ </a:t>
            </a:r>
          </a:p>
        </p:txBody>
      </p:sp>
      <p:sp>
        <p:nvSpPr>
          <p:cNvPr id="4" name="Content Placeholder 2"/>
          <p:cNvSpPr txBox="1">
            <a:spLocks/>
          </p:cNvSpPr>
          <p:nvPr/>
        </p:nvSpPr>
        <p:spPr bwMode="auto">
          <a:xfrm>
            <a:off x="533400" y="1439863"/>
            <a:ext cx="8229600" cy="51133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l" defTabSz="914400" rtl="0" eaLnBrk="0" fontAlgn="base" latinLnBrk="0" hangingPunct="0">
              <a:lnSpc>
                <a:spcPct val="100000"/>
              </a:lnSpc>
              <a:spcBef>
                <a:spcPct val="20000"/>
              </a:spcBef>
              <a:spcAft>
                <a:spcPct val="0"/>
              </a:spcAft>
              <a:buClrTx/>
              <a:buSzTx/>
              <a:buFont typeface="Arial" charset="0"/>
              <a:buNone/>
              <a:tabLst/>
              <a:defRPr/>
            </a:pPr>
            <a:r>
              <a:rPr kumimoji="0" lang="tr-TR" sz="2000" b="1" i="0" u="none" strike="noStrike" kern="1200" cap="none" spc="0" normalizeH="0" baseline="0" noProof="0" dirty="0" smtClean="0">
                <a:ln>
                  <a:noFill/>
                </a:ln>
                <a:solidFill>
                  <a:srgbClr val="FF0000"/>
                </a:solidFill>
                <a:effectLst/>
                <a:uLnTx/>
                <a:uFillTx/>
                <a:latin typeface="+mn-lt"/>
                <a:ea typeface="+mn-ea"/>
                <a:cs typeface="+mn-cs"/>
              </a:rPr>
              <a:t>Risklerden korunma ilkeleri </a:t>
            </a:r>
          </a:p>
          <a:p>
            <a:pPr marL="228600" marR="0" lvl="0" indent="-228600" algn="l" defTabSz="914400" rtl="0" eaLnBrk="0" fontAlgn="base" latinLnBrk="0" hangingPunct="0">
              <a:lnSpc>
                <a:spcPct val="100000"/>
              </a:lnSpc>
              <a:spcBef>
                <a:spcPct val="20000"/>
              </a:spcBef>
              <a:spcAft>
                <a:spcPct val="0"/>
              </a:spcAft>
              <a:buClrTx/>
              <a:buSzTx/>
              <a:buFont typeface="Arial" charset="0"/>
              <a:buNone/>
              <a:tabLst/>
              <a:defRPr/>
            </a:pPr>
            <a:r>
              <a:rPr kumimoji="0" lang="tr-TR" sz="1800" b="1" i="0" u="none" strike="noStrike" kern="1200" cap="none" spc="0" normalizeH="0" baseline="0" noProof="0" dirty="0" smtClean="0">
                <a:ln>
                  <a:noFill/>
                </a:ln>
                <a:solidFill>
                  <a:schemeClr val="tx1"/>
                </a:solidFill>
                <a:effectLst/>
                <a:uLnTx/>
                <a:uFillTx/>
                <a:latin typeface="+mn-lt"/>
                <a:ea typeface="+mn-ea"/>
                <a:cs typeface="+mn-cs"/>
              </a:rPr>
              <a:t>MADDE 5- (1) İşverenin yükümlülüklerinin yerine getirilmesinde aşağıdaki ilkeler göz önünde bulundurulur: </a:t>
            </a:r>
          </a:p>
          <a:p>
            <a:pPr marL="228600" marR="0" lvl="0" indent="-228600" algn="l" defTabSz="914400" rtl="0" eaLnBrk="0" fontAlgn="base" latinLnBrk="0" hangingPunct="0">
              <a:lnSpc>
                <a:spcPct val="100000"/>
              </a:lnSpc>
              <a:spcBef>
                <a:spcPct val="20000"/>
              </a:spcBef>
              <a:spcAft>
                <a:spcPct val="0"/>
              </a:spcAft>
              <a:buClrTx/>
              <a:buSzTx/>
              <a:buFont typeface="Arial" charset="0"/>
              <a:buNone/>
              <a:tabLst/>
              <a:defRPr/>
            </a:pPr>
            <a:r>
              <a:rPr kumimoji="0" lang="tr-TR" sz="1800" b="1" i="0" u="none" strike="noStrike" kern="1200" cap="none" spc="0" normalizeH="0" baseline="0" noProof="0" dirty="0" smtClean="0">
                <a:ln>
                  <a:noFill/>
                </a:ln>
                <a:solidFill>
                  <a:srgbClr val="FF0000"/>
                </a:solidFill>
                <a:effectLst/>
                <a:uLnTx/>
                <a:uFillTx/>
                <a:latin typeface="+mn-lt"/>
                <a:ea typeface="+mn-ea"/>
                <a:cs typeface="+mn-cs"/>
              </a:rPr>
              <a:t>a) Risklerden kaçınmak</a:t>
            </a:r>
            <a:r>
              <a:rPr kumimoji="0" lang="tr-TR" sz="1800" b="1" i="0" u="none" strike="noStrike" kern="1200" cap="none" spc="0" normalizeH="0" baseline="0" noProof="0" dirty="0" smtClean="0">
                <a:ln>
                  <a:noFill/>
                </a:ln>
                <a:solidFill>
                  <a:schemeClr val="tx1"/>
                </a:solidFill>
                <a:effectLst/>
                <a:uLnTx/>
                <a:uFillTx/>
                <a:latin typeface="+mn-lt"/>
                <a:ea typeface="+mn-ea"/>
                <a:cs typeface="+mn-cs"/>
              </a:rPr>
              <a:t>. </a:t>
            </a:r>
          </a:p>
          <a:p>
            <a:pPr marL="228600" marR="0" lvl="0" indent="-228600" algn="l" defTabSz="914400" rtl="0" eaLnBrk="0" fontAlgn="base" latinLnBrk="0" hangingPunct="0">
              <a:lnSpc>
                <a:spcPct val="100000"/>
              </a:lnSpc>
              <a:spcBef>
                <a:spcPct val="20000"/>
              </a:spcBef>
              <a:spcAft>
                <a:spcPct val="0"/>
              </a:spcAft>
              <a:buClrTx/>
              <a:buSzTx/>
              <a:buFont typeface="Arial" charset="0"/>
              <a:buNone/>
              <a:tabLst/>
              <a:defRPr/>
            </a:pPr>
            <a:r>
              <a:rPr kumimoji="0" lang="tr-TR" sz="1800" b="1" i="0" u="none" strike="noStrike" kern="1200" cap="none" spc="0" normalizeH="0" baseline="0" noProof="0" dirty="0" smtClean="0">
                <a:ln>
                  <a:noFill/>
                </a:ln>
                <a:solidFill>
                  <a:schemeClr val="tx1"/>
                </a:solidFill>
                <a:effectLst/>
                <a:uLnTx/>
                <a:uFillTx/>
                <a:latin typeface="+mn-lt"/>
                <a:ea typeface="+mn-ea"/>
                <a:cs typeface="+mn-cs"/>
              </a:rPr>
              <a:t>b) Kaçınılması mümkün olmayan </a:t>
            </a:r>
            <a:r>
              <a:rPr kumimoji="0" lang="tr-TR" sz="1800" b="1" i="0" u="none" strike="noStrike" kern="1200" cap="none" spc="0" normalizeH="0" baseline="0" noProof="0" dirty="0" smtClean="0">
                <a:ln>
                  <a:noFill/>
                </a:ln>
                <a:solidFill>
                  <a:srgbClr val="FF0000"/>
                </a:solidFill>
                <a:effectLst/>
                <a:uLnTx/>
                <a:uFillTx/>
                <a:latin typeface="+mn-lt"/>
                <a:ea typeface="+mn-ea"/>
                <a:cs typeface="+mn-cs"/>
              </a:rPr>
              <a:t>riskleri analiz etmek</a:t>
            </a:r>
            <a:r>
              <a:rPr kumimoji="0" lang="tr-TR" sz="1800" b="1" i="0" u="none" strike="noStrike" kern="1200" cap="none" spc="0" normalizeH="0" baseline="0" noProof="0" dirty="0" smtClean="0">
                <a:ln>
                  <a:noFill/>
                </a:ln>
                <a:solidFill>
                  <a:schemeClr val="tx1"/>
                </a:solidFill>
                <a:effectLst/>
                <a:uLnTx/>
                <a:uFillTx/>
                <a:latin typeface="+mn-lt"/>
                <a:ea typeface="+mn-ea"/>
                <a:cs typeface="+mn-cs"/>
              </a:rPr>
              <a:t>. </a:t>
            </a:r>
          </a:p>
          <a:p>
            <a:pPr marL="228600" marR="0" lvl="0" indent="-228600" algn="l" defTabSz="914400" rtl="0" eaLnBrk="0" fontAlgn="base" latinLnBrk="0" hangingPunct="0">
              <a:lnSpc>
                <a:spcPct val="100000"/>
              </a:lnSpc>
              <a:spcBef>
                <a:spcPct val="20000"/>
              </a:spcBef>
              <a:spcAft>
                <a:spcPct val="0"/>
              </a:spcAft>
              <a:buClrTx/>
              <a:buSzTx/>
              <a:buFont typeface="Arial" charset="0"/>
              <a:buNone/>
              <a:tabLst/>
              <a:defRPr/>
            </a:pPr>
            <a:r>
              <a:rPr kumimoji="0" lang="tr-TR" sz="1800" b="1" i="0" u="none" strike="noStrike" kern="1200" cap="none" spc="0" normalizeH="0" baseline="0" noProof="0" dirty="0" smtClean="0">
                <a:ln>
                  <a:noFill/>
                </a:ln>
                <a:solidFill>
                  <a:schemeClr val="tx1"/>
                </a:solidFill>
                <a:effectLst/>
                <a:uLnTx/>
                <a:uFillTx/>
                <a:latin typeface="+mn-lt"/>
                <a:ea typeface="+mn-ea"/>
                <a:cs typeface="+mn-cs"/>
              </a:rPr>
              <a:t>c) Risklerle </a:t>
            </a:r>
            <a:r>
              <a:rPr kumimoji="0" lang="tr-TR" sz="1800" b="1" i="0" u="none" strike="noStrike" kern="1200" cap="none" spc="0" normalizeH="0" baseline="0" noProof="0" dirty="0" smtClean="0">
                <a:ln>
                  <a:noFill/>
                </a:ln>
                <a:solidFill>
                  <a:srgbClr val="FF0000"/>
                </a:solidFill>
                <a:effectLst/>
                <a:uLnTx/>
                <a:uFillTx/>
                <a:latin typeface="+mn-lt"/>
                <a:ea typeface="+mn-ea"/>
                <a:cs typeface="+mn-cs"/>
              </a:rPr>
              <a:t>kaynağında mücadele etmek. </a:t>
            </a:r>
          </a:p>
          <a:p>
            <a:pPr marL="228600" marR="0" lvl="0" indent="-228600" algn="l" defTabSz="914400" rtl="0" eaLnBrk="0" fontAlgn="base" latinLnBrk="0" hangingPunct="0">
              <a:lnSpc>
                <a:spcPct val="100000"/>
              </a:lnSpc>
              <a:spcBef>
                <a:spcPct val="20000"/>
              </a:spcBef>
              <a:spcAft>
                <a:spcPct val="0"/>
              </a:spcAft>
              <a:buClrTx/>
              <a:buSzTx/>
              <a:buFont typeface="Arial" charset="0"/>
              <a:buNone/>
              <a:tabLst/>
              <a:defRPr/>
            </a:pPr>
            <a:r>
              <a:rPr kumimoji="0" lang="tr-TR" sz="1800" b="1" i="0" u="none" strike="noStrike" kern="1200" cap="none" spc="0" normalizeH="0" baseline="0" noProof="0" dirty="0" smtClean="0">
                <a:ln>
                  <a:noFill/>
                </a:ln>
                <a:solidFill>
                  <a:schemeClr val="tx1"/>
                </a:solidFill>
                <a:effectLst/>
                <a:uLnTx/>
                <a:uFillTx/>
                <a:latin typeface="+mn-lt"/>
                <a:ea typeface="+mn-ea"/>
                <a:cs typeface="+mn-cs"/>
              </a:rPr>
              <a:t>ç) </a:t>
            </a:r>
            <a:r>
              <a:rPr kumimoji="0" lang="tr-TR" sz="1800" b="1" i="0" u="none" strike="noStrike" kern="1200" cap="none" spc="0" normalizeH="0" baseline="0" noProof="0" dirty="0" smtClean="0">
                <a:ln>
                  <a:noFill/>
                </a:ln>
                <a:solidFill>
                  <a:srgbClr val="FF0000"/>
                </a:solidFill>
                <a:effectLst/>
                <a:uLnTx/>
                <a:uFillTx/>
                <a:latin typeface="+mn-lt"/>
                <a:ea typeface="+mn-ea"/>
                <a:cs typeface="+mn-cs"/>
              </a:rPr>
              <a:t>İşin kişilere uygun hale getirilmesi </a:t>
            </a:r>
            <a:r>
              <a:rPr kumimoji="0" lang="tr-TR" sz="1800" b="1" i="0" u="none" strike="noStrike" kern="1200" cap="none" spc="0" normalizeH="0" baseline="0" noProof="0" dirty="0" smtClean="0">
                <a:ln>
                  <a:noFill/>
                </a:ln>
                <a:solidFill>
                  <a:schemeClr val="tx1"/>
                </a:solidFill>
                <a:effectLst/>
                <a:uLnTx/>
                <a:uFillTx/>
                <a:latin typeface="+mn-lt"/>
                <a:ea typeface="+mn-ea"/>
                <a:cs typeface="+mn-cs"/>
              </a:rPr>
              <a:t>için işyerlerinin tasarımı ile iş ekipmanı, çalışma şekli ve üretim metotlarının seçiminde özen göstermek, özellikle tekdüze çalışma ve üretim temposunun sağlık ve güvenliğe olumsuz etkilerini önlemek, önlenemiyor ise en aza indirmek. </a:t>
            </a:r>
          </a:p>
          <a:p>
            <a:pPr marL="228600" marR="0" lvl="0" indent="-228600" algn="l" defTabSz="914400" rtl="0" eaLnBrk="0" fontAlgn="base" latinLnBrk="0" hangingPunct="0">
              <a:lnSpc>
                <a:spcPct val="100000"/>
              </a:lnSpc>
              <a:spcBef>
                <a:spcPct val="20000"/>
              </a:spcBef>
              <a:spcAft>
                <a:spcPct val="0"/>
              </a:spcAft>
              <a:buClrTx/>
              <a:buSzTx/>
              <a:buFont typeface="Arial" charset="0"/>
              <a:buNone/>
              <a:tabLst/>
              <a:defRPr/>
            </a:pPr>
            <a:r>
              <a:rPr kumimoji="0" lang="tr-TR" sz="1800" b="1" i="0" u="none" strike="noStrike" kern="1200" cap="none" spc="0" normalizeH="0" baseline="0" noProof="0" dirty="0" smtClean="0">
                <a:ln>
                  <a:noFill/>
                </a:ln>
                <a:solidFill>
                  <a:srgbClr val="FF0000"/>
                </a:solidFill>
                <a:effectLst/>
                <a:uLnTx/>
                <a:uFillTx/>
                <a:latin typeface="+mn-lt"/>
                <a:ea typeface="+mn-ea"/>
                <a:cs typeface="+mn-cs"/>
              </a:rPr>
              <a:t>d) Teknik gelişmelere uyum sağlamak</a:t>
            </a:r>
            <a:r>
              <a:rPr kumimoji="0" lang="tr-TR" sz="1800" b="1" i="0" u="none" strike="noStrike" kern="1200" cap="none" spc="0" normalizeH="0" baseline="0" noProof="0" dirty="0" smtClean="0">
                <a:ln>
                  <a:noFill/>
                </a:ln>
                <a:solidFill>
                  <a:schemeClr val="tx1"/>
                </a:solidFill>
                <a:effectLst/>
                <a:uLnTx/>
                <a:uFillTx/>
                <a:latin typeface="+mn-lt"/>
                <a:ea typeface="+mn-ea"/>
                <a:cs typeface="+mn-cs"/>
              </a:rPr>
              <a:t>. </a:t>
            </a:r>
          </a:p>
          <a:p>
            <a:pPr marL="228600" marR="0" lvl="0" indent="-228600" algn="l" defTabSz="914400" rtl="0" eaLnBrk="0" fontAlgn="base" latinLnBrk="0" hangingPunct="0">
              <a:lnSpc>
                <a:spcPct val="100000"/>
              </a:lnSpc>
              <a:spcBef>
                <a:spcPct val="20000"/>
              </a:spcBef>
              <a:spcAft>
                <a:spcPct val="0"/>
              </a:spcAft>
              <a:buClrTx/>
              <a:buSzTx/>
              <a:buFont typeface="Arial" charset="0"/>
              <a:buNone/>
              <a:tabLst/>
              <a:defRPr/>
            </a:pPr>
            <a:r>
              <a:rPr kumimoji="0" lang="tr-TR" sz="1800" b="1" i="0" u="none" strike="noStrike" kern="1200" cap="none" spc="0" normalizeH="0" baseline="0" noProof="0" dirty="0" smtClean="0">
                <a:ln>
                  <a:noFill/>
                </a:ln>
                <a:solidFill>
                  <a:srgbClr val="FF0000"/>
                </a:solidFill>
                <a:effectLst/>
                <a:uLnTx/>
                <a:uFillTx/>
                <a:latin typeface="+mn-lt"/>
                <a:ea typeface="+mn-ea"/>
                <a:cs typeface="+mn-cs"/>
              </a:rPr>
              <a:t>e) Tehlikeli olanı, tehlikesiz veya daha az tehlikeli olanla değiştirmek. </a:t>
            </a:r>
          </a:p>
          <a:p>
            <a:pPr marL="228600" marR="0" lvl="0" indent="-228600" algn="l" defTabSz="914400" rtl="0" eaLnBrk="0" fontAlgn="base" latinLnBrk="0" hangingPunct="0">
              <a:lnSpc>
                <a:spcPct val="100000"/>
              </a:lnSpc>
              <a:spcBef>
                <a:spcPct val="20000"/>
              </a:spcBef>
              <a:spcAft>
                <a:spcPct val="0"/>
              </a:spcAft>
              <a:buClrTx/>
              <a:buSzTx/>
              <a:buFont typeface="Arial" charset="0"/>
              <a:buNone/>
              <a:tabLst/>
              <a:defRPr/>
            </a:pPr>
            <a:r>
              <a:rPr kumimoji="0" lang="tr-TR" sz="1800" b="1" i="0" u="none" strike="noStrike" kern="1200" cap="none" spc="0" normalizeH="0" baseline="0" noProof="0" dirty="0" smtClean="0">
                <a:ln>
                  <a:noFill/>
                </a:ln>
                <a:solidFill>
                  <a:schemeClr val="tx1"/>
                </a:solidFill>
                <a:effectLst/>
                <a:uLnTx/>
                <a:uFillTx/>
                <a:latin typeface="+mn-lt"/>
                <a:ea typeface="+mn-ea"/>
                <a:cs typeface="+mn-cs"/>
              </a:rPr>
              <a:t>f) Teknoloji, iş organizasyonu, çalışma şartları, sosyal ilişkiler ve çalışma ortamı ile ilgili faktörlerin etkilerini kapsayan tutarlı ve genel bir önleme politikası geliştirmek. </a:t>
            </a:r>
          </a:p>
          <a:p>
            <a:pPr marL="228600" marR="0" lvl="0" indent="-228600" algn="l" defTabSz="914400" rtl="0" eaLnBrk="0" fontAlgn="base" latinLnBrk="0" hangingPunct="0">
              <a:lnSpc>
                <a:spcPct val="100000"/>
              </a:lnSpc>
              <a:spcBef>
                <a:spcPct val="20000"/>
              </a:spcBef>
              <a:spcAft>
                <a:spcPct val="0"/>
              </a:spcAft>
              <a:buClrTx/>
              <a:buSzTx/>
              <a:buFont typeface="Arial" charset="0"/>
              <a:buNone/>
              <a:tabLst/>
              <a:defRPr/>
            </a:pPr>
            <a:r>
              <a:rPr kumimoji="0" lang="tr-TR" sz="1800" b="1" i="0" u="none" strike="noStrike" kern="1200" cap="none" spc="0" normalizeH="0" baseline="0" noProof="0" dirty="0" smtClean="0">
                <a:ln>
                  <a:noFill/>
                </a:ln>
                <a:solidFill>
                  <a:schemeClr val="tx1"/>
                </a:solidFill>
                <a:effectLst/>
                <a:uLnTx/>
                <a:uFillTx/>
                <a:latin typeface="+mn-lt"/>
                <a:ea typeface="+mn-ea"/>
                <a:cs typeface="+mn-cs"/>
              </a:rPr>
              <a:t>g) </a:t>
            </a:r>
            <a:r>
              <a:rPr kumimoji="0" lang="tr-TR" sz="1800" b="1" i="0" u="none" strike="noStrike" kern="1200" cap="none" spc="0" normalizeH="0" baseline="0" noProof="0" dirty="0" smtClean="0">
                <a:ln>
                  <a:noFill/>
                </a:ln>
                <a:solidFill>
                  <a:srgbClr val="FF0000"/>
                </a:solidFill>
                <a:effectLst/>
                <a:uLnTx/>
                <a:uFillTx/>
                <a:latin typeface="+mn-lt"/>
                <a:ea typeface="+mn-ea"/>
                <a:cs typeface="+mn-cs"/>
              </a:rPr>
              <a:t>Toplu korunma tedbirlerine, kişisel korunma tedbirlerine göre öncelik vermek. </a:t>
            </a:r>
          </a:p>
          <a:p>
            <a:pPr marL="228600" marR="0" lvl="0" indent="-228600" algn="l" defTabSz="914400" rtl="0" eaLnBrk="0" fontAlgn="base" latinLnBrk="0" hangingPunct="0">
              <a:lnSpc>
                <a:spcPct val="100000"/>
              </a:lnSpc>
              <a:spcBef>
                <a:spcPct val="20000"/>
              </a:spcBef>
              <a:spcAft>
                <a:spcPct val="0"/>
              </a:spcAft>
              <a:buClrTx/>
              <a:buSzTx/>
              <a:buFont typeface="Arial" charset="0"/>
              <a:buNone/>
              <a:tabLst/>
              <a:defRPr/>
            </a:pPr>
            <a:r>
              <a:rPr kumimoji="0" lang="tr-TR" sz="1800" b="1" i="0" u="none" strike="noStrike" kern="1200" cap="none" spc="0" normalizeH="0" baseline="0" noProof="0" dirty="0" smtClean="0">
                <a:ln>
                  <a:noFill/>
                </a:ln>
                <a:solidFill>
                  <a:schemeClr val="tx1"/>
                </a:solidFill>
                <a:effectLst/>
                <a:uLnTx/>
                <a:uFillTx/>
                <a:latin typeface="+mn-lt"/>
                <a:ea typeface="+mn-ea"/>
                <a:cs typeface="+mn-cs"/>
              </a:rPr>
              <a:t>ğ) Çalışanlara uygun talimatlar vermek. </a:t>
            </a:r>
          </a:p>
        </p:txBody>
      </p:sp>
    </p:spTree>
  </p:cSld>
  <p:clrMapOvr>
    <a:masterClrMapping/>
  </p:clrMapOvr>
  <p:transition spd="med">
    <p:cover dir="rd"/>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p:nvPr/>
        </p:nvSpPr>
        <p:spPr>
          <a:xfrm>
            <a:off x="698500" y="1001712"/>
            <a:ext cx="8064500" cy="36988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ts val="0"/>
              </a:spcBef>
              <a:spcAft>
                <a:spcPts val="0"/>
              </a:spcAft>
              <a:defRPr/>
            </a:pPr>
            <a:r>
              <a:rPr lang="tr-TR" b="1" dirty="0">
                <a:solidFill>
                  <a:srgbClr val="FF0000"/>
                </a:solidFill>
                <a:latin typeface="Times New Roman" pitchFamily="18" charset="0"/>
                <a:cs typeface="Times New Roman" pitchFamily="18" charset="0"/>
              </a:rPr>
              <a:t>İSG K </a:t>
            </a:r>
            <a:r>
              <a:rPr lang="tr-TR" b="1" dirty="0"/>
              <a:t>RİSK DEĞERLENDİRMESİ, KONTROL, ÖLÇÜM VE ARAŞTIRMA </a:t>
            </a:r>
          </a:p>
        </p:txBody>
      </p:sp>
      <p:sp>
        <p:nvSpPr>
          <p:cNvPr id="3" name="Content Placeholder 2"/>
          <p:cNvSpPr txBox="1">
            <a:spLocks/>
          </p:cNvSpPr>
          <p:nvPr/>
        </p:nvSpPr>
        <p:spPr bwMode="auto">
          <a:xfrm>
            <a:off x="533400" y="1371601"/>
            <a:ext cx="82296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l" defTabSz="914400" rtl="0" eaLnBrk="0" fontAlgn="base" latinLnBrk="0" hangingPunct="0">
              <a:lnSpc>
                <a:spcPct val="80000"/>
              </a:lnSpc>
              <a:spcBef>
                <a:spcPct val="20000"/>
              </a:spcBef>
              <a:spcAft>
                <a:spcPct val="0"/>
              </a:spcAft>
              <a:buClrTx/>
              <a:buSzTx/>
              <a:buFont typeface="Arial" charset="0"/>
              <a:buNone/>
              <a:tabLst/>
              <a:defRPr/>
            </a:pPr>
            <a:r>
              <a:rPr kumimoji="0" lang="tr-TR" sz="2000" b="1" i="0" u="none" strike="noStrike" kern="1200" cap="none" spc="0" normalizeH="0" baseline="0" noProof="0" dirty="0" smtClean="0">
                <a:ln>
                  <a:noFill/>
                </a:ln>
                <a:solidFill>
                  <a:schemeClr val="tx1"/>
                </a:solidFill>
                <a:effectLst/>
                <a:uLnTx/>
                <a:uFillTx/>
                <a:latin typeface="+mn-lt"/>
                <a:ea typeface="+mn-ea"/>
                <a:cs typeface="+mn-cs"/>
              </a:rPr>
              <a:t>MADDE 10- (1) </a:t>
            </a:r>
          </a:p>
          <a:p>
            <a:pPr marL="228600" marR="0" lvl="0" indent="-228600" algn="l" defTabSz="914400" rtl="0" eaLnBrk="0" fontAlgn="base" latinLnBrk="0" hangingPunct="0">
              <a:lnSpc>
                <a:spcPct val="80000"/>
              </a:lnSpc>
              <a:spcBef>
                <a:spcPct val="20000"/>
              </a:spcBef>
              <a:spcAft>
                <a:spcPct val="0"/>
              </a:spcAft>
              <a:buClrTx/>
              <a:buSzTx/>
              <a:buFont typeface="Arial" charset="0"/>
              <a:buNone/>
              <a:tabLst/>
              <a:defRPr/>
            </a:pPr>
            <a:r>
              <a:rPr kumimoji="0" lang="tr-TR" sz="2000" b="1" i="0" u="none" strike="noStrike" kern="1200" cap="none" spc="0" normalizeH="0" baseline="0" noProof="0" dirty="0" smtClean="0">
                <a:ln>
                  <a:noFill/>
                </a:ln>
                <a:solidFill>
                  <a:srgbClr val="FF0000"/>
                </a:solidFill>
                <a:effectLst/>
                <a:uLnTx/>
                <a:uFillTx/>
                <a:latin typeface="+mn-lt"/>
                <a:ea typeface="+mn-ea"/>
                <a:cs typeface="+mn-cs"/>
              </a:rPr>
              <a:t>İşveren, iş sağlığı ve güvenliği yönünden risk değerlendirmesi yapmak veya yaptırmakla yükümlüdür</a:t>
            </a:r>
            <a:r>
              <a:rPr kumimoji="0" lang="tr-TR" sz="2000" b="1" i="0" u="none" strike="noStrike" kern="1200" cap="none" spc="0" normalizeH="0" baseline="0" noProof="0" dirty="0" smtClean="0">
                <a:ln>
                  <a:noFill/>
                </a:ln>
                <a:solidFill>
                  <a:schemeClr val="tx1"/>
                </a:solidFill>
                <a:effectLst/>
                <a:uLnTx/>
                <a:uFillTx/>
                <a:latin typeface="+mn-lt"/>
                <a:ea typeface="+mn-ea"/>
                <a:cs typeface="+mn-cs"/>
              </a:rPr>
              <a:t>. Risk değerlendirmesi yapılırken aşağıdaki hususlar dikkate alınır: </a:t>
            </a:r>
          </a:p>
          <a:p>
            <a:pPr marL="228600" marR="0" lvl="0" indent="-228600" algn="l" defTabSz="914400" rtl="0" eaLnBrk="0" fontAlgn="base" latinLnBrk="0" hangingPunct="0">
              <a:lnSpc>
                <a:spcPct val="80000"/>
              </a:lnSpc>
              <a:spcBef>
                <a:spcPct val="20000"/>
              </a:spcBef>
              <a:spcAft>
                <a:spcPct val="0"/>
              </a:spcAft>
              <a:buClrTx/>
              <a:buSzTx/>
              <a:buFont typeface="Arial" charset="0"/>
              <a:buNone/>
              <a:tabLst/>
              <a:defRPr/>
            </a:pPr>
            <a:r>
              <a:rPr kumimoji="0" lang="tr-TR" sz="2000" b="1" i="0" u="none" strike="noStrike" kern="1200" cap="none" spc="0" normalizeH="0" baseline="0" noProof="0" dirty="0" smtClean="0">
                <a:ln>
                  <a:noFill/>
                </a:ln>
                <a:solidFill>
                  <a:schemeClr val="tx1"/>
                </a:solidFill>
                <a:effectLst/>
                <a:uLnTx/>
                <a:uFillTx/>
                <a:latin typeface="+mn-lt"/>
                <a:ea typeface="+mn-ea"/>
                <a:cs typeface="+mn-cs"/>
              </a:rPr>
              <a:t>a) Belirli risklerden etkilenecek çalışanların durumu. </a:t>
            </a:r>
          </a:p>
          <a:p>
            <a:pPr marL="228600" marR="0" lvl="0" indent="-228600" algn="l" defTabSz="914400" rtl="0" eaLnBrk="0" fontAlgn="base" latinLnBrk="0" hangingPunct="0">
              <a:lnSpc>
                <a:spcPct val="80000"/>
              </a:lnSpc>
              <a:spcBef>
                <a:spcPct val="20000"/>
              </a:spcBef>
              <a:spcAft>
                <a:spcPct val="0"/>
              </a:spcAft>
              <a:buClrTx/>
              <a:buSzTx/>
              <a:buFont typeface="Arial" charset="0"/>
              <a:buNone/>
              <a:tabLst/>
              <a:defRPr/>
            </a:pPr>
            <a:r>
              <a:rPr kumimoji="0" lang="tr-TR" sz="2000" b="1" i="0" u="none" strike="noStrike" kern="1200" cap="none" spc="0" normalizeH="0" baseline="0" noProof="0" dirty="0" smtClean="0">
                <a:ln>
                  <a:noFill/>
                </a:ln>
                <a:solidFill>
                  <a:schemeClr val="tx1"/>
                </a:solidFill>
                <a:effectLst/>
                <a:uLnTx/>
                <a:uFillTx/>
                <a:latin typeface="+mn-lt"/>
                <a:ea typeface="+mn-ea"/>
                <a:cs typeface="+mn-cs"/>
              </a:rPr>
              <a:t>b) Kullanılacak iş ekipmanı ile kimyasal madde ve müstahzarların seçimi. </a:t>
            </a:r>
          </a:p>
          <a:p>
            <a:pPr marL="228600" marR="0" lvl="0" indent="-228600" algn="l" defTabSz="914400" rtl="0" eaLnBrk="0" fontAlgn="base" latinLnBrk="0" hangingPunct="0">
              <a:lnSpc>
                <a:spcPct val="80000"/>
              </a:lnSpc>
              <a:spcBef>
                <a:spcPct val="20000"/>
              </a:spcBef>
              <a:spcAft>
                <a:spcPct val="0"/>
              </a:spcAft>
              <a:buClrTx/>
              <a:buSzTx/>
              <a:buFont typeface="Arial" charset="0"/>
              <a:buNone/>
              <a:tabLst/>
              <a:defRPr/>
            </a:pPr>
            <a:r>
              <a:rPr kumimoji="0" lang="tr-TR" sz="2000" b="1" i="0" u="none" strike="noStrike" kern="1200" cap="none" spc="0" normalizeH="0" baseline="0" noProof="0" dirty="0" smtClean="0">
                <a:ln>
                  <a:noFill/>
                </a:ln>
                <a:solidFill>
                  <a:schemeClr val="tx1"/>
                </a:solidFill>
                <a:effectLst/>
                <a:uLnTx/>
                <a:uFillTx/>
                <a:latin typeface="+mn-lt"/>
                <a:ea typeface="+mn-ea"/>
                <a:cs typeface="+mn-cs"/>
              </a:rPr>
              <a:t>c) İşyerinin tertip ve düzeni. </a:t>
            </a:r>
          </a:p>
          <a:p>
            <a:pPr marL="228600" marR="0" lvl="0" indent="-228600" algn="l" defTabSz="914400" rtl="0" eaLnBrk="0" fontAlgn="base" latinLnBrk="0" hangingPunct="0">
              <a:lnSpc>
                <a:spcPct val="80000"/>
              </a:lnSpc>
              <a:spcBef>
                <a:spcPct val="20000"/>
              </a:spcBef>
              <a:spcAft>
                <a:spcPct val="0"/>
              </a:spcAft>
              <a:buClrTx/>
              <a:buSzTx/>
              <a:buFont typeface="Arial" charset="0"/>
              <a:buNone/>
              <a:tabLst/>
              <a:defRPr/>
            </a:pPr>
            <a:r>
              <a:rPr kumimoji="0" lang="tr-TR" sz="2000" b="1" i="0" u="none" strike="noStrike" kern="1200" cap="none" spc="0" normalizeH="0" baseline="0" noProof="0" dirty="0" smtClean="0">
                <a:ln>
                  <a:noFill/>
                </a:ln>
                <a:solidFill>
                  <a:schemeClr val="tx1"/>
                </a:solidFill>
                <a:effectLst/>
                <a:uLnTx/>
                <a:uFillTx/>
                <a:latin typeface="+mn-lt"/>
                <a:ea typeface="+mn-ea"/>
                <a:cs typeface="+mn-cs"/>
              </a:rPr>
              <a:t>ç) Genç, yaşlı, engelli, gebe veya emziren çalışanlar gibi özel politika gerektiren gruplar ile kadın çalışanların durumu. </a:t>
            </a:r>
          </a:p>
          <a:p>
            <a:pPr marL="228600" marR="0" lvl="0" indent="-228600" algn="l" defTabSz="914400" rtl="0" eaLnBrk="0" fontAlgn="base" latinLnBrk="0" hangingPunct="0">
              <a:lnSpc>
                <a:spcPct val="80000"/>
              </a:lnSpc>
              <a:spcBef>
                <a:spcPct val="20000"/>
              </a:spcBef>
              <a:spcAft>
                <a:spcPct val="0"/>
              </a:spcAft>
              <a:buClrTx/>
              <a:buSzTx/>
              <a:buFont typeface="Arial" charset="0"/>
              <a:buNone/>
              <a:tabLst/>
              <a:defRPr/>
            </a:pPr>
            <a:r>
              <a:rPr kumimoji="0" lang="tr-TR" sz="2000" b="1" i="0" u="none" strike="noStrike" kern="1200" cap="none" spc="0" normalizeH="0" baseline="0" noProof="0" dirty="0" smtClean="0">
                <a:ln>
                  <a:noFill/>
                </a:ln>
                <a:solidFill>
                  <a:schemeClr val="tx1"/>
                </a:solidFill>
                <a:effectLst/>
                <a:uLnTx/>
                <a:uFillTx/>
                <a:latin typeface="+mn-lt"/>
                <a:ea typeface="+mn-ea"/>
                <a:cs typeface="+mn-cs"/>
              </a:rPr>
              <a:t>(2) İşveren, yapılacak risk değerlendirmesi sonucu alınacak iş sağlığı ve güvenliği tedbirleri ile kullanılması gereken koruyucu donanım veya ekipmanı belirler. </a:t>
            </a:r>
          </a:p>
          <a:p>
            <a:pPr marL="228600" marR="0" lvl="0" indent="-228600" algn="l" defTabSz="914400" rtl="0" eaLnBrk="0" fontAlgn="base" latinLnBrk="0" hangingPunct="0">
              <a:lnSpc>
                <a:spcPct val="80000"/>
              </a:lnSpc>
              <a:spcBef>
                <a:spcPct val="20000"/>
              </a:spcBef>
              <a:spcAft>
                <a:spcPct val="0"/>
              </a:spcAft>
              <a:buClrTx/>
              <a:buSzTx/>
              <a:buFont typeface="Arial" charset="0"/>
              <a:buNone/>
              <a:tabLst/>
              <a:defRPr/>
            </a:pPr>
            <a:r>
              <a:rPr kumimoji="0" lang="tr-TR" sz="2000" b="1" i="0" u="none" strike="noStrike" kern="1200" cap="none" spc="0" normalizeH="0" baseline="0" noProof="0" dirty="0" smtClean="0">
                <a:ln>
                  <a:noFill/>
                </a:ln>
                <a:solidFill>
                  <a:schemeClr val="tx1"/>
                </a:solidFill>
                <a:effectLst/>
                <a:uLnTx/>
                <a:uFillTx/>
                <a:latin typeface="+mn-lt"/>
                <a:ea typeface="+mn-ea"/>
                <a:cs typeface="+mn-cs"/>
              </a:rPr>
              <a:t>(3) İşyerinde uygulanacak iş sağlığı ve güvenliği tedbirleri, çalışma şekilleri ve üretim yöntemleri; çalışanların sağlık ve güvenlik yönünden korunma düzeyini yükseltecek ve işyerinin idari yapılanmasının her kademesinde uygulanabilir nitelikte olmalıdır. </a:t>
            </a:r>
          </a:p>
          <a:p>
            <a:pPr marL="228600" marR="0" lvl="0" indent="-228600" algn="l" defTabSz="914400" rtl="0" eaLnBrk="0" fontAlgn="base" latinLnBrk="0" hangingPunct="0">
              <a:lnSpc>
                <a:spcPct val="80000"/>
              </a:lnSpc>
              <a:spcBef>
                <a:spcPct val="20000"/>
              </a:spcBef>
              <a:spcAft>
                <a:spcPct val="0"/>
              </a:spcAft>
              <a:buClrTx/>
              <a:buSzTx/>
              <a:buFont typeface="Arial" charset="0"/>
              <a:buNone/>
              <a:tabLst/>
              <a:defRPr/>
            </a:pPr>
            <a:r>
              <a:rPr kumimoji="0" lang="tr-TR" sz="2000" b="1" i="0" u="none" strike="noStrike" kern="1200" cap="none" spc="0" normalizeH="0" baseline="0" noProof="0" dirty="0" smtClean="0">
                <a:ln>
                  <a:noFill/>
                </a:ln>
                <a:solidFill>
                  <a:schemeClr val="tx1"/>
                </a:solidFill>
                <a:effectLst/>
                <a:uLnTx/>
                <a:uFillTx/>
                <a:latin typeface="+mn-lt"/>
                <a:ea typeface="+mn-ea"/>
                <a:cs typeface="+mn-cs"/>
              </a:rPr>
              <a:t>(4) İşveren, iş sağlığı ve güvenliği yönünden çalışma ortamına ve çalışanların bu ortamda maruz kaldığı risklerin belirlenmesine yönelik gerekli kontrol, ölçüm, inceleme ve araştırmaların yapılmasını sağlar</a:t>
            </a:r>
            <a:r>
              <a:rPr kumimoji="0" lang="tr-TR" sz="2000" b="0" i="0" u="none" strike="noStrike" kern="1200" cap="none" spc="0" normalizeH="0" baseline="0" noProof="0" dirty="0" smtClean="0">
                <a:ln>
                  <a:noFill/>
                </a:ln>
                <a:solidFill>
                  <a:schemeClr val="tx1"/>
                </a:solidFill>
                <a:effectLst/>
                <a:uLnTx/>
                <a:uFillTx/>
                <a:latin typeface="+mn-lt"/>
                <a:ea typeface="+mn-ea"/>
                <a:cs typeface="+mn-cs"/>
              </a:rPr>
              <a:t>.  </a:t>
            </a:r>
          </a:p>
        </p:txBody>
      </p:sp>
    </p:spTree>
  </p:cSld>
  <p:clrMapOvr>
    <a:masterClrMapping/>
  </p:clrMapOvr>
  <p:transition spd="med">
    <p:cover dir="rd"/>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p:nvPr/>
        </p:nvSpPr>
        <p:spPr>
          <a:xfrm>
            <a:off x="700088" y="1002268"/>
            <a:ext cx="8062912"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fontAlgn="auto">
              <a:spcBef>
                <a:spcPts val="0"/>
              </a:spcBef>
              <a:spcAft>
                <a:spcPts val="0"/>
              </a:spcAft>
              <a:defRPr/>
            </a:pPr>
            <a:r>
              <a:rPr lang="tr-TR" b="1" dirty="0">
                <a:solidFill>
                  <a:srgbClr val="FF0000"/>
                </a:solidFill>
                <a:latin typeface="Times New Roman" pitchFamily="18" charset="0"/>
                <a:cs typeface="Times New Roman" pitchFamily="18" charset="0"/>
              </a:rPr>
              <a:t>İSG K </a:t>
            </a:r>
            <a:r>
              <a:rPr lang="tr-TR" b="1" dirty="0">
                <a:solidFill>
                  <a:schemeClr val="tx1"/>
                </a:solidFill>
              </a:rPr>
              <a:t>İŞ KAZASI VE MESLEK HASTALIKLARININ KAYIT VE BİLDİRİMİ </a:t>
            </a:r>
          </a:p>
        </p:txBody>
      </p:sp>
      <p:sp>
        <p:nvSpPr>
          <p:cNvPr id="3" name="Content Placeholder 2"/>
          <p:cNvSpPr txBox="1">
            <a:spLocks/>
          </p:cNvSpPr>
          <p:nvPr/>
        </p:nvSpPr>
        <p:spPr bwMode="auto">
          <a:xfrm>
            <a:off x="611188" y="1447800"/>
            <a:ext cx="8228012"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609600" marR="0" lvl="0" indent="-609600" algn="l" defTabSz="914400" rtl="0" eaLnBrk="1" fontAlgn="base" latinLnBrk="0" hangingPunct="1">
              <a:lnSpc>
                <a:spcPct val="70000"/>
              </a:lnSpc>
              <a:spcBef>
                <a:spcPct val="20000"/>
              </a:spcBef>
              <a:spcAft>
                <a:spcPct val="0"/>
              </a:spcAft>
              <a:buClrTx/>
              <a:buSzTx/>
              <a:buFont typeface="Arial" charset="0"/>
              <a:buNone/>
              <a:tabLst/>
              <a:defRPr/>
            </a:pPr>
            <a:r>
              <a:rPr kumimoji="0" lang="tr-TR" sz="2000" b="1" i="0" u="none" strike="noStrike" kern="1200" cap="none" spc="0" normalizeH="0" baseline="0" noProof="0" dirty="0" smtClean="0">
                <a:ln>
                  <a:noFill/>
                </a:ln>
                <a:solidFill>
                  <a:schemeClr val="tx1"/>
                </a:solidFill>
                <a:effectLst/>
                <a:uLnTx/>
                <a:uFillTx/>
                <a:latin typeface="+mn-lt"/>
                <a:ea typeface="+mn-ea"/>
                <a:cs typeface="+mn-cs"/>
              </a:rPr>
              <a:t>MADDE 14- (1</a:t>
            </a:r>
            <a:r>
              <a:rPr kumimoji="0" lang="tr-TR" sz="2000" b="1" i="0" u="none" strike="noStrike" kern="1200" cap="none" spc="0" normalizeH="0" baseline="0" noProof="0" dirty="0" smtClean="0">
                <a:ln>
                  <a:noFill/>
                </a:ln>
                <a:solidFill>
                  <a:srgbClr val="FF0000"/>
                </a:solidFill>
                <a:effectLst/>
                <a:uLnTx/>
                <a:uFillTx/>
                <a:latin typeface="+mn-lt"/>
                <a:ea typeface="+mn-ea"/>
                <a:cs typeface="+mn-cs"/>
              </a:rPr>
              <a:t>) İşveren; </a:t>
            </a:r>
          </a:p>
          <a:p>
            <a:pPr marL="609600" marR="0" lvl="0" indent="-609600" algn="l" defTabSz="914400" rtl="0" eaLnBrk="1" fontAlgn="base" latinLnBrk="0" hangingPunct="1">
              <a:lnSpc>
                <a:spcPct val="70000"/>
              </a:lnSpc>
              <a:spcBef>
                <a:spcPct val="20000"/>
              </a:spcBef>
              <a:spcAft>
                <a:spcPct val="0"/>
              </a:spcAft>
              <a:buClrTx/>
              <a:buSzTx/>
              <a:buFont typeface="Arial" charset="0"/>
              <a:buAutoNum type="alphaLcParenR"/>
              <a:tabLst/>
              <a:defRPr/>
            </a:pPr>
            <a:r>
              <a:rPr kumimoji="0" lang="tr-TR" sz="2000" b="1" i="0" u="none" strike="noStrike" kern="1200" cap="none" spc="0" normalizeH="0" baseline="0" noProof="0" dirty="0" smtClean="0">
                <a:ln>
                  <a:noFill/>
                </a:ln>
                <a:solidFill>
                  <a:srgbClr val="FF0000"/>
                </a:solidFill>
                <a:effectLst/>
                <a:uLnTx/>
                <a:uFillTx/>
                <a:latin typeface="+mn-lt"/>
                <a:ea typeface="+mn-ea"/>
                <a:cs typeface="+mn-cs"/>
              </a:rPr>
              <a:t>Bütün iş kazalarının ve meslek hastalıklarının kaydını tutar</a:t>
            </a:r>
            <a:r>
              <a:rPr kumimoji="0" lang="tr-TR" sz="1600" b="1" i="0" u="none" strike="noStrike" kern="1200" cap="none" spc="0" normalizeH="0" baseline="0" noProof="0" dirty="0" smtClean="0">
                <a:ln>
                  <a:noFill/>
                </a:ln>
                <a:solidFill>
                  <a:srgbClr val="FF0000"/>
                </a:solidFill>
                <a:effectLst/>
                <a:uLnTx/>
                <a:uFillTx/>
                <a:latin typeface="+mn-lt"/>
                <a:ea typeface="+mn-ea"/>
                <a:cs typeface="+mn-cs"/>
              </a:rPr>
              <a:t>, </a:t>
            </a:r>
            <a:endParaRPr kumimoji="0" lang="tr-TR" sz="2000" b="1" i="0" u="none" strike="noStrike" kern="1200" cap="none" spc="0" normalizeH="0" baseline="0" noProof="0" dirty="0" smtClean="0">
              <a:ln>
                <a:noFill/>
              </a:ln>
              <a:solidFill>
                <a:srgbClr val="FF0000"/>
              </a:solidFill>
              <a:effectLst/>
              <a:uLnTx/>
              <a:uFillTx/>
              <a:latin typeface="+mn-lt"/>
              <a:ea typeface="+mn-ea"/>
              <a:cs typeface="+mn-cs"/>
            </a:endParaRPr>
          </a:p>
          <a:p>
            <a:pPr marL="609600" marR="0" lvl="0" indent="-609600" algn="l" defTabSz="914400" rtl="0" eaLnBrk="1" fontAlgn="base" latinLnBrk="0" hangingPunct="1">
              <a:lnSpc>
                <a:spcPct val="70000"/>
              </a:lnSpc>
              <a:spcBef>
                <a:spcPct val="20000"/>
              </a:spcBef>
              <a:spcAft>
                <a:spcPct val="0"/>
              </a:spcAft>
              <a:buClrTx/>
              <a:buSzTx/>
              <a:buFont typeface="Arial" charset="0"/>
              <a:buNone/>
              <a:tabLst/>
              <a:defRPr/>
            </a:pPr>
            <a:r>
              <a:rPr kumimoji="0" lang="tr-TR" sz="2000" b="1" i="0" u="none" strike="noStrike" kern="1200" cap="none" spc="0" normalizeH="0" baseline="0" noProof="0" dirty="0" smtClean="0">
                <a:ln>
                  <a:noFill/>
                </a:ln>
                <a:solidFill>
                  <a:schemeClr val="tx1"/>
                </a:solidFill>
                <a:effectLst/>
                <a:uLnTx/>
                <a:uFillTx/>
                <a:latin typeface="+mn-lt"/>
                <a:ea typeface="+mn-ea"/>
                <a:cs typeface="+mn-cs"/>
              </a:rPr>
              <a:t>	gerekli incelemeleri yaparak bunlar ile ilgili raporları düzenler. </a:t>
            </a:r>
          </a:p>
          <a:p>
            <a:pPr marL="609600" marR="0" lvl="0" indent="-609600" algn="l" defTabSz="914400" rtl="0" eaLnBrk="1" fontAlgn="base" latinLnBrk="0" hangingPunct="1">
              <a:lnSpc>
                <a:spcPct val="70000"/>
              </a:lnSpc>
              <a:spcBef>
                <a:spcPct val="20000"/>
              </a:spcBef>
              <a:spcAft>
                <a:spcPct val="0"/>
              </a:spcAft>
              <a:buClrTx/>
              <a:buSzTx/>
              <a:buFont typeface="Arial" charset="0"/>
              <a:buNone/>
              <a:tabLst/>
              <a:defRPr/>
            </a:pPr>
            <a:r>
              <a:rPr kumimoji="0" lang="tr-TR" sz="2000" b="1" i="0" u="none" strike="noStrike" kern="1200" cap="none" spc="0" normalizeH="0" baseline="0" noProof="0" dirty="0" smtClean="0">
                <a:ln>
                  <a:noFill/>
                </a:ln>
                <a:solidFill>
                  <a:schemeClr val="tx1"/>
                </a:solidFill>
                <a:effectLst/>
                <a:uLnTx/>
                <a:uFillTx/>
                <a:latin typeface="+mn-lt"/>
                <a:ea typeface="+mn-ea"/>
                <a:cs typeface="+mn-cs"/>
              </a:rPr>
              <a:t>b) İşyerinde meydana gelen ancak yaralanma veya ölüme neden olmadığı halde işyeri ya da iş ekipmanının zarara uğramasına yol açan veya çalışan, işyeri ya da iş ekipmanını zarara uğratma potansiyeli olan olayları inceleyerek bunlar ile ilgili raporları düzenler. </a:t>
            </a:r>
          </a:p>
          <a:p>
            <a:pPr marL="609600" marR="0" lvl="0" indent="-609600" algn="l" defTabSz="914400" rtl="0" eaLnBrk="1" fontAlgn="base" latinLnBrk="0" hangingPunct="1">
              <a:lnSpc>
                <a:spcPct val="70000"/>
              </a:lnSpc>
              <a:spcBef>
                <a:spcPct val="20000"/>
              </a:spcBef>
              <a:spcAft>
                <a:spcPct val="0"/>
              </a:spcAft>
              <a:buClrTx/>
              <a:buSzTx/>
              <a:buFont typeface="Arial" charset="0"/>
              <a:buNone/>
              <a:tabLst/>
              <a:defRPr/>
            </a:pPr>
            <a:r>
              <a:rPr kumimoji="0" lang="tr-TR" sz="2000" b="1" i="0" u="none" strike="noStrike" kern="1200" cap="none" spc="0" normalizeH="0" baseline="0" noProof="0" dirty="0" smtClean="0">
                <a:ln>
                  <a:noFill/>
                </a:ln>
                <a:solidFill>
                  <a:schemeClr val="tx1"/>
                </a:solidFill>
                <a:effectLst/>
                <a:uLnTx/>
                <a:uFillTx/>
                <a:latin typeface="+mn-lt"/>
                <a:ea typeface="+mn-ea"/>
                <a:cs typeface="+mn-cs"/>
              </a:rPr>
              <a:t>(2) İşveren, aşağıdaki hallerde belirtilen sürede Sosyal Güvenlik Kurumuna bildirimde bulunur: </a:t>
            </a:r>
          </a:p>
          <a:p>
            <a:pPr marL="609600" marR="0" lvl="0" indent="-609600" algn="l" defTabSz="914400" rtl="0" eaLnBrk="1" fontAlgn="base" latinLnBrk="0" hangingPunct="1">
              <a:lnSpc>
                <a:spcPct val="70000"/>
              </a:lnSpc>
              <a:spcBef>
                <a:spcPct val="20000"/>
              </a:spcBef>
              <a:spcAft>
                <a:spcPct val="0"/>
              </a:spcAft>
              <a:buClrTx/>
              <a:buSzTx/>
              <a:buFont typeface="Arial" charset="0"/>
              <a:buNone/>
              <a:tabLst/>
              <a:defRPr/>
            </a:pPr>
            <a:r>
              <a:rPr kumimoji="0" lang="tr-TR" sz="2000" b="1" i="0" u="none" strike="noStrike" kern="1200" cap="none" spc="0" normalizeH="0" baseline="0" noProof="0" dirty="0" smtClean="0">
                <a:ln>
                  <a:noFill/>
                </a:ln>
                <a:solidFill>
                  <a:schemeClr val="tx1"/>
                </a:solidFill>
                <a:effectLst/>
                <a:uLnTx/>
                <a:uFillTx/>
                <a:latin typeface="+mn-lt"/>
                <a:ea typeface="+mn-ea"/>
                <a:cs typeface="+mn-cs"/>
              </a:rPr>
              <a:t>a</a:t>
            </a:r>
            <a:r>
              <a:rPr kumimoji="0" lang="tr-TR" sz="2000" b="1" i="0" u="none" strike="noStrike" kern="1200" cap="none" spc="0" normalizeH="0" baseline="0" noProof="0" dirty="0" smtClean="0">
                <a:ln>
                  <a:noFill/>
                </a:ln>
                <a:solidFill>
                  <a:srgbClr val="FF0000"/>
                </a:solidFill>
                <a:effectLst/>
                <a:uLnTx/>
                <a:uFillTx/>
                <a:latin typeface="+mn-lt"/>
                <a:ea typeface="+mn-ea"/>
                <a:cs typeface="+mn-cs"/>
              </a:rPr>
              <a:t>) İş kazalarını kazadan sonraki üç iş günü </a:t>
            </a:r>
            <a:r>
              <a:rPr kumimoji="0" lang="tr-TR" sz="2000" b="1" i="0" u="none" strike="noStrike" kern="1200" cap="none" spc="0" normalizeH="0" baseline="0" noProof="0" dirty="0" smtClean="0">
                <a:ln>
                  <a:noFill/>
                </a:ln>
                <a:solidFill>
                  <a:schemeClr val="tx1"/>
                </a:solidFill>
                <a:effectLst/>
                <a:uLnTx/>
                <a:uFillTx/>
                <a:latin typeface="+mn-lt"/>
                <a:ea typeface="+mn-ea"/>
                <a:cs typeface="+mn-cs"/>
              </a:rPr>
              <a:t>içinde. </a:t>
            </a:r>
          </a:p>
          <a:p>
            <a:pPr marL="609600" marR="0" lvl="0" indent="-609600" algn="l" defTabSz="914400" rtl="0" eaLnBrk="1" fontAlgn="base" latinLnBrk="0" hangingPunct="1">
              <a:lnSpc>
                <a:spcPct val="70000"/>
              </a:lnSpc>
              <a:spcBef>
                <a:spcPct val="20000"/>
              </a:spcBef>
              <a:spcAft>
                <a:spcPct val="0"/>
              </a:spcAft>
              <a:buClrTx/>
              <a:buSzTx/>
              <a:buFont typeface="Arial" charset="0"/>
              <a:buNone/>
              <a:tabLst/>
              <a:defRPr/>
            </a:pPr>
            <a:r>
              <a:rPr kumimoji="0" lang="tr-TR" sz="2000" b="1" i="0" u="none" strike="noStrike" kern="1200" cap="none" spc="0" normalizeH="0" baseline="0" noProof="0" dirty="0" smtClean="0">
                <a:ln>
                  <a:noFill/>
                </a:ln>
                <a:solidFill>
                  <a:schemeClr val="tx1"/>
                </a:solidFill>
                <a:effectLst/>
                <a:uLnTx/>
                <a:uFillTx/>
                <a:latin typeface="+mn-lt"/>
                <a:ea typeface="+mn-ea"/>
                <a:cs typeface="+mn-cs"/>
              </a:rPr>
              <a:t>b) Sağlık hizmeti sunucuları veya işyeri hekimi tarafından kendisine bildirilen </a:t>
            </a:r>
            <a:r>
              <a:rPr kumimoji="0" lang="tr-TR" sz="2000" b="1" i="0" u="none" strike="noStrike" kern="1200" cap="none" spc="0" normalizeH="0" baseline="0" noProof="0" dirty="0" smtClean="0">
                <a:ln>
                  <a:noFill/>
                </a:ln>
                <a:solidFill>
                  <a:srgbClr val="FF0000"/>
                </a:solidFill>
                <a:effectLst/>
                <a:uLnTx/>
                <a:uFillTx/>
                <a:latin typeface="+mn-lt"/>
                <a:ea typeface="+mn-ea"/>
                <a:cs typeface="+mn-cs"/>
              </a:rPr>
              <a:t>meslek hastalıklarını, öğrendiği tarihten itibaren üç iş günü içinde</a:t>
            </a:r>
            <a:r>
              <a:rPr kumimoji="0" lang="tr-TR" sz="2000" b="1" i="0" u="none" strike="noStrike" kern="1200" cap="none" spc="0" normalizeH="0" baseline="0" noProof="0" dirty="0" smtClean="0">
                <a:ln>
                  <a:noFill/>
                </a:ln>
                <a:solidFill>
                  <a:schemeClr val="tx1"/>
                </a:solidFill>
                <a:effectLst/>
                <a:uLnTx/>
                <a:uFillTx/>
                <a:latin typeface="+mn-lt"/>
                <a:ea typeface="+mn-ea"/>
                <a:cs typeface="+mn-cs"/>
              </a:rPr>
              <a:t>. </a:t>
            </a:r>
          </a:p>
          <a:p>
            <a:pPr marL="609600" marR="0" lvl="0" indent="-609600" algn="l" defTabSz="914400" rtl="0" eaLnBrk="1" fontAlgn="base" latinLnBrk="0" hangingPunct="1">
              <a:lnSpc>
                <a:spcPct val="70000"/>
              </a:lnSpc>
              <a:spcBef>
                <a:spcPct val="20000"/>
              </a:spcBef>
              <a:spcAft>
                <a:spcPct val="0"/>
              </a:spcAft>
              <a:buClrTx/>
              <a:buSzTx/>
              <a:buFont typeface="Arial" charset="0"/>
              <a:buNone/>
              <a:tabLst/>
              <a:defRPr/>
            </a:pPr>
            <a:r>
              <a:rPr kumimoji="0" lang="tr-TR" sz="2000" b="1" i="0" u="none" strike="noStrike" kern="1200" cap="none" spc="0" normalizeH="0" baseline="0" noProof="0" dirty="0" smtClean="0">
                <a:ln>
                  <a:noFill/>
                </a:ln>
                <a:solidFill>
                  <a:schemeClr val="tx1"/>
                </a:solidFill>
                <a:effectLst/>
                <a:uLnTx/>
                <a:uFillTx/>
                <a:latin typeface="+mn-lt"/>
                <a:ea typeface="+mn-ea"/>
                <a:cs typeface="+mn-cs"/>
              </a:rPr>
              <a:t>(3) İşyeri hekimi veya sağlık hizmeti sunucuları; meslek hastalığı ön tanısı koydukları vakaları, Sosyal Güvenlik Kurumu tarafından yetkilendirilen sağlık hizmeti sunucularına sevk eder. </a:t>
            </a:r>
          </a:p>
          <a:p>
            <a:pPr marL="609600" marR="0" lvl="0" indent="-609600" algn="l" defTabSz="914400" rtl="0" eaLnBrk="1" fontAlgn="base" latinLnBrk="0" hangingPunct="1">
              <a:lnSpc>
                <a:spcPct val="70000"/>
              </a:lnSpc>
              <a:spcBef>
                <a:spcPct val="20000"/>
              </a:spcBef>
              <a:spcAft>
                <a:spcPct val="0"/>
              </a:spcAft>
              <a:buClrTx/>
              <a:buSzTx/>
              <a:buFont typeface="Arial" charset="0"/>
              <a:buNone/>
              <a:tabLst/>
              <a:defRPr/>
            </a:pPr>
            <a:r>
              <a:rPr kumimoji="0" lang="tr-TR" sz="2000" b="1" i="0" u="none" strike="noStrike" kern="1200" cap="none" spc="0" normalizeH="0" baseline="0" noProof="0" dirty="0" smtClean="0">
                <a:ln>
                  <a:noFill/>
                </a:ln>
                <a:solidFill>
                  <a:schemeClr val="tx1"/>
                </a:solidFill>
                <a:effectLst/>
                <a:uLnTx/>
                <a:uFillTx/>
                <a:latin typeface="+mn-lt"/>
                <a:ea typeface="+mn-ea"/>
                <a:cs typeface="+mn-cs"/>
              </a:rPr>
              <a:t>(4) </a:t>
            </a:r>
            <a:r>
              <a:rPr kumimoji="0" lang="tr-TR" sz="2000" b="1" i="0" u="none" strike="noStrike" kern="1200" cap="none" spc="0" normalizeH="0" baseline="0" noProof="0" dirty="0" smtClean="0">
                <a:ln>
                  <a:noFill/>
                </a:ln>
                <a:solidFill>
                  <a:srgbClr val="FF0000"/>
                </a:solidFill>
                <a:effectLst/>
                <a:uLnTx/>
                <a:uFillTx/>
                <a:latin typeface="+mn-lt"/>
                <a:ea typeface="+mn-ea"/>
                <a:cs typeface="+mn-cs"/>
              </a:rPr>
              <a:t>Sağlık hizmeti sunucuları kendilerine intikal eden iş kazalarını</a:t>
            </a:r>
            <a:r>
              <a:rPr kumimoji="0" lang="tr-TR" sz="2000" b="1" i="0" u="none" strike="noStrike" kern="1200" cap="none" spc="0" normalizeH="0" baseline="0" noProof="0" dirty="0" smtClean="0">
                <a:ln>
                  <a:noFill/>
                </a:ln>
                <a:solidFill>
                  <a:schemeClr val="tx1"/>
                </a:solidFill>
                <a:effectLst/>
                <a:uLnTx/>
                <a:uFillTx/>
                <a:latin typeface="+mn-lt"/>
                <a:ea typeface="+mn-ea"/>
                <a:cs typeface="+mn-cs"/>
              </a:rPr>
              <a:t>, </a:t>
            </a:r>
            <a:r>
              <a:rPr kumimoji="0" lang="tr-TR" sz="2000" b="1" i="0" u="none" strike="noStrike" kern="1200" cap="none" spc="0" normalizeH="0" baseline="0" noProof="0" dirty="0" smtClean="0">
                <a:ln>
                  <a:noFill/>
                </a:ln>
                <a:solidFill>
                  <a:srgbClr val="FF0000"/>
                </a:solidFill>
                <a:effectLst/>
                <a:uLnTx/>
                <a:uFillTx/>
                <a:latin typeface="+mn-lt"/>
                <a:ea typeface="+mn-ea"/>
                <a:cs typeface="+mn-cs"/>
              </a:rPr>
              <a:t>yetkilendirilen sağlık hizmeti sunucuları ise meslek hastalığı tanısı koydukları vakaları en geç on gün içinde </a:t>
            </a:r>
            <a:r>
              <a:rPr kumimoji="0" lang="tr-TR" sz="2000" b="1" i="0" u="none" strike="noStrike" kern="1200" cap="none" spc="0" normalizeH="0" baseline="0" noProof="0" dirty="0" smtClean="0">
                <a:ln>
                  <a:noFill/>
                </a:ln>
                <a:solidFill>
                  <a:schemeClr val="tx1"/>
                </a:solidFill>
                <a:effectLst/>
                <a:uLnTx/>
                <a:uFillTx/>
                <a:latin typeface="+mn-lt"/>
                <a:ea typeface="+mn-ea"/>
                <a:cs typeface="+mn-cs"/>
              </a:rPr>
              <a:t>Sosyal Güvenlik Kurumuna bildirir. </a:t>
            </a:r>
          </a:p>
          <a:p>
            <a:pPr marL="609600" marR="0" lvl="0" indent="-609600" algn="l" defTabSz="914400" rtl="0" eaLnBrk="1" fontAlgn="base" latinLnBrk="0" hangingPunct="1">
              <a:lnSpc>
                <a:spcPct val="70000"/>
              </a:lnSpc>
              <a:spcBef>
                <a:spcPct val="20000"/>
              </a:spcBef>
              <a:spcAft>
                <a:spcPct val="0"/>
              </a:spcAft>
              <a:buClrTx/>
              <a:buSzTx/>
              <a:buFont typeface="Arial" charset="0"/>
              <a:buNone/>
              <a:tabLst/>
              <a:defRPr/>
            </a:pPr>
            <a:r>
              <a:rPr kumimoji="0" lang="tr-TR" sz="2000" b="1" i="0" u="none" strike="noStrike" kern="1200" cap="none" spc="0" normalizeH="0" baseline="0" noProof="0" dirty="0" smtClean="0">
                <a:ln>
                  <a:noFill/>
                </a:ln>
                <a:solidFill>
                  <a:schemeClr val="tx1"/>
                </a:solidFill>
                <a:effectLst/>
                <a:uLnTx/>
                <a:uFillTx/>
                <a:latin typeface="+mn-lt"/>
                <a:ea typeface="+mn-ea"/>
                <a:cs typeface="+mn-cs"/>
              </a:rPr>
              <a:t>(5) Bu maddenin uygulanmasına ilişkin usul ve esaslar, Sağlık Bakanlığının uygun görüşü alınarak Bakanlıkça belirlenir. </a:t>
            </a:r>
          </a:p>
        </p:txBody>
      </p:sp>
    </p:spTree>
  </p:cSld>
  <p:clrMapOvr>
    <a:masterClrMapping/>
  </p:clrMapOvr>
  <p:transition spd="med">
    <p:cover dir="rd"/>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p:nvPr/>
        </p:nvSpPr>
        <p:spPr>
          <a:xfrm>
            <a:off x="698500" y="1077912"/>
            <a:ext cx="8064500" cy="36988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ts val="0"/>
              </a:spcBef>
              <a:spcAft>
                <a:spcPts val="0"/>
              </a:spcAft>
              <a:defRPr/>
            </a:pPr>
            <a:r>
              <a:rPr lang="tr-TR" b="1" dirty="0">
                <a:solidFill>
                  <a:srgbClr val="FF0000"/>
                </a:solidFill>
                <a:latin typeface="Times New Roman" pitchFamily="18" charset="0"/>
                <a:cs typeface="Times New Roman" pitchFamily="18" charset="0"/>
              </a:rPr>
              <a:t>İSG K </a:t>
            </a:r>
            <a:r>
              <a:rPr lang="tr-TR" b="1" dirty="0"/>
              <a:t>ÇALIŞANLARIN YÜKÜMLÜLÜKLERİ</a:t>
            </a:r>
          </a:p>
        </p:txBody>
      </p:sp>
      <p:sp>
        <p:nvSpPr>
          <p:cNvPr id="4" name="Content Placeholder 2"/>
          <p:cNvSpPr txBox="1">
            <a:spLocks/>
          </p:cNvSpPr>
          <p:nvPr/>
        </p:nvSpPr>
        <p:spPr bwMode="auto">
          <a:xfrm>
            <a:off x="609600" y="1295400"/>
            <a:ext cx="82296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l" defTabSz="914400" rtl="0" eaLnBrk="0" fontAlgn="base" latinLnBrk="0" hangingPunct="0">
              <a:lnSpc>
                <a:spcPct val="80000"/>
              </a:lnSpc>
              <a:spcBef>
                <a:spcPct val="20000"/>
              </a:spcBef>
              <a:spcAft>
                <a:spcPct val="0"/>
              </a:spcAft>
              <a:buClrTx/>
              <a:buSzTx/>
              <a:buFont typeface="Arial" charset="0"/>
              <a:buNone/>
              <a:tabLst/>
              <a:defRPr/>
            </a:pPr>
            <a:endParaRPr kumimoji="0" lang="tr-TR" sz="2000" b="1"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0" fontAlgn="base" latinLnBrk="0" hangingPunct="0">
              <a:lnSpc>
                <a:spcPct val="80000"/>
              </a:lnSpc>
              <a:spcBef>
                <a:spcPct val="20000"/>
              </a:spcBef>
              <a:spcAft>
                <a:spcPct val="0"/>
              </a:spcAft>
              <a:buClrTx/>
              <a:buSzTx/>
              <a:buFont typeface="Arial" charset="0"/>
              <a:buNone/>
              <a:tabLst/>
              <a:defRPr/>
            </a:pPr>
            <a:r>
              <a:rPr kumimoji="0" lang="tr-TR" sz="2000" b="1" i="0" u="none" strike="noStrike" kern="1200" cap="none" spc="0" normalizeH="0" baseline="0" noProof="0" dirty="0" smtClean="0">
                <a:ln>
                  <a:noFill/>
                </a:ln>
                <a:solidFill>
                  <a:schemeClr val="tx1"/>
                </a:solidFill>
                <a:effectLst/>
                <a:uLnTx/>
                <a:uFillTx/>
                <a:latin typeface="+mn-lt"/>
                <a:ea typeface="+mn-ea"/>
                <a:cs typeface="+mn-cs"/>
              </a:rPr>
              <a:t>MADDE 19- (1) Çalışanlar</a:t>
            </a:r>
            <a:r>
              <a:rPr kumimoji="0" lang="tr-TR" sz="2000" b="1" i="0" u="none" strike="noStrike" kern="1200" cap="none" spc="0" normalizeH="0" baseline="0" noProof="0" dirty="0" smtClean="0">
                <a:ln>
                  <a:noFill/>
                </a:ln>
                <a:solidFill>
                  <a:srgbClr val="FF0000"/>
                </a:solidFill>
                <a:effectLst/>
                <a:uLnTx/>
                <a:uFillTx/>
                <a:latin typeface="+mn-lt"/>
                <a:ea typeface="+mn-ea"/>
                <a:cs typeface="+mn-cs"/>
              </a:rPr>
              <a:t>, iş sağlığı ve güvenliği ile ilgili aldıkları eğitim ve işverenin bu konudaki talimatları doğrultusunda, kendilerinin ve hareketlerinden veya yaptıkları işten etkilenen diğer çalışanların sağlık ve güvenliklerini tehlikeye düşürmemekle yükümlüdür. </a:t>
            </a:r>
            <a:endParaRPr kumimoji="0" lang="tr-TR" sz="20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0" fontAlgn="base" latinLnBrk="0" hangingPunct="0">
              <a:lnSpc>
                <a:spcPct val="80000"/>
              </a:lnSpc>
              <a:spcBef>
                <a:spcPct val="20000"/>
              </a:spcBef>
              <a:spcAft>
                <a:spcPct val="0"/>
              </a:spcAft>
              <a:buClrTx/>
              <a:buSzTx/>
              <a:buFont typeface="Arial" charset="0"/>
              <a:buNone/>
              <a:tabLst/>
              <a:defRPr/>
            </a:pPr>
            <a:r>
              <a:rPr kumimoji="0" lang="tr-TR" sz="2000" b="1" i="0" u="none" strike="noStrike" kern="1200" cap="none" spc="0" normalizeH="0" baseline="0" noProof="0" dirty="0" smtClean="0">
                <a:ln>
                  <a:noFill/>
                </a:ln>
                <a:solidFill>
                  <a:schemeClr val="tx1"/>
                </a:solidFill>
                <a:effectLst/>
                <a:uLnTx/>
                <a:uFillTx/>
                <a:latin typeface="+mn-lt"/>
                <a:ea typeface="+mn-ea"/>
                <a:cs typeface="+mn-cs"/>
              </a:rPr>
              <a:t>a) </a:t>
            </a:r>
            <a:r>
              <a:rPr kumimoji="0" lang="tr-TR" sz="2000" b="1" i="0" u="none" strike="noStrike" kern="1200" cap="none" spc="0" normalizeH="0" baseline="0" noProof="0" dirty="0" smtClean="0">
                <a:ln>
                  <a:noFill/>
                </a:ln>
                <a:solidFill>
                  <a:srgbClr val="FF0000"/>
                </a:solidFill>
                <a:effectLst/>
                <a:uLnTx/>
                <a:uFillTx/>
                <a:latin typeface="+mn-lt"/>
                <a:ea typeface="+mn-ea"/>
                <a:cs typeface="+mn-cs"/>
              </a:rPr>
              <a:t>İşyerindeki makine, cihaz, araç, gereç</a:t>
            </a:r>
            <a:r>
              <a:rPr kumimoji="0" lang="tr-TR" sz="2000" b="1" i="0" u="none" strike="noStrike" kern="1200" cap="none" spc="0" normalizeH="0" baseline="0" noProof="0" dirty="0" smtClean="0">
                <a:ln>
                  <a:noFill/>
                </a:ln>
                <a:solidFill>
                  <a:schemeClr val="tx1"/>
                </a:solidFill>
                <a:effectLst/>
                <a:uLnTx/>
                <a:uFillTx/>
                <a:latin typeface="+mn-lt"/>
                <a:ea typeface="+mn-ea"/>
                <a:cs typeface="+mn-cs"/>
              </a:rPr>
              <a:t>, tehlikeli madde, taşıma ekipmanı ve diğer üretim araçlarını kurallara uygun şekilde kullanmak, bunların güvenlik donanımlarını </a:t>
            </a:r>
            <a:r>
              <a:rPr kumimoji="0" lang="tr-TR" sz="2000" b="1" i="0" u="none" strike="noStrike" kern="1200" cap="none" spc="0" normalizeH="0" baseline="0" noProof="0" dirty="0" smtClean="0">
                <a:ln>
                  <a:noFill/>
                </a:ln>
                <a:solidFill>
                  <a:srgbClr val="FF0000"/>
                </a:solidFill>
                <a:effectLst/>
                <a:uLnTx/>
                <a:uFillTx/>
                <a:latin typeface="+mn-lt"/>
                <a:ea typeface="+mn-ea"/>
                <a:cs typeface="+mn-cs"/>
              </a:rPr>
              <a:t>doğru olarak kullanmak, </a:t>
            </a:r>
            <a:r>
              <a:rPr kumimoji="0" lang="tr-TR" sz="2000" b="1" i="0" u="none" strike="noStrike" kern="1200" cap="none" spc="0" normalizeH="0" baseline="0" noProof="0" dirty="0" smtClean="0">
                <a:ln>
                  <a:noFill/>
                </a:ln>
                <a:solidFill>
                  <a:schemeClr val="tx1"/>
                </a:solidFill>
                <a:effectLst/>
                <a:uLnTx/>
                <a:uFillTx/>
                <a:latin typeface="+mn-lt"/>
                <a:ea typeface="+mn-ea"/>
                <a:cs typeface="+mn-cs"/>
              </a:rPr>
              <a:t>keyfi olarak çıkarmamak ve değiştirmemek. </a:t>
            </a:r>
          </a:p>
          <a:p>
            <a:pPr marL="228600" marR="0" lvl="0" indent="-228600" algn="l" defTabSz="914400" rtl="0" eaLnBrk="0" fontAlgn="base" latinLnBrk="0" hangingPunct="0">
              <a:lnSpc>
                <a:spcPct val="80000"/>
              </a:lnSpc>
              <a:spcBef>
                <a:spcPct val="20000"/>
              </a:spcBef>
              <a:spcAft>
                <a:spcPct val="0"/>
              </a:spcAft>
              <a:buClrTx/>
              <a:buSzTx/>
              <a:buFont typeface="Arial" charset="0"/>
              <a:buNone/>
              <a:tabLst/>
              <a:defRPr/>
            </a:pPr>
            <a:r>
              <a:rPr kumimoji="0" lang="tr-TR" sz="2000" b="1" i="0" u="none" strike="noStrike" kern="1200" cap="none" spc="0" normalizeH="0" baseline="0" noProof="0" dirty="0" smtClean="0">
                <a:ln>
                  <a:noFill/>
                </a:ln>
                <a:solidFill>
                  <a:schemeClr val="tx1"/>
                </a:solidFill>
                <a:effectLst/>
                <a:uLnTx/>
                <a:uFillTx/>
                <a:latin typeface="+mn-lt"/>
                <a:ea typeface="+mn-ea"/>
                <a:cs typeface="+mn-cs"/>
              </a:rPr>
              <a:t>b) Kendilerine sağlanan </a:t>
            </a:r>
            <a:r>
              <a:rPr kumimoji="0" lang="tr-TR" sz="2000" b="1" i="0" u="none" strike="noStrike" kern="1200" cap="none" spc="0" normalizeH="0" baseline="0" noProof="0" dirty="0" smtClean="0">
                <a:ln>
                  <a:noFill/>
                </a:ln>
                <a:solidFill>
                  <a:srgbClr val="FF0000"/>
                </a:solidFill>
                <a:effectLst/>
                <a:uLnTx/>
                <a:uFillTx/>
                <a:latin typeface="+mn-lt"/>
                <a:ea typeface="+mn-ea"/>
                <a:cs typeface="+mn-cs"/>
              </a:rPr>
              <a:t>kişisel koruyucu donanımı </a:t>
            </a:r>
            <a:r>
              <a:rPr kumimoji="0" lang="tr-TR" sz="2000" b="1" i="0" u="none" strike="noStrike" kern="1200" cap="none" spc="0" normalizeH="0" baseline="0" noProof="0" dirty="0" smtClean="0">
                <a:ln>
                  <a:noFill/>
                </a:ln>
                <a:solidFill>
                  <a:schemeClr val="tx1"/>
                </a:solidFill>
                <a:effectLst/>
                <a:uLnTx/>
                <a:uFillTx/>
                <a:latin typeface="+mn-lt"/>
                <a:ea typeface="+mn-ea"/>
                <a:cs typeface="+mn-cs"/>
              </a:rPr>
              <a:t>doğru kullanmak ve korumak. </a:t>
            </a:r>
          </a:p>
          <a:p>
            <a:pPr marL="228600" marR="0" lvl="0" indent="-228600" algn="l" defTabSz="914400" rtl="0" eaLnBrk="0" fontAlgn="base" latinLnBrk="0" hangingPunct="0">
              <a:lnSpc>
                <a:spcPct val="80000"/>
              </a:lnSpc>
              <a:spcBef>
                <a:spcPct val="20000"/>
              </a:spcBef>
              <a:spcAft>
                <a:spcPct val="0"/>
              </a:spcAft>
              <a:buClrTx/>
              <a:buSzTx/>
              <a:buFont typeface="Arial" charset="0"/>
              <a:buNone/>
              <a:tabLst/>
              <a:defRPr/>
            </a:pPr>
            <a:r>
              <a:rPr kumimoji="0" lang="tr-TR" sz="2000" b="1" i="0" u="none" strike="noStrike" kern="1200" cap="none" spc="0" normalizeH="0" baseline="0" noProof="0" dirty="0" smtClean="0">
                <a:ln>
                  <a:noFill/>
                </a:ln>
                <a:solidFill>
                  <a:schemeClr val="tx1"/>
                </a:solidFill>
                <a:effectLst/>
                <a:uLnTx/>
                <a:uFillTx/>
                <a:latin typeface="+mn-lt"/>
                <a:ea typeface="+mn-ea"/>
                <a:cs typeface="+mn-cs"/>
              </a:rPr>
              <a:t>c) İşyerindeki makine, cihaz, araç, gereç, tesis ve binalarda sağlık ve güvenlik yönünden ciddi ve yakın bir </a:t>
            </a:r>
            <a:r>
              <a:rPr kumimoji="0" lang="tr-TR" sz="2000" b="1" i="0" u="none" strike="noStrike" kern="1200" cap="none" spc="0" normalizeH="0" baseline="0" noProof="0" dirty="0" smtClean="0">
                <a:ln>
                  <a:noFill/>
                </a:ln>
                <a:solidFill>
                  <a:srgbClr val="FF0000"/>
                </a:solidFill>
                <a:effectLst/>
                <a:uLnTx/>
                <a:uFillTx/>
                <a:latin typeface="+mn-lt"/>
                <a:ea typeface="+mn-ea"/>
                <a:cs typeface="+mn-cs"/>
              </a:rPr>
              <a:t>tehlike ile karşılaştıklarında </a:t>
            </a:r>
            <a:r>
              <a:rPr kumimoji="0" lang="tr-TR" sz="2000" b="1" i="0" u="none" strike="noStrike" kern="1200" cap="none" spc="0" normalizeH="0" baseline="0" noProof="0" dirty="0" smtClean="0">
                <a:ln>
                  <a:noFill/>
                </a:ln>
                <a:solidFill>
                  <a:schemeClr val="tx1"/>
                </a:solidFill>
                <a:effectLst/>
                <a:uLnTx/>
                <a:uFillTx/>
                <a:latin typeface="+mn-lt"/>
                <a:ea typeface="+mn-ea"/>
                <a:cs typeface="+mn-cs"/>
              </a:rPr>
              <a:t>ve koruma tedbirlerinde bir eksiklik gördüklerinde, işverene veya çalışan temsilcisine </a:t>
            </a:r>
            <a:r>
              <a:rPr kumimoji="0" lang="tr-TR" sz="2000" b="1" i="0" u="none" strike="noStrike" kern="1200" cap="none" spc="0" normalizeH="0" baseline="0" noProof="0" dirty="0" smtClean="0">
                <a:ln>
                  <a:noFill/>
                </a:ln>
                <a:solidFill>
                  <a:srgbClr val="FF0000"/>
                </a:solidFill>
                <a:effectLst/>
                <a:uLnTx/>
                <a:uFillTx/>
                <a:latin typeface="+mn-lt"/>
                <a:ea typeface="+mn-ea"/>
                <a:cs typeface="+mn-cs"/>
              </a:rPr>
              <a:t>derhal haber vermek. </a:t>
            </a:r>
          </a:p>
          <a:p>
            <a:pPr marL="228600" marR="0" lvl="0" indent="-228600" algn="l" defTabSz="914400" rtl="0" eaLnBrk="0" fontAlgn="base" latinLnBrk="0" hangingPunct="0">
              <a:lnSpc>
                <a:spcPct val="80000"/>
              </a:lnSpc>
              <a:spcBef>
                <a:spcPct val="20000"/>
              </a:spcBef>
              <a:spcAft>
                <a:spcPct val="0"/>
              </a:spcAft>
              <a:buClrTx/>
              <a:buSzTx/>
              <a:buFont typeface="Arial" charset="0"/>
              <a:buNone/>
              <a:tabLst/>
              <a:defRPr/>
            </a:pPr>
            <a:r>
              <a:rPr kumimoji="0" lang="tr-TR" sz="2000" b="1" i="0" u="none" strike="noStrike" kern="1200" cap="none" spc="0" normalizeH="0" baseline="0" noProof="0" dirty="0" smtClean="0">
                <a:ln>
                  <a:noFill/>
                </a:ln>
                <a:solidFill>
                  <a:schemeClr val="tx1"/>
                </a:solidFill>
                <a:effectLst/>
                <a:uLnTx/>
                <a:uFillTx/>
                <a:latin typeface="+mn-lt"/>
                <a:ea typeface="+mn-ea"/>
                <a:cs typeface="+mn-cs"/>
              </a:rPr>
              <a:t>ç) Teftişe yetkili makam tarafından işyerinde tespit edilen noksanlık ve mevzuata aykırılıkların giderilmesi konusunda, işveren ve çalışan temsilcisi ile </a:t>
            </a:r>
            <a:r>
              <a:rPr kumimoji="0" lang="tr-TR" sz="2000" b="1" i="0" u="none" strike="noStrike" kern="1200" cap="none" spc="0" normalizeH="0" baseline="0" noProof="0" dirty="0" smtClean="0">
                <a:ln>
                  <a:noFill/>
                </a:ln>
                <a:solidFill>
                  <a:srgbClr val="FF0000"/>
                </a:solidFill>
                <a:effectLst/>
                <a:uLnTx/>
                <a:uFillTx/>
                <a:latin typeface="+mn-lt"/>
                <a:ea typeface="+mn-ea"/>
                <a:cs typeface="+mn-cs"/>
              </a:rPr>
              <a:t>iş birliği yapmak. </a:t>
            </a:r>
          </a:p>
          <a:p>
            <a:pPr marL="228600" marR="0" lvl="0" indent="-228600" algn="l" defTabSz="914400" rtl="0" eaLnBrk="0" fontAlgn="base" latinLnBrk="0" hangingPunct="0">
              <a:lnSpc>
                <a:spcPct val="80000"/>
              </a:lnSpc>
              <a:spcBef>
                <a:spcPct val="20000"/>
              </a:spcBef>
              <a:spcAft>
                <a:spcPct val="0"/>
              </a:spcAft>
              <a:buClrTx/>
              <a:buSzTx/>
              <a:buFont typeface="Arial" charset="0"/>
              <a:buNone/>
              <a:tabLst/>
              <a:defRPr/>
            </a:pPr>
            <a:r>
              <a:rPr kumimoji="0" lang="tr-TR" sz="2000" b="1" i="0" u="none" strike="noStrike" kern="1200" cap="none" spc="0" normalizeH="0" baseline="0" noProof="0" dirty="0" smtClean="0">
                <a:ln>
                  <a:noFill/>
                </a:ln>
                <a:solidFill>
                  <a:schemeClr val="tx1"/>
                </a:solidFill>
                <a:effectLst/>
                <a:uLnTx/>
                <a:uFillTx/>
                <a:latin typeface="+mn-lt"/>
                <a:ea typeface="+mn-ea"/>
                <a:cs typeface="+mn-cs"/>
              </a:rPr>
              <a:t>d) Kendi görev alanında, iş sağlığı ve güvenliğinin sağlanması için </a:t>
            </a:r>
            <a:r>
              <a:rPr kumimoji="0" lang="tr-TR" sz="2000" b="1" i="0" u="none" strike="noStrike" kern="1200" cap="none" spc="0" normalizeH="0" baseline="0" noProof="0" dirty="0" smtClean="0">
                <a:ln>
                  <a:noFill/>
                </a:ln>
                <a:solidFill>
                  <a:srgbClr val="FF0000"/>
                </a:solidFill>
                <a:effectLst/>
                <a:uLnTx/>
                <a:uFillTx/>
                <a:latin typeface="+mn-lt"/>
                <a:ea typeface="+mn-ea"/>
                <a:cs typeface="+mn-cs"/>
              </a:rPr>
              <a:t>işveren ve çalışan temsilcisi ile iş birliği yapmak.</a:t>
            </a:r>
            <a:r>
              <a:rPr kumimoji="0" lang="tr-TR" sz="2000" b="1" i="0" u="none" strike="noStrike" kern="1200" cap="none" spc="0" normalizeH="0" baseline="0" noProof="0" dirty="0" smtClean="0">
                <a:ln>
                  <a:noFill/>
                </a:ln>
                <a:solidFill>
                  <a:schemeClr val="tx1"/>
                </a:solidFill>
                <a:effectLst/>
                <a:uLnTx/>
                <a:uFillTx/>
                <a:latin typeface="+mn-lt"/>
                <a:ea typeface="+mn-ea"/>
                <a:cs typeface="+mn-cs"/>
              </a:rPr>
              <a:t> </a:t>
            </a:r>
          </a:p>
        </p:txBody>
      </p:sp>
    </p:spTree>
  </p:cSld>
  <p:clrMapOvr>
    <a:masterClrMapping/>
  </p:clrMapOvr>
  <p:transition spd="med">
    <p:cover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Başlık"/>
          <p:cNvSpPr txBox="1">
            <a:spLocks/>
          </p:cNvSpPr>
          <p:nvPr/>
        </p:nvSpPr>
        <p:spPr>
          <a:xfrm>
            <a:off x="457200" y="990600"/>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3200" b="1" i="0" u="none" strike="noStrike" kern="1200" cap="none" spc="0" normalizeH="0" baseline="0" noProof="0" dirty="0" smtClean="0">
                <a:ln>
                  <a:noFill/>
                </a:ln>
                <a:solidFill>
                  <a:srgbClr val="C00000"/>
                </a:solidFill>
                <a:effectLst/>
                <a:uLnTx/>
                <a:uFillTx/>
                <a:latin typeface="+mj-lt"/>
                <a:ea typeface="+mj-ea"/>
                <a:cs typeface="Times New Roman" pitchFamily="18" charset="0"/>
              </a:rPr>
              <a:t>Meslek hastalığı</a:t>
            </a:r>
            <a:r>
              <a:rPr kumimoji="0" lang="de-DE" sz="3200" b="1" i="0" u="none" strike="noStrike" kern="1200" cap="none" spc="0" normalizeH="0" baseline="0" noProof="0" dirty="0" smtClean="0">
                <a:ln>
                  <a:noFill/>
                </a:ln>
                <a:solidFill>
                  <a:srgbClr val="C00000"/>
                </a:solidFill>
                <a:effectLst/>
                <a:uLnTx/>
                <a:uFillTx/>
                <a:latin typeface="+mj-lt"/>
                <a:ea typeface="+mj-ea"/>
                <a:cs typeface="Times New Roman" pitchFamily="18" charset="0"/>
              </a:rPr>
              <a:t> - </a:t>
            </a:r>
            <a:r>
              <a:rPr kumimoji="0" lang="tr-TR" sz="3200" b="1" i="0" u="none" strike="noStrike" kern="1200" cap="none" spc="0" normalizeH="0" baseline="0" noProof="0" dirty="0" smtClean="0">
                <a:ln>
                  <a:noFill/>
                </a:ln>
                <a:effectLst/>
                <a:uLnTx/>
                <a:uFillTx/>
                <a:latin typeface="+mj-lt"/>
                <a:ea typeface="+mj-ea"/>
                <a:cs typeface="Times New Roman" pitchFamily="18" charset="0"/>
              </a:rPr>
              <a:t>Kriterler</a:t>
            </a:r>
            <a:endParaRPr kumimoji="0" lang="tr-TR" sz="3200" b="0" i="0" u="none" strike="noStrike" kern="1200" cap="none" spc="0" normalizeH="0" baseline="0" noProof="0" dirty="0" smtClean="0">
              <a:ln>
                <a:noFill/>
              </a:ln>
              <a:effectLst/>
              <a:uLnTx/>
              <a:uFillTx/>
              <a:latin typeface="+mj-lt"/>
              <a:ea typeface="+mj-ea"/>
              <a:cs typeface="+mj-cs"/>
            </a:endParaRPr>
          </a:p>
        </p:txBody>
      </p:sp>
      <p:sp>
        <p:nvSpPr>
          <p:cNvPr id="4" name="2 İçerik Yer Tutucusu"/>
          <p:cNvSpPr txBox="1">
            <a:spLocks/>
          </p:cNvSpPr>
          <p:nvPr/>
        </p:nvSpPr>
        <p:spPr>
          <a:xfrm>
            <a:off x="457200" y="1600200"/>
            <a:ext cx="8382000" cy="4876799"/>
          </a:xfrm>
          <a:prstGeom prst="rect">
            <a:avLst/>
          </a:prstGeom>
        </p:spPr>
        <p:txBody>
          <a:bodyPr/>
          <a:lstStyle/>
          <a:p>
            <a:pPr marL="628650" marR="0" lvl="0" indent="-628650" algn="l" defTabSz="914400" rtl="0" eaLnBrk="0" fontAlgn="base" latinLnBrk="0" hangingPunct="0">
              <a:lnSpc>
                <a:spcPct val="100000"/>
              </a:lnSpc>
              <a:spcBef>
                <a:spcPct val="20000"/>
              </a:spcBef>
              <a:spcAft>
                <a:spcPts val="2400"/>
              </a:spcAft>
              <a:buClrTx/>
              <a:buSzTx/>
              <a:buFont typeface="Wingdings" pitchFamily="2" charset="2"/>
              <a:buChar char="Ø"/>
              <a:tabLst/>
              <a:defRPr/>
            </a:pPr>
            <a:r>
              <a:rPr kumimoji="0" lang="tr-TR" sz="3200" b="1" i="0" u="none" strike="noStrike" kern="1200" cap="none" spc="0" normalizeH="0" baseline="0" noProof="0" dirty="0" err="1" smtClean="0">
                <a:ln>
                  <a:noFill/>
                </a:ln>
                <a:effectLst/>
                <a:uLnTx/>
                <a:uFillTx/>
                <a:latin typeface="+mn-lt"/>
                <a:ea typeface="ＭＳ Ｐゴシック"/>
                <a:cs typeface="Times New Roman" pitchFamily="18" charset="0"/>
              </a:rPr>
              <a:t>Maruziyet</a:t>
            </a:r>
            <a:r>
              <a:rPr kumimoji="0" lang="tr-TR" sz="3200" b="1" i="0" u="none" strike="noStrike" kern="1200" cap="none" spc="0" normalizeH="0" baseline="0" noProof="0" dirty="0" smtClean="0">
                <a:ln>
                  <a:noFill/>
                </a:ln>
                <a:effectLst/>
                <a:uLnTx/>
                <a:uFillTx/>
                <a:latin typeface="+mn-lt"/>
                <a:ea typeface="ＭＳ Ｐゴシック"/>
                <a:cs typeface="Times New Roman" pitchFamily="18" charset="0"/>
              </a:rPr>
              <a:t> ile etki arasındaki nedensellik ilişkisi </a:t>
            </a:r>
            <a:r>
              <a:rPr kumimoji="0" lang="tr-TR" sz="3200" b="0" i="0" u="none" strike="noStrike" kern="1200" cap="none" spc="0" normalizeH="0" baseline="0" noProof="0" dirty="0" smtClean="0">
                <a:ln>
                  <a:noFill/>
                </a:ln>
                <a:effectLst/>
                <a:uLnTx/>
                <a:uFillTx/>
                <a:latin typeface="+mn-lt"/>
                <a:ea typeface="ＭＳ Ｐゴシック"/>
                <a:cs typeface="Times New Roman" pitchFamily="18" charset="0"/>
              </a:rPr>
              <a:t>belirli bir çalışma ortamı ve/veya faaliyet ile özel bir hastalık etkisi.</a:t>
            </a:r>
            <a:endParaRPr kumimoji="0" lang="en-US" sz="3200" b="0" i="0" u="none" strike="noStrike" kern="1200" cap="none" spc="0" normalizeH="0" baseline="0" noProof="0" dirty="0" smtClean="0">
              <a:ln>
                <a:noFill/>
              </a:ln>
              <a:effectLst/>
              <a:uLnTx/>
              <a:uFillTx/>
              <a:latin typeface="+mn-lt"/>
              <a:ea typeface="ＭＳ Ｐゴシック"/>
              <a:cs typeface="Times New Roman" pitchFamily="18" charset="0"/>
            </a:endParaRPr>
          </a:p>
          <a:p>
            <a:pPr marL="628650" marR="0" lvl="0" indent="-628650" algn="l" defTabSz="914400" rtl="0" eaLnBrk="0" fontAlgn="base" latinLnBrk="0" hangingPunct="0">
              <a:lnSpc>
                <a:spcPct val="100000"/>
              </a:lnSpc>
              <a:spcBef>
                <a:spcPct val="20000"/>
              </a:spcBef>
              <a:spcAft>
                <a:spcPts val="3600"/>
              </a:spcAft>
              <a:buClrTx/>
              <a:buSzTx/>
              <a:buFont typeface="Wingdings" pitchFamily="2" charset="2"/>
              <a:buChar char="Ø"/>
              <a:tabLst/>
              <a:defRPr/>
            </a:pPr>
            <a:r>
              <a:rPr kumimoji="0" lang="tr-TR" sz="3200" i="0" u="none" strike="noStrike" kern="1200" cap="none" spc="0" normalizeH="0" baseline="0" noProof="0" dirty="0" smtClean="0">
                <a:ln>
                  <a:noFill/>
                </a:ln>
                <a:effectLst/>
                <a:uLnTx/>
                <a:uFillTx/>
                <a:latin typeface="+mn-lt"/>
                <a:ea typeface="ＭＳ Ｐゴシック"/>
                <a:cs typeface="Times New Roman" pitchFamily="18" charset="0"/>
              </a:rPr>
              <a:t>Hastalığın</a:t>
            </a:r>
            <a:r>
              <a:rPr kumimoji="0" lang="tr-TR" sz="3200" b="1" i="0" u="none" strike="noStrike" kern="1200" cap="none" spc="0" normalizeH="0" baseline="0" noProof="0" dirty="0" smtClean="0">
                <a:ln>
                  <a:noFill/>
                </a:ln>
                <a:effectLst/>
                <a:uLnTx/>
                <a:uFillTx/>
                <a:latin typeface="+mn-lt"/>
                <a:ea typeface="ＭＳ Ｐゴシック"/>
                <a:cs typeface="Times New Roman" pitchFamily="18" charset="0"/>
              </a:rPr>
              <a:t>, </a:t>
            </a:r>
            <a:r>
              <a:rPr kumimoji="0" lang="tr-TR" sz="3200" b="0" i="0" u="none" strike="noStrike" kern="1200" cap="none" spc="0" normalizeH="0" baseline="0" noProof="0" dirty="0" smtClean="0">
                <a:ln>
                  <a:noFill/>
                </a:ln>
                <a:effectLst/>
                <a:uLnTx/>
                <a:uFillTx/>
                <a:latin typeface="+mn-lt"/>
                <a:ea typeface="ＭＳ Ｐゴシック"/>
                <a:cs typeface="Times New Roman" pitchFamily="18" charset="0"/>
              </a:rPr>
              <a:t>nüfusun geri kalanındaki ortalama oranın </a:t>
            </a:r>
            <a:r>
              <a:rPr kumimoji="0" lang="tr-TR" sz="3200" b="1" i="0" u="none" strike="noStrike" kern="1200" cap="none" spc="0" normalizeH="0" baseline="0" noProof="0" dirty="0" smtClean="0">
                <a:ln>
                  <a:noFill/>
                </a:ln>
                <a:effectLst/>
                <a:uLnTx/>
                <a:uFillTx/>
                <a:latin typeface="+mn-lt"/>
                <a:ea typeface="ＭＳ Ｐゴシック"/>
                <a:cs typeface="Times New Roman" pitchFamily="18" charset="0"/>
              </a:rPr>
              <a:t>üstünde bir sıklıkta </a:t>
            </a:r>
            <a:r>
              <a:rPr kumimoji="0" lang="tr-TR" sz="3200" b="0" i="0" u="none" strike="noStrike" kern="1200" cap="none" spc="0" normalizeH="0" baseline="0" noProof="0" dirty="0" smtClean="0">
                <a:ln>
                  <a:noFill/>
                </a:ln>
                <a:effectLst/>
                <a:uLnTx/>
                <a:uFillTx/>
                <a:latin typeface="+mn-lt"/>
                <a:ea typeface="ＭＳ Ｐゴシック"/>
                <a:cs typeface="Times New Roman" pitchFamily="18" charset="0"/>
              </a:rPr>
              <a:t>görülür.</a:t>
            </a:r>
          </a:p>
          <a:p>
            <a:pPr marL="628650" marR="0" lvl="0" indent="-628650" algn="l" defTabSz="914400" rtl="0" eaLnBrk="0" fontAlgn="base" latinLnBrk="0" hangingPunct="0">
              <a:lnSpc>
                <a:spcPct val="100000"/>
              </a:lnSpc>
              <a:spcBef>
                <a:spcPct val="20000"/>
              </a:spcBef>
              <a:spcAft>
                <a:spcPts val="3600"/>
              </a:spcAft>
              <a:buClrTx/>
              <a:buSzTx/>
              <a:buFont typeface="Wingdings" pitchFamily="2" charset="2"/>
              <a:buChar char="Ø"/>
              <a:tabLst/>
              <a:defRPr/>
            </a:pPr>
            <a:r>
              <a:rPr kumimoji="0" lang="tr-TR" sz="3200" b="0" i="0" u="none" strike="noStrike" kern="1200" cap="none" spc="0" normalizeH="0" baseline="0" noProof="0" dirty="0" smtClean="0">
                <a:ln>
                  <a:noFill/>
                </a:ln>
                <a:effectLst/>
                <a:uLnTx/>
                <a:uFillTx/>
                <a:latin typeface="+mn-lt"/>
                <a:ea typeface="ＭＳ Ｐゴシック"/>
                <a:cs typeface="Times New Roman" pitchFamily="18" charset="0"/>
              </a:rPr>
              <a:t>Ülkeler arasında değişmekle birlikte  bir yılda </a:t>
            </a:r>
            <a:r>
              <a:rPr kumimoji="0" lang="tr-TR" sz="3200" b="1" i="0" u="none" strike="noStrike" kern="1200" cap="none" spc="0" normalizeH="0" baseline="0" noProof="0" dirty="0" smtClean="0">
                <a:ln>
                  <a:noFill/>
                </a:ln>
                <a:solidFill>
                  <a:srgbClr val="FF0000"/>
                </a:solidFill>
                <a:effectLst/>
                <a:uLnTx/>
                <a:uFillTx/>
                <a:latin typeface="+mn-lt"/>
                <a:ea typeface="ＭＳ Ｐゴシック"/>
                <a:cs typeface="Times New Roman" pitchFamily="18" charset="0"/>
              </a:rPr>
              <a:t>her</a:t>
            </a:r>
            <a:r>
              <a:rPr kumimoji="0" lang="tr-TR" sz="3200" b="1" i="0" u="none" strike="noStrike" kern="1200" cap="none" spc="0" normalizeH="0" noProof="0" dirty="0" smtClean="0">
                <a:ln>
                  <a:noFill/>
                </a:ln>
                <a:solidFill>
                  <a:srgbClr val="FF0000"/>
                </a:solidFill>
                <a:effectLst/>
                <a:uLnTx/>
                <a:uFillTx/>
                <a:latin typeface="+mn-lt"/>
                <a:ea typeface="ＭＳ Ｐゴシック"/>
                <a:cs typeface="Times New Roman" pitchFamily="18" charset="0"/>
              </a:rPr>
              <a:t> </a:t>
            </a:r>
            <a:r>
              <a:rPr kumimoji="0" lang="tr-TR" sz="3200" b="1" i="0" u="none" strike="noStrike" kern="1200" cap="none" spc="0" normalizeH="0" baseline="0" noProof="0" dirty="0" smtClean="0">
                <a:ln>
                  <a:noFill/>
                </a:ln>
                <a:solidFill>
                  <a:srgbClr val="FF0000"/>
                </a:solidFill>
                <a:effectLst/>
                <a:uLnTx/>
                <a:uFillTx/>
                <a:latin typeface="+mn-lt"/>
                <a:ea typeface="ＭＳ Ｐゴシック"/>
                <a:cs typeface="Times New Roman" pitchFamily="18" charset="0"/>
              </a:rPr>
              <a:t>1000 </a:t>
            </a:r>
            <a:r>
              <a:rPr kumimoji="0" lang="tr-TR" sz="3200" b="1" i="0" u="none" strike="noStrike" kern="1200" cap="none" spc="0" normalizeH="0" baseline="0" noProof="0" dirty="0" err="1" smtClean="0">
                <a:ln>
                  <a:noFill/>
                </a:ln>
                <a:solidFill>
                  <a:srgbClr val="FF0000"/>
                </a:solidFill>
                <a:effectLst/>
                <a:uLnTx/>
                <a:uFillTx/>
                <a:latin typeface="+mn-lt"/>
                <a:ea typeface="ＭＳ Ｐゴシック"/>
                <a:cs typeface="Times New Roman" pitchFamily="18" charset="0"/>
              </a:rPr>
              <a:t>işci</a:t>
            </a:r>
            <a:r>
              <a:rPr kumimoji="0" lang="tr-TR" sz="3200" b="1" i="0" u="none" strike="noStrike" kern="1200" cap="none" spc="0" normalizeH="0" baseline="0" noProof="0" dirty="0" smtClean="0">
                <a:ln>
                  <a:noFill/>
                </a:ln>
                <a:solidFill>
                  <a:srgbClr val="FF0000"/>
                </a:solidFill>
                <a:effectLst/>
                <a:uLnTx/>
                <a:uFillTx/>
                <a:latin typeface="+mn-lt"/>
                <a:ea typeface="ＭＳ Ｐゴシック"/>
                <a:cs typeface="Times New Roman" pitchFamily="18" charset="0"/>
              </a:rPr>
              <a:t> için 4-12</a:t>
            </a:r>
            <a:r>
              <a:rPr kumimoji="0" lang="tr-TR" sz="3200" b="1" i="0" u="none" strike="noStrike" kern="1200" cap="none" spc="0" normalizeH="0" noProof="0" dirty="0" smtClean="0">
                <a:ln>
                  <a:noFill/>
                </a:ln>
                <a:solidFill>
                  <a:srgbClr val="FF0000"/>
                </a:solidFill>
                <a:effectLst/>
                <a:uLnTx/>
                <a:uFillTx/>
                <a:latin typeface="+mn-lt"/>
                <a:ea typeface="ＭＳ Ｐゴシック"/>
                <a:cs typeface="Times New Roman" pitchFamily="18" charset="0"/>
              </a:rPr>
              <a:t> kişi beklenirken </a:t>
            </a:r>
            <a:r>
              <a:rPr kumimoji="0" lang="tr-TR" sz="3200" b="0" i="0" u="none" strike="noStrike" kern="1200" cap="none" spc="0" normalizeH="0" noProof="0" dirty="0" smtClean="0">
                <a:ln>
                  <a:noFill/>
                </a:ln>
                <a:solidFill>
                  <a:srgbClr val="FF0000"/>
                </a:solidFill>
                <a:effectLst/>
                <a:uLnTx/>
                <a:uFillTx/>
                <a:latin typeface="+mn-lt"/>
                <a:ea typeface="ＭＳ Ｐゴシック"/>
                <a:cs typeface="Times New Roman" pitchFamily="18" charset="0"/>
              </a:rPr>
              <a:t>bu oran</a:t>
            </a:r>
            <a:r>
              <a:rPr kumimoji="0" lang="tr-TR" sz="3200" b="0" i="0" u="none" strike="noStrike" kern="1200" cap="none" spc="0" normalizeH="0" baseline="0" noProof="0" dirty="0" smtClean="0">
                <a:ln>
                  <a:noFill/>
                </a:ln>
                <a:solidFill>
                  <a:srgbClr val="FF0000"/>
                </a:solidFill>
                <a:effectLst/>
                <a:uLnTx/>
                <a:uFillTx/>
                <a:latin typeface="+mn-lt"/>
                <a:ea typeface="ＭＳ Ｐゴシック"/>
                <a:cs typeface="Times New Roman" pitchFamily="18" charset="0"/>
              </a:rPr>
              <a:t> </a:t>
            </a:r>
            <a:r>
              <a:rPr kumimoji="0" lang="tr-TR" sz="3200" b="1" i="0" u="none" strike="noStrike" kern="1200" cap="none" spc="0" normalizeH="0" baseline="0" noProof="0" dirty="0" err="1" smtClean="0">
                <a:ln>
                  <a:noFill/>
                </a:ln>
                <a:solidFill>
                  <a:srgbClr val="FF0000"/>
                </a:solidFill>
                <a:effectLst/>
                <a:uLnTx/>
                <a:uFillTx/>
                <a:latin typeface="+mn-lt"/>
                <a:ea typeface="ＭＳ Ｐゴシック"/>
                <a:cs typeface="Times New Roman" pitchFamily="18" charset="0"/>
              </a:rPr>
              <a:t>Türkiyede</a:t>
            </a:r>
            <a:r>
              <a:rPr kumimoji="0" lang="tr-TR" sz="3200" b="1" i="0" u="none" strike="noStrike" kern="1200" cap="none" spc="0" normalizeH="0" noProof="0" dirty="0" smtClean="0">
                <a:ln>
                  <a:noFill/>
                </a:ln>
                <a:solidFill>
                  <a:srgbClr val="FF0000"/>
                </a:solidFill>
                <a:effectLst/>
                <a:uLnTx/>
                <a:uFillTx/>
                <a:latin typeface="+mn-lt"/>
                <a:ea typeface="ＭＳ Ｐゴシック"/>
                <a:cs typeface="Times New Roman" pitchFamily="18" charset="0"/>
              </a:rPr>
              <a:t>  100.000 de beş civarındadır</a:t>
            </a:r>
            <a:r>
              <a:rPr kumimoji="0" lang="tr-TR" sz="3200" b="0" i="0" u="none" strike="noStrike" kern="1200" cap="none" spc="0" normalizeH="0" noProof="0" dirty="0" smtClean="0">
                <a:ln>
                  <a:noFill/>
                </a:ln>
                <a:solidFill>
                  <a:srgbClr val="FF0000"/>
                </a:solidFill>
                <a:effectLst/>
                <a:uLnTx/>
                <a:uFillTx/>
                <a:latin typeface="+mn-lt"/>
                <a:ea typeface="ＭＳ Ｐゴシック"/>
                <a:cs typeface="Times New Roman" pitchFamily="18" charset="0"/>
              </a:rPr>
              <a:t>.</a:t>
            </a:r>
            <a:endParaRPr kumimoji="0" lang="en-US" sz="2800" b="0" i="0" u="none" strike="noStrike" kern="1200" cap="none" spc="0" normalizeH="0" baseline="0" noProof="0" dirty="0" smtClean="0">
              <a:ln>
                <a:noFill/>
              </a:ln>
              <a:solidFill>
                <a:srgbClr val="FF0000"/>
              </a:solidFill>
              <a:effectLst/>
              <a:uLnTx/>
              <a:uFillTx/>
              <a:latin typeface="+mn-lt"/>
              <a:ea typeface="ＭＳ Ｐゴシック"/>
              <a:cs typeface="Times New Roman" pitchFamily="18" charset="0"/>
            </a:endParaRPr>
          </a:p>
        </p:txBody>
      </p:sp>
    </p:spTree>
  </p:cSld>
  <p:clrMapOvr>
    <a:masterClrMapping/>
  </p:clrMapOvr>
  <p:transition spd="med">
    <p:cover dir="rd"/>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0" y="1066800"/>
            <a:ext cx="7772400" cy="914400"/>
          </a:xfrm>
          <a:prstGeom prst="rect">
            <a:avLst/>
          </a:prstGeom>
        </p:spPr>
        <p:txBody>
          <a:bodyPr lIns="92075" tIns="46038" rIns="92075" bIns="46038"/>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3200" b="1" i="0" u="none" strike="noStrike" kern="1200" cap="none" spc="0" normalizeH="0" baseline="0" noProof="0" smtClean="0">
                <a:ln>
                  <a:noFill/>
                </a:ln>
                <a:solidFill>
                  <a:srgbClr val="C00000"/>
                </a:solidFill>
                <a:effectLst/>
                <a:uLnTx/>
                <a:uFillTx/>
                <a:latin typeface="+mj-lt"/>
                <a:ea typeface="+mj-ea"/>
                <a:cs typeface="+mj-cs"/>
              </a:rPr>
              <a:t>MESLEK HASTALIKLARININ TEDAVİSİ</a:t>
            </a:r>
            <a:endParaRPr kumimoji="0" lang="en-US" sz="3200" b="1" i="0" u="none" strike="noStrike" kern="1200" cap="none" spc="0" normalizeH="0" baseline="0" noProof="0" dirty="0" smtClean="0">
              <a:ln>
                <a:noFill/>
              </a:ln>
              <a:solidFill>
                <a:srgbClr val="C00000"/>
              </a:solidFill>
              <a:effectLst/>
              <a:uLnTx/>
              <a:uFillTx/>
              <a:latin typeface="+mj-lt"/>
              <a:ea typeface="+mj-ea"/>
              <a:cs typeface="+mj-cs"/>
            </a:endParaRPr>
          </a:p>
        </p:txBody>
      </p:sp>
      <p:sp>
        <p:nvSpPr>
          <p:cNvPr id="3" name="Rectangle 2"/>
          <p:cNvSpPr txBox="1">
            <a:spLocks noChangeArrowheads="1"/>
          </p:cNvSpPr>
          <p:nvPr/>
        </p:nvSpPr>
        <p:spPr>
          <a:xfrm>
            <a:off x="914400" y="1143000"/>
            <a:ext cx="7772400" cy="480060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tr-TR" sz="3200" b="1" i="0" u="sng"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tr-TR" sz="3200" b="0" i="0" u="none" strike="noStrike" kern="1200" cap="none" spc="0" normalizeH="0" baseline="0" noProof="0" dirty="0" err="1" smtClean="0">
                <a:ln>
                  <a:noFill/>
                </a:ln>
                <a:solidFill>
                  <a:schemeClr val="tx1"/>
                </a:solidFill>
                <a:effectLst/>
                <a:uLnTx/>
                <a:uFillTx/>
                <a:latin typeface="+mn-lt"/>
                <a:ea typeface="+mn-ea"/>
                <a:cs typeface="+mn-cs"/>
              </a:rPr>
              <a:t>Maruziyetin</a:t>
            </a:r>
            <a:r>
              <a:rPr kumimoji="0" lang="tr-TR" sz="3200" b="0" i="0" u="none" strike="noStrike" kern="1200" cap="none" spc="0" normalizeH="0" baseline="0" noProof="0" dirty="0" smtClean="0">
                <a:ln>
                  <a:noFill/>
                </a:ln>
                <a:solidFill>
                  <a:schemeClr val="tx1"/>
                </a:solidFill>
                <a:effectLst/>
                <a:uLnTx/>
                <a:uFillTx/>
                <a:latin typeface="+mn-lt"/>
                <a:ea typeface="+mn-ea"/>
                <a:cs typeface="+mn-cs"/>
              </a:rPr>
              <a:t> kesilmesi</a:t>
            </a:r>
            <a:endParaRPr kumimoji="0" lang="tr-TR"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tr-TR" sz="3200" b="0" i="0" u="none" strike="noStrike" kern="1200" cap="none" spc="0" normalizeH="0" baseline="0" noProof="0" dirty="0" smtClean="0">
                <a:ln>
                  <a:noFill/>
                </a:ln>
                <a:solidFill>
                  <a:schemeClr val="tx1"/>
                </a:solidFill>
                <a:effectLst/>
                <a:uLnTx/>
                <a:uFillTx/>
                <a:latin typeface="+mn-lt"/>
                <a:ea typeface="+mn-ea"/>
                <a:cs typeface="+mn-cs"/>
              </a:rPr>
              <a:t>Spesifik tedavi (varsa)</a:t>
            </a:r>
            <a:endParaRPr kumimoji="0" lang="tr-TR"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tr-TR" sz="3200" b="0" i="0" u="none" strike="noStrike" kern="1200" cap="none" spc="0" normalizeH="0" baseline="0" noProof="0" dirty="0" err="1" smtClean="0">
                <a:ln>
                  <a:noFill/>
                </a:ln>
                <a:solidFill>
                  <a:schemeClr val="tx1"/>
                </a:solidFill>
                <a:effectLst/>
                <a:uLnTx/>
                <a:uFillTx/>
                <a:latin typeface="+mn-lt"/>
                <a:ea typeface="+mn-ea"/>
                <a:cs typeface="+mn-cs"/>
              </a:rPr>
              <a:t>Semptomatik</a:t>
            </a:r>
            <a:r>
              <a:rPr kumimoji="0" lang="tr-TR" sz="3200" b="0" i="0" u="none" strike="noStrike" kern="1200" cap="none" spc="0" normalizeH="0" baseline="0" noProof="0" dirty="0" smtClean="0">
                <a:ln>
                  <a:noFill/>
                </a:ln>
                <a:solidFill>
                  <a:schemeClr val="tx1"/>
                </a:solidFill>
                <a:effectLst/>
                <a:uLnTx/>
                <a:uFillTx/>
                <a:latin typeface="+mn-lt"/>
                <a:ea typeface="+mn-ea"/>
                <a:cs typeface="+mn-cs"/>
              </a:rPr>
              <a:t> tedavi </a:t>
            </a:r>
          </a:p>
        </p:txBody>
      </p:sp>
      <p:pic>
        <p:nvPicPr>
          <p:cNvPr id="4" name="3 Resim" descr="ted.jpg"/>
          <p:cNvPicPr>
            <a:picLocks noChangeAspect="1"/>
          </p:cNvPicPr>
          <p:nvPr/>
        </p:nvPicPr>
        <p:blipFill>
          <a:blip r:embed="rId2" cstate="print"/>
          <a:stretch>
            <a:fillRect/>
          </a:stretch>
        </p:blipFill>
        <p:spPr>
          <a:xfrm>
            <a:off x="5715000" y="1600200"/>
            <a:ext cx="2800350" cy="3054927"/>
          </a:xfrm>
          <a:prstGeom prst="rect">
            <a:avLst/>
          </a:prstGeom>
        </p:spPr>
      </p:pic>
      <p:sp>
        <p:nvSpPr>
          <p:cNvPr id="5" name="Dikdörtgen 1"/>
          <p:cNvSpPr>
            <a:spLocks noChangeArrowheads="1"/>
          </p:cNvSpPr>
          <p:nvPr/>
        </p:nvSpPr>
        <p:spPr bwMode="auto">
          <a:xfrm>
            <a:off x="762000" y="4570274"/>
            <a:ext cx="7620000" cy="1754326"/>
          </a:xfrm>
          <a:prstGeom prst="rect">
            <a:avLst/>
          </a:prstGeom>
          <a:solidFill>
            <a:srgbClr val="FFFF00"/>
          </a:solidFill>
          <a:ln w="127000" cmpd="tri">
            <a:solidFill>
              <a:srgbClr val="7030A0"/>
            </a:solidFill>
            <a:miter lim="800000"/>
            <a:headEnd/>
            <a:tailEnd/>
          </a:ln>
        </p:spPr>
        <p:txBody>
          <a:bodyPr wrap="square">
            <a:spAutoFit/>
          </a:bodyPr>
          <a:lstStyle/>
          <a:p>
            <a:pPr algn="ctr"/>
            <a:r>
              <a:rPr lang="en-US" sz="3600" b="1" dirty="0" err="1">
                <a:latin typeface="Calibri" pitchFamily="34" charset="0"/>
              </a:rPr>
              <a:t>Meslek</a:t>
            </a:r>
            <a:r>
              <a:rPr lang="en-US" sz="3600" b="1" dirty="0">
                <a:latin typeface="Calibri" pitchFamily="34" charset="0"/>
              </a:rPr>
              <a:t> </a:t>
            </a:r>
            <a:r>
              <a:rPr lang="en-US" sz="3600" b="1" dirty="0" err="1">
                <a:latin typeface="Calibri" pitchFamily="34" charset="0"/>
              </a:rPr>
              <a:t>hastalıklarının</a:t>
            </a:r>
            <a:r>
              <a:rPr lang="en-US" sz="3600" b="1" dirty="0">
                <a:latin typeface="Calibri" pitchFamily="34" charset="0"/>
              </a:rPr>
              <a:t> </a:t>
            </a:r>
            <a:r>
              <a:rPr lang="en-US" sz="3600" b="1" dirty="0" err="1">
                <a:latin typeface="Calibri" pitchFamily="34" charset="0"/>
              </a:rPr>
              <a:t>önemi</a:t>
            </a:r>
            <a:r>
              <a:rPr lang="en-US" sz="3600" b="1" dirty="0">
                <a:latin typeface="Calibri" pitchFamily="34" charset="0"/>
              </a:rPr>
              <a:t>,</a:t>
            </a:r>
            <a:endParaRPr lang="tr-TR" sz="3600" b="1" dirty="0">
              <a:latin typeface="Calibri" pitchFamily="34" charset="0"/>
            </a:endParaRPr>
          </a:p>
          <a:p>
            <a:pPr algn="ctr"/>
            <a:r>
              <a:rPr lang="en-US" sz="3600" b="1" dirty="0" err="1">
                <a:latin typeface="Calibri" pitchFamily="34" charset="0"/>
              </a:rPr>
              <a:t>çalışma</a:t>
            </a:r>
            <a:r>
              <a:rPr lang="en-US" sz="3600" b="1" dirty="0">
                <a:latin typeface="Calibri" pitchFamily="34" charset="0"/>
              </a:rPr>
              <a:t> </a:t>
            </a:r>
            <a:r>
              <a:rPr lang="en-US" sz="3600" b="1" dirty="0" err="1">
                <a:latin typeface="Calibri" pitchFamily="34" charset="0"/>
              </a:rPr>
              <a:t>hayatı</a:t>
            </a:r>
            <a:r>
              <a:rPr lang="en-US" sz="3600" b="1" dirty="0">
                <a:latin typeface="Calibri" pitchFamily="34" charset="0"/>
              </a:rPr>
              <a:t> </a:t>
            </a:r>
            <a:r>
              <a:rPr lang="en-US" sz="3600" b="1" dirty="0" err="1">
                <a:latin typeface="Calibri" pitchFamily="34" charset="0"/>
              </a:rPr>
              <a:t>ile</a:t>
            </a:r>
            <a:r>
              <a:rPr lang="en-US" sz="3600" b="1" dirty="0">
                <a:latin typeface="Calibri" pitchFamily="34" charset="0"/>
              </a:rPr>
              <a:t> </a:t>
            </a:r>
            <a:r>
              <a:rPr lang="en-US" sz="3600" b="1" dirty="0" err="1">
                <a:latin typeface="Calibri" pitchFamily="34" charset="0"/>
              </a:rPr>
              <a:t>doğrudan</a:t>
            </a:r>
            <a:r>
              <a:rPr lang="en-US" sz="3600" b="1" dirty="0">
                <a:latin typeface="Calibri" pitchFamily="34" charset="0"/>
              </a:rPr>
              <a:t> </a:t>
            </a:r>
            <a:r>
              <a:rPr lang="en-US" sz="3600" b="1" dirty="0" err="1">
                <a:latin typeface="Calibri" pitchFamily="34" charset="0"/>
              </a:rPr>
              <a:t>ilgili</a:t>
            </a:r>
            <a:r>
              <a:rPr lang="en-US" sz="3600" b="1" dirty="0">
                <a:latin typeface="Calibri" pitchFamily="34" charset="0"/>
              </a:rPr>
              <a:t> </a:t>
            </a:r>
            <a:r>
              <a:rPr lang="en-US" sz="3600" b="1" dirty="0" err="1">
                <a:latin typeface="Calibri" pitchFamily="34" charset="0"/>
              </a:rPr>
              <a:t>ve</a:t>
            </a:r>
            <a:r>
              <a:rPr lang="en-US" sz="3600" b="1" dirty="0">
                <a:latin typeface="Calibri" pitchFamily="34" charset="0"/>
              </a:rPr>
              <a:t> </a:t>
            </a:r>
            <a:endParaRPr lang="tr-TR" sz="3600" b="1" dirty="0">
              <a:latin typeface="Calibri" pitchFamily="34" charset="0"/>
            </a:endParaRPr>
          </a:p>
          <a:p>
            <a:pPr algn="ctr"/>
            <a:r>
              <a:rPr lang="en-US" sz="3600" b="1" dirty="0" err="1">
                <a:latin typeface="Calibri" pitchFamily="34" charset="0"/>
              </a:rPr>
              <a:t>önlenebilir</a:t>
            </a:r>
            <a:r>
              <a:rPr lang="en-US" sz="3600" b="1" dirty="0">
                <a:latin typeface="Calibri" pitchFamily="34" charset="0"/>
              </a:rPr>
              <a:t> </a:t>
            </a:r>
            <a:r>
              <a:rPr lang="en-US" sz="3600" b="1" dirty="0" err="1">
                <a:latin typeface="Calibri" pitchFamily="34" charset="0"/>
              </a:rPr>
              <a:t>olmasıdır</a:t>
            </a:r>
            <a:r>
              <a:rPr lang="en-US" sz="3600" b="1" dirty="0">
                <a:latin typeface="Calibri" pitchFamily="34" charset="0"/>
              </a:rPr>
              <a:t>…</a:t>
            </a:r>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par>
                          <p:cTn id="12" fill="hold">
                            <p:stCondLst>
                              <p:cond delay="2000"/>
                            </p:stCondLst>
                            <p:childTnLst>
                              <p:par>
                                <p:cTn id="13" presetID="22" presetClass="entr" presetSubtype="8" fill="hold" grpId="0" nodeType="afterEffect">
                                  <p:stCondLst>
                                    <p:cond delay="50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par>
                          <p:cTn id="16" fill="hold">
                            <p:stCondLst>
                              <p:cond delay="3000"/>
                            </p:stCondLst>
                            <p:childTnLst>
                              <p:par>
                                <p:cTn id="17" presetID="5" presetClass="entr" presetSubtype="10" fill="hold" nodeType="afterEffect">
                                  <p:stCondLst>
                                    <p:cond delay="500"/>
                                  </p:stCondLst>
                                  <p:childTnLst>
                                    <p:set>
                                      <p:cBhvr>
                                        <p:cTn id="18" dur="1" fill="hold">
                                          <p:stCondLst>
                                            <p:cond delay="0"/>
                                          </p:stCondLst>
                                        </p:cTn>
                                        <p:tgtEl>
                                          <p:spTgt spid="4"/>
                                        </p:tgtEl>
                                        <p:attrNameLst>
                                          <p:attrName>style.visibility</p:attrName>
                                        </p:attrNameLst>
                                      </p:cBhvr>
                                      <p:to>
                                        <p:strVal val="visible"/>
                                      </p:to>
                                    </p:set>
                                    <p:animEffect transition="in" filter="checkerboard(across)">
                                      <p:cBhvr>
                                        <p:cTn id="19" dur="500"/>
                                        <p:tgtEl>
                                          <p:spTgt spid="4"/>
                                        </p:tgtEl>
                                      </p:cBhvr>
                                    </p:animEffect>
                                  </p:childTnLst>
                                </p:cTn>
                              </p:par>
                            </p:childTnLst>
                          </p:cTn>
                        </p:par>
                        <p:par>
                          <p:cTn id="20" fill="hold">
                            <p:stCondLst>
                              <p:cond delay="4000"/>
                            </p:stCondLst>
                            <p:childTnLst>
                              <p:par>
                                <p:cTn id="21" presetID="2" presetClass="entr" presetSubtype="4" fill="hold" grpId="0" nodeType="afterEffect">
                                  <p:stCondLst>
                                    <p:cond delay="5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par>
                          <p:cTn id="25" fill="hold">
                            <p:stCondLst>
                              <p:cond delay="5000"/>
                            </p:stCondLst>
                            <p:childTnLst>
                              <p:par>
                                <p:cTn id="26" presetID="26" presetClass="emph" presetSubtype="0" repeatCount="3000" fill="hold" grpId="1" nodeType="afterEffect">
                                  <p:stCondLst>
                                    <p:cond delay="500"/>
                                  </p:stCondLst>
                                  <p:childTnLst>
                                    <p:animEffect transition="out" filter="fade">
                                      <p:cBhvr>
                                        <p:cTn id="27" dur="500" tmFilter="0, 0; .2, .5; .8, .5; 1, 0"/>
                                        <p:tgtEl>
                                          <p:spTgt spid="5"/>
                                        </p:tgtEl>
                                      </p:cBhvr>
                                    </p:animEffect>
                                    <p:animScale>
                                      <p:cBhvr>
                                        <p:cTn id="28"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utoUpdateAnimBg="0"/>
      <p:bldP spid="5" grpId="0" animBg="1"/>
      <p:bldP spid="5" grpId="1"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Resim" descr="ata.jpg"/>
          <p:cNvPicPr>
            <a:picLocks noChangeAspect="1"/>
          </p:cNvPicPr>
          <p:nvPr/>
        </p:nvPicPr>
        <p:blipFill>
          <a:blip r:embed="rId2" cstate="print"/>
          <a:stretch>
            <a:fillRect/>
          </a:stretch>
        </p:blipFill>
        <p:spPr>
          <a:xfrm>
            <a:off x="685800" y="1295400"/>
            <a:ext cx="7772400" cy="3733800"/>
          </a:xfrm>
          <a:prstGeom prst="rect">
            <a:avLst/>
          </a:prstGeom>
        </p:spPr>
      </p:pic>
      <p:sp>
        <p:nvSpPr>
          <p:cNvPr id="5" name="4 Metin kutusu"/>
          <p:cNvSpPr txBox="1"/>
          <p:nvPr/>
        </p:nvSpPr>
        <p:spPr>
          <a:xfrm>
            <a:off x="2438400" y="5525869"/>
            <a:ext cx="4038600" cy="646331"/>
          </a:xfrm>
          <a:prstGeom prst="rect">
            <a:avLst/>
          </a:prstGeom>
          <a:solidFill>
            <a:schemeClr val="accent6">
              <a:lumMod val="20000"/>
              <a:lumOff val="80000"/>
            </a:schemeClr>
          </a:solidFill>
          <a:ln w="82550">
            <a:solidFill>
              <a:srgbClr val="C00000"/>
            </a:solidFill>
          </a:ln>
        </p:spPr>
        <p:txBody>
          <a:bodyPr wrap="square" rtlCol="0">
            <a:spAutoFit/>
          </a:bodyPr>
          <a:lstStyle/>
          <a:p>
            <a:r>
              <a:rPr lang="tr-TR" sz="3600" b="1" dirty="0" smtClean="0">
                <a:solidFill>
                  <a:srgbClr val="7030A0"/>
                </a:solidFill>
                <a:latin typeface="Comic Sans MS" pitchFamily="66" charset="0"/>
              </a:rPr>
              <a:t> TEŞEKKÜRLER…</a:t>
            </a:r>
            <a:endParaRPr lang="tr-TR" sz="3600" b="1" dirty="0">
              <a:solidFill>
                <a:srgbClr val="7030A0"/>
              </a:solidFill>
              <a:latin typeface="Comic Sans MS" pitchFamily="66" charset="0"/>
            </a:endParaRPr>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2500"/>
                            </p:stCondLst>
                            <p:childTnLst>
                              <p:par>
                                <p:cTn id="10" presetID="2" presetClass="entr" presetSubtype="4" fill="hold" grpId="0" nodeType="afterEffect">
                                  <p:stCondLst>
                                    <p:cond delay="10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000" fill="hold"/>
                                        <p:tgtEl>
                                          <p:spTgt spid="5"/>
                                        </p:tgtEl>
                                        <p:attrNameLst>
                                          <p:attrName>ppt_x</p:attrName>
                                        </p:attrNameLst>
                                      </p:cBhvr>
                                      <p:tavLst>
                                        <p:tav tm="0">
                                          <p:val>
                                            <p:strVal val="#ppt_x"/>
                                          </p:val>
                                        </p:tav>
                                        <p:tav tm="100000">
                                          <p:val>
                                            <p:strVal val="#ppt_x"/>
                                          </p:val>
                                        </p:tav>
                                      </p:tavLst>
                                    </p:anim>
                                    <p:anim calcmode="lin" valueType="num">
                                      <p:cBhvr additive="base">
                                        <p:cTn id="13" dur="20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5500"/>
                            </p:stCondLst>
                            <p:childTnLst>
                              <p:par>
                                <p:cTn id="15" presetID="8" presetClass="emph" presetSubtype="0" fill="hold" grpId="1" nodeType="afterEffect">
                                  <p:stCondLst>
                                    <p:cond delay="500"/>
                                  </p:stCondLst>
                                  <p:childTnLst>
                                    <p:animRot by="21600000">
                                      <p:cBhvr>
                                        <p:cTn id="16"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1066800"/>
            <a:ext cx="8229600" cy="4038600"/>
          </a:xfrm>
          <a:prstGeom prst="rect">
            <a:avLst/>
          </a:prstGeom>
        </p:spPr>
        <p:txBody>
          <a:bodyPr/>
          <a:lstStyle/>
          <a:p>
            <a:pPr marL="342900" marR="0" lvl="0" indent="-342900" algn="l" defTabSz="914400" rtl="0" eaLnBrk="1" fontAlgn="base" latinLnBrk="0" hangingPunct="1">
              <a:lnSpc>
                <a:spcPct val="100000"/>
              </a:lnSpc>
              <a:spcBef>
                <a:spcPct val="50000"/>
              </a:spcBef>
              <a:spcAft>
                <a:spcPct val="0"/>
              </a:spcAft>
              <a:buClrTx/>
              <a:buSzTx/>
              <a:buFontTx/>
              <a:buNone/>
              <a:tabLst/>
              <a:defRPr/>
            </a:pPr>
            <a:r>
              <a:rPr kumimoji="0" lang="tr-TR" sz="2800" b="1" i="0" u="sng" strike="noStrike" kern="1200" cap="none" spc="0" normalizeH="0" baseline="0" noProof="0" dirty="0" smtClean="0">
                <a:ln>
                  <a:noFill/>
                </a:ln>
                <a:solidFill>
                  <a:srgbClr val="C00000"/>
                </a:solidFill>
                <a:effectLst/>
                <a:uLnTx/>
                <a:uFillTx/>
                <a:latin typeface="+mn-lt"/>
                <a:ea typeface="+mn-ea"/>
                <a:cs typeface="+mn-cs"/>
              </a:rPr>
              <a:t>Bir hastalık</a:t>
            </a:r>
            <a:r>
              <a:rPr kumimoji="0" lang="tr-TR" sz="2800" b="1" i="0" u="none" strike="noStrike" kern="1200" cap="none" spc="0" normalizeH="0" baseline="0" noProof="0" dirty="0" smtClean="0">
                <a:ln>
                  <a:noFill/>
                </a:ln>
                <a:solidFill>
                  <a:srgbClr val="C00000"/>
                </a:solidFill>
                <a:effectLst/>
                <a:uLnTx/>
                <a:uFillTx/>
                <a:latin typeface="+mn-lt"/>
                <a:ea typeface="+mn-ea"/>
                <a:cs typeface="+mn-cs"/>
              </a:rPr>
              <a:t>:</a:t>
            </a:r>
          </a:p>
          <a:p>
            <a:pPr marL="342900" marR="0" lvl="0" indent="-342900" algn="l" defTabSz="914400" rtl="0" eaLnBrk="1" fontAlgn="base" latinLnBrk="0" hangingPunct="1">
              <a:lnSpc>
                <a:spcPct val="100000"/>
              </a:lnSpc>
              <a:spcBef>
                <a:spcPct val="50000"/>
              </a:spcBef>
              <a:spcAft>
                <a:spcPct val="0"/>
              </a:spcAft>
              <a:buClrTx/>
              <a:buSzTx/>
              <a:buFont typeface="Arial" charset="0"/>
              <a:buChar char="•"/>
              <a:tabLst/>
              <a:defRPr/>
            </a:pPr>
            <a:r>
              <a:rPr kumimoji="0" lang="tr-TR" sz="2800" b="0" i="0" u="none" strike="noStrike" kern="1200" cap="none" spc="0" normalizeH="0" baseline="0" noProof="0" dirty="0" smtClean="0">
                <a:ln>
                  <a:noFill/>
                </a:ln>
                <a:solidFill>
                  <a:schemeClr val="tx1"/>
                </a:solidFill>
                <a:effectLst/>
                <a:uLnTx/>
                <a:uFillTx/>
                <a:latin typeface="+mn-lt"/>
                <a:ea typeface="+mn-ea"/>
                <a:cs typeface="+mn-cs"/>
              </a:rPr>
              <a:t>standart tedaviye cevap vermiyorsa,</a:t>
            </a:r>
          </a:p>
          <a:p>
            <a:pPr marL="342900" marR="0" lvl="0" indent="-342900" algn="l" defTabSz="914400" rtl="0" eaLnBrk="1" fontAlgn="base" latinLnBrk="0" hangingPunct="1">
              <a:lnSpc>
                <a:spcPct val="100000"/>
              </a:lnSpc>
              <a:spcBef>
                <a:spcPct val="50000"/>
              </a:spcBef>
              <a:spcAft>
                <a:spcPct val="0"/>
              </a:spcAft>
              <a:buClrTx/>
              <a:buSzTx/>
              <a:buFont typeface="Arial" charset="0"/>
              <a:buChar char="•"/>
              <a:tabLst/>
              <a:defRPr/>
            </a:pPr>
            <a:r>
              <a:rPr kumimoji="0" lang="tr-TR" sz="2800" b="0" i="0" u="none" strike="noStrike" kern="1200" cap="none" spc="0" normalizeH="0" baseline="0" noProof="0" dirty="0" smtClean="0">
                <a:ln>
                  <a:noFill/>
                </a:ln>
                <a:solidFill>
                  <a:schemeClr val="tx1"/>
                </a:solidFill>
                <a:effectLst/>
                <a:uLnTx/>
                <a:uFillTx/>
                <a:latin typeface="+mn-lt"/>
                <a:ea typeface="+mn-ea"/>
                <a:cs typeface="+mn-cs"/>
              </a:rPr>
              <a:t>tipik demografik profile uymuyorsa,</a:t>
            </a:r>
          </a:p>
          <a:p>
            <a:pPr marL="342900" marR="0" lvl="0" indent="-342900" algn="l" defTabSz="914400" rtl="0" eaLnBrk="1" fontAlgn="base" latinLnBrk="0" hangingPunct="1">
              <a:lnSpc>
                <a:spcPct val="100000"/>
              </a:lnSpc>
              <a:spcBef>
                <a:spcPct val="50000"/>
              </a:spcBef>
              <a:spcAft>
                <a:spcPct val="0"/>
              </a:spcAft>
              <a:buClrTx/>
              <a:buSzTx/>
              <a:buFont typeface="Arial" charset="0"/>
              <a:buChar char="•"/>
              <a:tabLst/>
              <a:defRPr/>
            </a:pPr>
            <a:r>
              <a:rPr kumimoji="0" lang="tr-TR" sz="2800" b="0" i="0" u="none" strike="noStrike" kern="1200" cap="none" spc="0" normalizeH="0" baseline="0" noProof="0" dirty="0" smtClean="0">
                <a:ln>
                  <a:noFill/>
                </a:ln>
                <a:solidFill>
                  <a:schemeClr val="tx1"/>
                </a:solidFill>
                <a:effectLst/>
                <a:uLnTx/>
                <a:uFillTx/>
                <a:latin typeface="+mn-lt"/>
                <a:ea typeface="+mn-ea"/>
                <a:cs typeface="+mn-cs"/>
              </a:rPr>
              <a:t>sebebi kestirilemiyorsa, </a:t>
            </a:r>
            <a:r>
              <a:rPr kumimoji="0" lang="tr-TR" sz="2800" b="0" i="1" u="none" strike="noStrike" kern="1200" cap="none" spc="0" normalizeH="0" baseline="0" noProof="0" dirty="0" smtClean="0">
                <a:ln>
                  <a:noFill/>
                </a:ln>
                <a:solidFill>
                  <a:srgbClr val="FF0000"/>
                </a:solidFill>
                <a:effectLst/>
                <a:uLnTx/>
                <a:uFillTx/>
                <a:latin typeface="+mn-lt"/>
                <a:ea typeface="+mn-ea"/>
                <a:cs typeface="+mn-cs"/>
              </a:rPr>
              <a:t>mesleki bir </a:t>
            </a:r>
            <a:r>
              <a:rPr kumimoji="0" lang="tr-TR" sz="2800" b="0" i="1" u="none" strike="noStrike" kern="1200" cap="none" spc="0" normalizeH="0" baseline="0" noProof="0" dirty="0" err="1" smtClean="0">
                <a:ln>
                  <a:noFill/>
                </a:ln>
                <a:solidFill>
                  <a:srgbClr val="FF0000"/>
                </a:solidFill>
                <a:effectLst/>
                <a:uLnTx/>
                <a:uFillTx/>
                <a:latin typeface="+mn-lt"/>
                <a:ea typeface="+mn-ea"/>
                <a:cs typeface="+mn-cs"/>
              </a:rPr>
              <a:t>etiolojisi</a:t>
            </a:r>
            <a:r>
              <a:rPr kumimoji="0" lang="tr-TR" sz="2800" b="0" i="1" u="none" strike="noStrike" kern="1200" cap="none" spc="0" normalizeH="0" baseline="0" noProof="0" dirty="0" smtClean="0">
                <a:ln>
                  <a:noFill/>
                </a:ln>
                <a:solidFill>
                  <a:srgbClr val="FF0000"/>
                </a:solidFill>
                <a:effectLst/>
                <a:uLnTx/>
                <a:uFillTx/>
                <a:latin typeface="+mn-lt"/>
                <a:ea typeface="+mn-ea"/>
                <a:cs typeface="+mn-cs"/>
              </a:rPr>
              <a:t> olabileceğinden</a:t>
            </a:r>
            <a:r>
              <a:rPr kumimoji="0" lang="tr-TR" sz="2800" b="0" i="0" u="none" strike="noStrike" kern="1200" cap="none" spc="0" normalizeH="0" baseline="0" noProof="0" dirty="0" smtClean="0">
                <a:ln>
                  <a:noFill/>
                </a:ln>
                <a:solidFill>
                  <a:schemeClr val="tx1"/>
                </a:solidFill>
                <a:effectLst/>
                <a:uLnTx/>
                <a:uFillTx/>
                <a:latin typeface="+mn-lt"/>
                <a:ea typeface="+mn-ea"/>
                <a:cs typeface="+mn-cs"/>
              </a:rPr>
              <a:t> şüphelenilmelidir!!</a:t>
            </a:r>
          </a:p>
        </p:txBody>
      </p:sp>
      <p:sp>
        <p:nvSpPr>
          <p:cNvPr id="3" name="Rectangle 2"/>
          <p:cNvSpPr txBox="1">
            <a:spLocks noChangeArrowheads="1"/>
          </p:cNvSpPr>
          <p:nvPr/>
        </p:nvSpPr>
        <p:spPr>
          <a:xfrm>
            <a:off x="2895600" y="4343400"/>
            <a:ext cx="6781800" cy="2590800"/>
          </a:xfrm>
          <a:prstGeom prst="rect">
            <a:avLst/>
          </a:prstGeom>
        </p:spPr>
        <p:txBody>
          <a:bodyPr>
            <a:normAutofit fontScale="85000" lnSpcReduction="20000"/>
          </a:bodyPr>
          <a:lstStyle/>
          <a:p>
            <a:pPr marL="342900" indent="-342900" fontAlgn="auto">
              <a:lnSpc>
                <a:spcPct val="90000"/>
              </a:lnSpc>
              <a:spcBef>
                <a:spcPct val="20000"/>
              </a:spcBef>
              <a:spcAft>
                <a:spcPts val="0"/>
              </a:spcAft>
              <a:buFont typeface="Arial" pitchFamily="34" charset="0"/>
              <a:buChar char="•"/>
              <a:defRPr/>
            </a:pPr>
            <a:r>
              <a:rPr lang="tr-TR" sz="3000" dirty="0" smtClean="0">
                <a:solidFill>
                  <a:srgbClr val="FF0000"/>
                </a:solidFill>
                <a:latin typeface="+mn-lt"/>
              </a:rPr>
              <a:t>Solunum sistemi h. </a:t>
            </a:r>
          </a:p>
          <a:p>
            <a:pPr marL="342900" indent="-342900" fontAlgn="auto">
              <a:lnSpc>
                <a:spcPct val="90000"/>
              </a:lnSpc>
              <a:spcBef>
                <a:spcPct val="20000"/>
              </a:spcBef>
              <a:spcAft>
                <a:spcPts val="0"/>
              </a:spcAft>
              <a:buFont typeface="Arial" pitchFamily="34" charset="0"/>
              <a:buChar char="•"/>
              <a:defRPr/>
            </a:pPr>
            <a:r>
              <a:rPr lang="tr-TR" sz="3000" dirty="0" smtClean="0">
                <a:solidFill>
                  <a:srgbClr val="FF0000"/>
                </a:solidFill>
                <a:latin typeface="+mn-lt"/>
              </a:rPr>
              <a:t>Deri hastalığı</a:t>
            </a:r>
          </a:p>
          <a:p>
            <a:pPr marL="342900" indent="-342900" fontAlgn="auto">
              <a:lnSpc>
                <a:spcPct val="90000"/>
              </a:lnSpc>
              <a:spcBef>
                <a:spcPct val="20000"/>
              </a:spcBef>
              <a:spcAft>
                <a:spcPts val="0"/>
              </a:spcAft>
              <a:buFont typeface="Arial" pitchFamily="34" charset="0"/>
              <a:buChar char="•"/>
              <a:defRPr/>
            </a:pPr>
            <a:r>
              <a:rPr lang="tr-TR" sz="3000" dirty="0" smtClean="0">
                <a:solidFill>
                  <a:srgbClr val="FF0000"/>
                </a:solidFill>
                <a:latin typeface="+mn-lt"/>
              </a:rPr>
              <a:t>İşitme problemleri</a:t>
            </a:r>
          </a:p>
          <a:p>
            <a:pPr marL="342900" indent="-342900" fontAlgn="auto">
              <a:lnSpc>
                <a:spcPct val="90000"/>
              </a:lnSpc>
              <a:spcBef>
                <a:spcPct val="20000"/>
              </a:spcBef>
              <a:spcAft>
                <a:spcPts val="0"/>
              </a:spcAft>
              <a:buFont typeface="Arial" pitchFamily="34" charset="0"/>
              <a:buChar char="•"/>
              <a:defRPr/>
            </a:pPr>
            <a:r>
              <a:rPr lang="tr-TR" sz="3000" dirty="0" smtClean="0">
                <a:solidFill>
                  <a:srgbClr val="FF0000"/>
                </a:solidFill>
                <a:latin typeface="+mn-lt"/>
              </a:rPr>
              <a:t>Bel ve eklem rahatsızlıkları</a:t>
            </a:r>
          </a:p>
          <a:p>
            <a:pPr marL="342900" indent="-342900" fontAlgn="auto">
              <a:lnSpc>
                <a:spcPct val="90000"/>
              </a:lnSpc>
              <a:spcBef>
                <a:spcPct val="20000"/>
              </a:spcBef>
              <a:spcAft>
                <a:spcPts val="0"/>
              </a:spcAft>
              <a:buFont typeface="Arial" pitchFamily="34" charset="0"/>
              <a:buChar char="•"/>
              <a:defRPr/>
            </a:pPr>
            <a:r>
              <a:rPr lang="tr-TR" sz="3000" dirty="0" smtClean="0">
                <a:solidFill>
                  <a:srgbClr val="FF0000"/>
                </a:solidFill>
                <a:latin typeface="+mn-lt"/>
              </a:rPr>
              <a:t>Kanser</a:t>
            </a:r>
          </a:p>
          <a:p>
            <a:pPr marL="342900" indent="-342900" fontAlgn="auto">
              <a:lnSpc>
                <a:spcPct val="90000"/>
              </a:lnSpc>
              <a:spcBef>
                <a:spcPct val="20000"/>
              </a:spcBef>
              <a:spcAft>
                <a:spcPts val="0"/>
              </a:spcAft>
              <a:buFont typeface="Arial" pitchFamily="34" charset="0"/>
              <a:buChar char="•"/>
              <a:defRPr/>
            </a:pPr>
            <a:r>
              <a:rPr lang="tr-TR" sz="3000" dirty="0" err="1" smtClean="0">
                <a:solidFill>
                  <a:srgbClr val="FF0000"/>
                </a:solidFill>
                <a:latin typeface="+mn-lt"/>
              </a:rPr>
              <a:t>Nöropsikiatrik</a:t>
            </a:r>
            <a:r>
              <a:rPr lang="tr-TR" sz="3000" dirty="0" smtClean="0">
                <a:solidFill>
                  <a:srgbClr val="FF0000"/>
                </a:solidFill>
                <a:latin typeface="+mn-lt"/>
              </a:rPr>
              <a:t> </a:t>
            </a:r>
            <a:r>
              <a:rPr lang="tr-TR" sz="3000" dirty="0" err="1" smtClean="0">
                <a:solidFill>
                  <a:srgbClr val="FF0000"/>
                </a:solidFill>
                <a:latin typeface="+mn-lt"/>
              </a:rPr>
              <a:t>hast</a:t>
            </a:r>
            <a:r>
              <a:rPr lang="tr-TR" sz="3000" dirty="0" smtClean="0">
                <a:solidFill>
                  <a:srgbClr val="FF0000"/>
                </a:solidFill>
                <a:latin typeface="+mn-lt"/>
              </a:rPr>
              <a:t>..</a:t>
            </a:r>
          </a:p>
          <a:p>
            <a:pPr marL="342900" indent="-342900" fontAlgn="auto">
              <a:lnSpc>
                <a:spcPct val="90000"/>
              </a:lnSpc>
              <a:spcBef>
                <a:spcPct val="20000"/>
              </a:spcBef>
              <a:spcAft>
                <a:spcPts val="0"/>
              </a:spcAft>
              <a:defRPr/>
            </a:pPr>
            <a:r>
              <a:rPr lang="tr-TR" sz="3200" dirty="0" smtClean="0">
                <a:latin typeface="+mn-lt"/>
              </a:rPr>
              <a:t>		</a:t>
            </a:r>
            <a:r>
              <a:rPr lang="tr-TR" sz="2600" b="1" i="1" dirty="0" smtClean="0">
                <a:latin typeface="+mn-lt"/>
              </a:rPr>
              <a:t>“mesleksel </a:t>
            </a:r>
            <a:r>
              <a:rPr lang="tr-TR" sz="2600" b="1" i="1" dirty="0" err="1" smtClean="0">
                <a:latin typeface="+mn-lt"/>
              </a:rPr>
              <a:t>etyoloji</a:t>
            </a:r>
            <a:r>
              <a:rPr lang="tr-TR" sz="2600" b="1" i="1" dirty="0" smtClean="0">
                <a:latin typeface="+mn-lt"/>
              </a:rPr>
              <a:t> daha sık”</a:t>
            </a:r>
            <a:endParaRPr lang="en-US" sz="2600" b="1" i="1" dirty="0">
              <a:latin typeface="+mn-lt"/>
            </a:endParaRPr>
          </a:p>
        </p:txBody>
      </p:sp>
      <p:pic>
        <p:nvPicPr>
          <p:cNvPr id="4" name="3 Resim" descr="şüphe.jpg"/>
          <p:cNvPicPr>
            <a:picLocks noChangeAspect="1"/>
          </p:cNvPicPr>
          <p:nvPr/>
        </p:nvPicPr>
        <p:blipFill>
          <a:blip r:embed="rId2" cstate="print"/>
          <a:stretch>
            <a:fillRect/>
          </a:stretch>
        </p:blipFill>
        <p:spPr>
          <a:xfrm>
            <a:off x="228600" y="4468850"/>
            <a:ext cx="2590800" cy="2153347"/>
          </a:xfrm>
          <a:prstGeom prst="rect">
            <a:avLst/>
          </a:prstGeom>
        </p:spPr>
      </p:pic>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1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609600" y="9144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3600" b="1" i="0" u="none" strike="noStrike" kern="1200" cap="none" spc="0" normalizeH="0" baseline="0" noProof="0" dirty="0" smtClean="0">
                <a:ln>
                  <a:noFill/>
                </a:ln>
                <a:solidFill>
                  <a:srgbClr val="C00000"/>
                </a:solidFill>
                <a:effectLst/>
                <a:uLnTx/>
                <a:uFillTx/>
                <a:latin typeface="+mj-lt"/>
                <a:ea typeface="+mj-ea"/>
                <a:cs typeface="+mj-cs"/>
              </a:rPr>
              <a:t>Bazı hastalıklarda mesleksel </a:t>
            </a:r>
            <a:r>
              <a:rPr kumimoji="0" lang="tr-TR" sz="3600" b="1" i="0" u="none" strike="noStrike" kern="1200" cap="none" spc="0" normalizeH="0" baseline="0" noProof="0" dirty="0" err="1" smtClean="0">
                <a:ln>
                  <a:noFill/>
                </a:ln>
                <a:solidFill>
                  <a:srgbClr val="C00000"/>
                </a:solidFill>
                <a:effectLst/>
                <a:uLnTx/>
                <a:uFillTx/>
                <a:latin typeface="+mj-lt"/>
                <a:ea typeface="+mj-ea"/>
                <a:cs typeface="+mj-cs"/>
              </a:rPr>
              <a:t>etyoloji</a:t>
            </a:r>
            <a:endParaRPr kumimoji="0" lang="en-US" sz="3600" b="1" i="0" u="none" strike="noStrike" kern="1200" cap="none" spc="0" normalizeH="0" baseline="0" noProof="0" dirty="0" smtClean="0">
              <a:ln>
                <a:noFill/>
              </a:ln>
              <a:solidFill>
                <a:srgbClr val="C00000"/>
              </a:solidFill>
              <a:effectLst/>
              <a:uLnTx/>
              <a:uFillTx/>
              <a:latin typeface="+mj-lt"/>
              <a:ea typeface="+mj-ea"/>
              <a:cs typeface="+mj-cs"/>
            </a:endParaRPr>
          </a:p>
        </p:txBody>
      </p:sp>
      <p:sp>
        <p:nvSpPr>
          <p:cNvPr id="3" name="Rectangle 3"/>
          <p:cNvSpPr txBox="1">
            <a:spLocks noChangeArrowheads="1"/>
          </p:cNvSpPr>
          <p:nvPr/>
        </p:nvSpPr>
        <p:spPr bwMode="auto">
          <a:xfrm>
            <a:off x="838200" y="1676400"/>
            <a:ext cx="77724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r>
              <a:rPr kumimoji="0" lang="tr-TR" sz="3200" b="0" i="0" u="none" strike="noStrike" kern="1200" cap="none" spc="0" normalizeH="0" baseline="0" noProof="0" dirty="0" smtClean="0">
                <a:ln>
                  <a:noFill/>
                </a:ln>
                <a:solidFill>
                  <a:schemeClr val="tx1"/>
                </a:solidFill>
                <a:effectLst/>
                <a:uLnTx/>
                <a:uFillTx/>
                <a:latin typeface="+mn-lt"/>
                <a:ea typeface="+mn-ea"/>
                <a:cs typeface="+mn-cs"/>
              </a:rPr>
              <a:t>Akciğer kanseri		10% </a:t>
            </a:r>
          </a:p>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r>
              <a:rPr kumimoji="0" lang="tr-TR" sz="3200" b="0" i="0" u="none" strike="noStrike" kern="1200" cap="none" spc="0" normalizeH="0" baseline="0" noProof="0" dirty="0" smtClean="0">
                <a:ln>
                  <a:noFill/>
                </a:ln>
                <a:solidFill>
                  <a:schemeClr val="tx1"/>
                </a:solidFill>
                <a:effectLst/>
                <a:uLnTx/>
                <a:uFillTx/>
                <a:latin typeface="+mn-lt"/>
                <a:ea typeface="+mn-ea"/>
                <a:cs typeface="+mn-cs"/>
              </a:rPr>
              <a:t>Lösemi  				2%</a:t>
            </a:r>
          </a:p>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r>
              <a:rPr kumimoji="0" lang="tr-TR" sz="3200" b="0" i="0" u="none" strike="noStrike" kern="1200" cap="none" spc="0" normalizeH="0" baseline="0" noProof="0" dirty="0" smtClean="0">
                <a:ln>
                  <a:noFill/>
                </a:ln>
                <a:solidFill>
                  <a:schemeClr val="tx1"/>
                </a:solidFill>
                <a:effectLst/>
                <a:uLnTx/>
                <a:uFillTx/>
                <a:latin typeface="+mn-lt"/>
                <a:ea typeface="+mn-ea"/>
                <a:cs typeface="+mn-cs"/>
              </a:rPr>
              <a:t>KOAH				13%</a:t>
            </a:r>
          </a:p>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r>
              <a:rPr kumimoji="0" lang="tr-TR" sz="3200" b="0" i="0" u="none" strike="noStrike" kern="1200" cap="none" spc="0" normalizeH="0" baseline="0" noProof="0" dirty="0" err="1" smtClean="0">
                <a:ln>
                  <a:noFill/>
                </a:ln>
                <a:solidFill>
                  <a:schemeClr val="tx1"/>
                </a:solidFill>
                <a:effectLst/>
                <a:uLnTx/>
                <a:uFillTx/>
                <a:latin typeface="+mn-lt"/>
                <a:ea typeface="+mn-ea"/>
                <a:cs typeface="+mn-cs"/>
              </a:rPr>
              <a:t>Bronşiyal</a:t>
            </a:r>
            <a:r>
              <a:rPr kumimoji="0" lang="tr-TR" sz="32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3200" b="0" i="0" u="none" strike="noStrike" kern="1200" cap="none" spc="0" normalizeH="0" baseline="0" noProof="0" dirty="0" err="1" smtClean="0">
                <a:ln>
                  <a:noFill/>
                </a:ln>
                <a:solidFill>
                  <a:schemeClr val="tx1"/>
                </a:solidFill>
                <a:effectLst/>
                <a:uLnTx/>
                <a:uFillTx/>
                <a:latin typeface="+mn-lt"/>
                <a:ea typeface="+mn-ea"/>
                <a:cs typeface="+mn-cs"/>
              </a:rPr>
              <a:t>astma</a:t>
            </a:r>
            <a:r>
              <a:rPr kumimoji="0" lang="tr-TR" sz="3200" b="0" i="0" u="none" strike="noStrike" kern="1200" cap="none" spc="0" normalizeH="0" baseline="0" noProof="0" dirty="0" smtClean="0">
                <a:ln>
                  <a:noFill/>
                </a:ln>
                <a:solidFill>
                  <a:schemeClr val="tx1"/>
                </a:solidFill>
                <a:effectLst/>
                <a:uLnTx/>
                <a:uFillTx/>
                <a:latin typeface="+mn-lt"/>
                <a:ea typeface="+mn-ea"/>
                <a:cs typeface="+mn-cs"/>
              </a:rPr>
              <a:t>		11%</a:t>
            </a:r>
          </a:p>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r>
              <a:rPr kumimoji="0" lang="tr-TR" sz="3200" b="1" i="0" u="none" strike="noStrike" kern="1200" cap="none" spc="0" normalizeH="0" baseline="0" noProof="0" dirty="0" err="1" smtClean="0">
                <a:ln>
                  <a:noFill/>
                </a:ln>
                <a:solidFill>
                  <a:srgbClr val="FF0000"/>
                </a:solidFill>
                <a:effectLst/>
                <a:uLnTx/>
                <a:uFillTx/>
                <a:latin typeface="+mn-lt"/>
                <a:ea typeface="+mn-ea"/>
                <a:cs typeface="+mn-cs"/>
              </a:rPr>
              <a:t>Silikozis</a:t>
            </a:r>
            <a:r>
              <a:rPr kumimoji="0" lang="tr-TR" sz="3200" b="1" i="0" u="none" strike="noStrike" kern="1200" cap="none" spc="0" normalizeH="0" baseline="0" noProof="0" dirty="0" smtClean="0">
                <a:ln>
                  <a:noFill/>
                </a:ln>
                <a:solidFill>
                  <a:srgbClr val="FF0000"/>
                </a:solidFill>
                <a:effectLst/>
                <a:uLnTx/>
                <a:uFillTx/>
                <a:latin typeface="+mn-lt"/>
                <a:ea typeface="+mn-ea"/>
                <a:cs typeface="+mn-cs"/>
              </a:rPr>
              <a:t>, </a:t>
            </a:r>
            <a:r>
              <a:rPr kumimoji="0" lang="tr-TR" sz="3200" b="1" i="0" u="none" strike="noStrike" kern="1200" cap="none" spc="0" normalizeH="0" baseline="0" noProof="0" dirty="0" err="1" smtClean="0">
                <a:ln>
                  <a:noFill/>
                </a:ln>
                <a:solidFill>
                  <a:srgbClr val="FF0000"/>
                </a:solidFill>
                <a:effectLst/>
                <a:uLnTx/>
                <a:uFillTx/>
                <a:latin typeface="+mn-lt"/>
                <a:ea typeface="+mn-ea"/>
                <a:cs typeface="+mn-cs"/>
              </a:rPr>
              <a:t>asbestozis</a:t>
            </a:r>
            <a:r>
              <a:rPr kumimoji="0" lang="tr-TR" sz="3200" b="1" i="0" u="none" strike="noStrike" kern="1200" cap="none" spc="0" normalizeH="0" baseline="0" noProof="0" dirty="0" smtClean="0">
                <a:ln>
                  <a:noFill/>
                </a:ln>
                <a:solidFill>
                  <a:srgbClr val="FF0000"/>
                </a:solidFill>
                <a:effectLst/>
                <a:uLnTx/>
                <a:uFillTx/>
                <a:latin typeface="+mn-lt"/>
                <a:ea typeface="+mn-ea"/>
                <a:cs typeface="+mn-cs"/>
              </a:rPr>
              <a:t> 	100%</a:t>
            </a:r>
          </a:p>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r>
              <a:rPr kumimoji="0" lang="tr-TR" sz="3200" b="0" i="0" u="none" strike="noStrike" kern="1200" cap="none" spc="0" normalizeH="0" baseline="0" noProof="0" dirty="0" smtClean="0">
                <a:ln>
                  <a:noFill/>
                </a:ln>
                <a:solidFill>
                  <a:schemeClr val="tx1"/>
                </a:solidFill>
                <a:effectLst/>
                <a:uLnTx/>
                <a:uFillTx/>
                <a:latin typeface="+mn-lt"/>
                <a:ea typeface="+mn-ea"/>
                <a:cs typeface="+mn-cs"/>
              </a:rPr>
              <a:t>Yaralanmalar 			10%</a:t>
            </a:r>
          </a:p>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r>
              <a:rPr kumimoji="0" lang="tr-TR" sz="3200" b="0" i="0" u="none" strike="noStrike" kern="1200" cap="none" spc="0" normalizeH="0" baseline="0" noProof="0" dirty="0" smtClean="0">
                <a:ln>
                  <a:noFill/>
                </a:ln>
                <a:solidFill>
                  <a:schemeClr val="tx1"/>
                </a:solidFill>
                <a:effectLst/>
                <a:uLnTx/>
                <a:uFillTx/>
                <a:latin typeface="+mn-lt"/>
                <a:ea typeface="+mn-ea"/>
                <a:cs typeface="+mn-cs"/>
              </a:rPr>
              <a:t>İşitme kaybı			16%</a:t>
            </a:r>
          </a:p>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r>
              <a:rPr kumimoji="0" lang="tr-TR" sz="3200" b="0" i="0" u="none" strike="noStrike" kern="1200" cap="none" spc="0" normalizeH="0" baseline="0" noProof="0" dirty="0" smtClean="0">
                <a:ln>
                  <a:noFill/>
                </a:ln>
                <a:solidFill>
                  <a:srgbClr val="FF0000"/>
                </a:solidFill>
                <a:effectLst/>
                <a:uLnTx/>
                <a:uFillTx/>
                <a:latin typeface="+mn-lt"/>
                <a:ea typeface="+mn-ea"/>
                <a:cs typeface="+mn-cs"/>
              </a:rPr>
              <a:t>HBV, HBC			40%</a:t>
            </a:r>
          </a:p>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r>
              <a:rPr kumimoji="0" lang="tr-TR" sz="3200" b="0" i="0" u="none" strike="noStrike" kern="1200" cap="none" spc="0" normalizeH="0" baseline="0" noProof="0" dirty="0" smtClean="0">
                <a:ln>
                  <a:noFill/>
                </a:ln>
                <a:solidFill>
                  <a:schemeClr val="tx1"/>
                </a:solidFill>
                <a:effectLst/>
                <a:uLnTx/>
                <a:uFillTx/>
                <a:latin typeface="+mn-lt"/>
                <a:ea typeface="+mn-ea"/>
                <a:cs typeface="+mn-cs"/>
              </a:rPr>
              <a:t>HIV				2%</a:t>
            </a:r>
          </a:p>
        </p:txBody>
      </p:sp>
    </p:spTree>
  </p:cSld>
  <p:clrMapOvr>
    <a:masterClrMapping/>
  </p:clrMapOvr>
  <p:transition spd="med">
    <p:cover dir="rd"/>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2978</TotalTime>
  <Words>2544</Words>
  <Application>Microsoft Office PowerPoint</Application>
  <PresentationFormat>Ekran Gösterisi (4:3)</PresentationFormat>
  <Paragraphs>624</Paragraphs>
  <Slides>71</Slides>
  <Notes>0</Notes>
  <HiddenSlides>0</HiddenSlides>
  <MMClips>0</MMClips>
  <ScaleCrop>false</ScaleCrop>
  <HeadingPairs>
    <vt:vector size="6" baseType="variant">
      <vt:variant>
        <vt:lpstr>Tema</vt:lpstr>
      </vt:variant>
      <vt:variant>
        <vt:i4>1</vt:i4>
      </vt:variant>
      <vt:variant>
        <vt:lpstr>Katıştırılmış OLE Hizmet Programları</vt:lpstr>
      </vt:variant>
      <vt:variant>
        <vt:i4>3</vt:i4>
      </vt:variant>
      <vt:variant>
        <vt:lpstr>Slayt Başlıkları</vt:lpstr>
      </vt:variant>
      <vt:variant>
        <vt:i4>71</vt:i4>
      </vt:variant>
    </vt:vector>
  </HeadingPairs>
  <TitlesOfParts>
    <vt:vector size="75" baseType="lpstr">
      <vt:lpstr>Office Theme</vt:lpstr>
      <vt:lpstr>Worksheet</vt:lpstr>
      <vt:lpstr>Photo Editor Photo</vt:lpstr>
      <vt:lpstr>Belge</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Slayt 50</vt:lpstr>
      <vt:lpstr>Slayt 51</vt:lpstr>
      <vt:lpstr>Slayt 52</vt:lpstr>
      <vt:lpstr>Slayt 53</vt:lpstr>
      <vt:lpstr>Slayt 54</vt:lpstr>
      <vt:lpstr>Slayt 55</vt:lpstr>
      <vt:lpstr>Slayt 56</vt:lpstr>
      <vt:lpstr>Slayt 57</vt:lpstr>
      <vt:lpstr>Slayt 58</vt:lpstr>
      <vt:lpstr>Slayt 59</vt:lpstr>
      <vt:lpstr>Slayt 60</vt:lpstr>
      <vt:lpstr>Slayt 61</vt:lpstr>
      <vt:lpstr>Slayt 62</vt:lpstr>
      <vt:lpstr>Slayt 63</vt:lpstr>
      <vt:lpstr>Slayt 64</vt:lpstr>
      <vt:lpstr>Slayt 65</vt:lpstr>
      <vt:lpstr>Slayt 66</vt:lpstr>
      <vt:lpstr>Slayt 67</vt:lpstr>
      <vt:lpstr>Slayt 68</vt:lpstr>
      <vt:lpstr>Slayt 69</vt:lpstr>
      <vt:lpstr>Slayt 70</vt:lpstr>
      <vt:lpstr>Slayt 71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Naci_YILDIZ</dc:creator>
  <cp:lastModifiedBy>ENDER KAKICI</cp:lastModifiedBy>
  <cp:revision>350</cp:revision>
  <dcterms:created xsi:type="dcterms:W3CDTF">2010-02-13T18:02:47Z</dcterms:created>
  <dcterms:modified xsi:type="dcterms:W3CDTF">2016-05-10T17:52:53Z</dcterms:modified>
</cp:coreProperties>
</file>