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9"/>
  </p:notesMasterIdLst>
  <p:sldIdLst>
    <p:sldId id="338" r:id="rId2"/>
    <p:sldId id="339" r:id="rId3"/>
    <p:sldId id="341" r:id="rId4"/>
    <p:sldId id="340" r:id="rId5"/>
    <p:sldId id="342" r:id="rId6"/>
    <p:sldId id="411" r:id="rId7"/>
    <p:sldId id="344" r:id="rId8"/>
    <p:sldId id="345" r:id="rId9"/>
    <p:sldId id="431" r:id="rId10"/>
    <p:sldId id="413" r:id="rId11"/>
    <p:sldId id="349" r:id="rId12"/>
    <p:sldId id="433" r:id="rId13"/>
    <p:sldId id="414" r:id="rId14"/>
    <p:sldId id="415" r:id="rId15"/>
    <p:sldId id="420" r:id="rId16"/>
    <p:sldId id="421" r:id="rId17"/>
    <p:sldId id="422" r:id="rId18"/>
    <p:sldId id="423" r:id="rId19"/>
    <p:sldId id="424" r:id="rId20"/>
    <p:sldId id="425" r:id="rId21"/>
    <p:sldId id="426" r:id="rId22"/>
    <p:sldId id="427" r:id="rId23"/>
    <p:sldId id="428" r:id="rId24"/>
    <p:sldId id="429" r:id="rId25"/>
    <p:sldId id="352" r:id="rId26"/>
    <p:sldId id="358" r:id="rId27"/>
    <p:sldId id="357" r:id="rId28"/>
    <p:sldId id="353" r:id="rId29"/>
    <p:sldId id="366" r:id="rId30"/>
    <p:sldId id="367" r:id="rId31"/>
    <p:sldId id="368" r:id="rId32"/>
    <p:sldId id="369" r:id="rId33"/>
    <p:sldId id="370" r:id="rId34"/>
    <p:sldId id="371" r:id="rId35"/>
    <p:sldId id="372" r:id="rId36"/>
    <p:sldId id="391" r:id="rId37"/>
    <p:sldId id="432" r:id="rId38"/>
    <p:sldId id="354" r:id="rId39"/>
    <p:sldId id="389" r:id="rId40"/>
    <p:sldId id="359" r:id="rId41"/>
    <p:sldId id="360" r:id="rId42"/>
    <p:sldId id="361" r:id="rId43"/>
    <p:sldId id="447" r:id="rId44"/>
    <p:sldId id="430" r:id="rId45"/>
    <p:sldId id="377"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769"/>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279" autoAdjust="0"/>
    <p:restoredTop sz="94660"/>
  </p:normalViewPr>
  <p:slideViewPr>
    <p:cSldViewPr>
      <p:cViewPr>
        <p:scale>
          <a:sx n="50" d="100"/>
          <a:sy n="50" d="100"/>
        </p:scale>
        <p:origin x="-898" y="-1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FDCCF-3394-4F23-9FB4-1A4544594CE1}" type="datetimeFigureOut">
              <a:rPr lang="tr-TR" smtClean="0"/>
              <a:pPr/>
              <a:t>10.5.2016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ED32B-1855-4477-8997-3011E44BAE5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2" name="9 Resim" descr="sagliklogo.png"/>
          <p:cNvPicPr>
            <a:picLocks noChangeAspect="1"/>
          </p:cNvPicPr>
          <p:nvPr userDrawn="1"/>
        </p:nvPicPr>
        <p:blipFill>
          <a:blip r:embed="rId2" cstate="print"/>
          <a:srcRect/>
          <a:stretch>
            <a:fillRect/>
          </a:stretch>
        </p:blipFill>
        <p:spPr bwMode="auto">
          <a:xfrm>
            <a:off x="266700" y="146050"/>
            <a:ext cx="795338" cy="835025"/>
          </a:xfrm>
          <a:prstGeom prst="rect">
            <a:avLst/>
          </a:prstGeom>
          <a:noFill/>
          <a:ln w="9525">
            <a:noFill/>
            <a:miter lim="800000"/>
            <a:headEnd/>
            <a:tailEnd/>
          </a:ln>
        </p:spPr>
      </p:pic>
      <p:sp>
        <p:nvSpPr>
          <p:cNvPr id="3" name="10 Metin kutusu"/>
          <p:cNvSpPr txBox="1">
            <a:spLocks noChangeArrowheads="1"/>
          </p:cNvSpPr>
          <p:nvPr userDrawn="1"/>
        </p:nvSpPr>
        <p:spPr bwMode="auto">
          <a:xfrm>
            <a:off x="971550" y="188913"/>
            <a:ext cx="6264275" cy="6461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tr-TR" smtClean="0"/>
              <a:t>T.C. Sağlık Bakanlığı</a:t>
            </a:r>
          </a:p>
          <a:p>
            <a:pPr>
              <a:defRPr/>
            </a:pPr>
            <a:r>
              <a:rPr lang="tr-TR" b="1" smtClean="0">
                <a:cs typeface="Arial" panose="020B0604020202020204" pitchFamily="34" charset="0"/>
              </a:rPr>
              <a:t>Türkiye Halk Sağlığı Kurumu</a:t>
            </a:r>
          </a:p>
        </p:txBody>
      </p:sp>
      <p:sp>
        <p:nvSpPr>
          <p:cNvPr id="4" name="12 Dikdörtgen"/>
          <p:cNvSpPr/>
          <p:nvPr userDrawn="1"/>
        </p:nvSpPr>
        <p:spPr>
          <a:xfrm>
            <a:off x="1116013" y="836613"/>
            <a:ext cx="7488237" cy="714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tr-TR"/>
          </a:p>
        </p:txBody>
      </p:sp>
      <p:sp>
        <p:nvSpPr>
          <p:cNvPr id="5" name="3 Veri Yer Tutucusu"/>
          <p:cNvSpPr>
            <a:spLocks noGrp="1"/>
          </p:cNvSpPr>
          <p:nvPr>
            <p:ph type="dt" sz="half" idx="10"/>
          </p:nvPr>
        </p:nvSpPr>
        <p:spPr>
          <a:xfrm>
            <a:off x="457200" y="6356350"/>
            <a:ext cx="2133600" cy="365125"/>
          </a:xfrm>
        </p:spPr>
        <p:txBody>
          <a:bodyPr/>
          <a:lstStyle>
            <a:lvl1pPr>
              <a:defRPr/>
            </a:lvl1pPr>
          </a:lstStyle>
          <a:p>
            <a:pPr>
              <a:defRPr/>
            </a:pPr>
            <a:fld id="{A08CEFE1-B5B3-42AD-98DF-0EC3E9389478}" type="datetime1">
              <a:rPr lang="tr-TR"/>
              <a:pPr>
                <a:defRPr/>
              </a:pPr>
              <a:t>10.5.2016</a:t>
            </a:fld>
            <a:endParaRPr lang="tr-TR"/>
          </a:p>
        </p:txBody>
      </p:sp>
      <p:sp>
        <p:nvSpPr>
          <p:cNvPr id="6" name="4 Altbilgi Yer Tutucusu"/>
          <p:cNvSpPr>
            <a:spLocks noGrp="1"/>
          </p:cNvSpPr>
          <p:nvPr>
            <p:ph type="ftr" sz="quarter" idx="11"/>
          </p:nvPr>
        </p:nvSpPr>
        <p:spPr>
          <a:xfrm>
            <a:off x="3124200" y="6356350"/>
            <a:ext cx="2895600" cy="365125"/>
          </a:xfrm>
        </p:spPr>
        <p:txBody>
          <a:bodyPr/>
          <a:lstStyle>
            <a:lvl1pPr>
              <a:defRPr/>
            </a:lvl1pPr>
          </a:lstStyle>
          <a:p>
            <a:pPr>
              <a:defRPr/>
            </a:pPr>
            <a:endParaRPr lang="tr-TR"/>
          </a:p>
        </p:txBody>
      </p:sp>
      <p:sp>
        <p:nvSpPr>
          <p:cNvPr id="7" name="5 Slayt Numarası Yer Tutucusu"/>
          <p:cNvSpPr>
            <a:spLocks noGrp="1"/>
          </p:cNvSpPr>
          <p:nvPr>
            <p:ph type="sldNum" sz="quarter" idx="12"/>
          </p:nvPr>
        </p:nvSpPr>
        <p:spPr>
          <a:xfrm>
            <a:off x="6553200" y="6356350"/>
            <a:ext cx="2133600" cy="365125"/>
          </a:xfrm>
        </p:spPr>
        <p:txBody>
          <a:bodyPr/>
          <a:lstStyle>
            <a:lvl1pPr>
              <a:defRPr/>
            </a:lvl1pPr>
          </a:lstStyle>
          <a:p>
            <a:pPr>
              <a:defRPr/>
            </a:pPr>
            <a:fld id="{7A2C679E-E8C2-483C-9551-7A68922487AE}" type="slidenum">
              <a:rPr lang="tr-TR" altLang="tr-TR"/>
              <a:pPr>
                <a:defRPr/>
              </a:pPr>
              <a:t>‹#›</a:t>
            </a:fld>
            <a:endParaRPr lang="tr-TR" altLang="tr-TR"/>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7DDD13E-6833-45C6-8622-A38AC57F4FC7}" type="datetimeFigureOut">
              <a:rPr lang="tr-TR" smtClean="0"/>
              <a:pPr/>
              <a:t>10.5.2016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8D7E1C-9483-449D-A527-AD519946E3D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DD13E-6833-45C6-8622-A38AC57F4FC7}" type="datetimeFigureOut">
              <a:rPr lang="tr-TR" smtClean="0"/>
              <a:pPr/>
              <a:t>10.5.2016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D7E1C-9483-449D-A527-AD519946E3D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475656" y="1196752"/>
            <a:ext cx="6768752" cy="707886"/>
          </a:xfrm>
          <a:prstGeom prst="rect">
            <a:avLst/>
          </a:prstGeom>
          <a:solidFill>
            <a:srgbClr val="FFC000"/>
          </a:solidFill>
          <a:ln w="63500" cmpd="thickThin">
            <a:solidFill>
              <a:srgbClr val="002060"/>
            </a:solidFill>
          </a:ln>
          <a:scene3d>
            <a:camera prst="orthographicFront"/>
            <a:lightRig rig="threePt" dir="t"/>
          </a:scene3d>
          <a:sp3d>
            <a:bevelB/>
          </a:sp3d>
        </p:spPr>
        <p:txBody>
          <a:bodyPr wrap="square" rtlCol="0">
            <a:spAutoFit/>
          </a:bodyPr>
          <a:lstStyle/>
          <a:p>
            <a:r>
              <a:rPr lang="tr-TR" sz="4000" b="1" dirty="0" smtClean="0">
                <a:solidFill>
                  <a:srgbClr val="C00000"/>
                </a:solidFill>
              </a:rPr>
              <a:t>PSİKOSOSYAL RİSK ETMENLERİ </a:t>
            </a:r>
            <a:endParaRPr lang="tr-TR" sz="4000" b="1" dirty="0">
              <a:solidFill>
                <a:srgbClr val="C00000"/>
              </a:solidFill>
            </a:endParaRPr>
          </a:p>
        </p:txBody>
      </p:sp>
      <p:pic>
        <p:nvPicPr>
          <p:cNvPr id="3" name="Picture 4" descr="https://encrypted-tbn0.gstatic.com/images?q=tbn:ANd9GcQbyYZ1LnfM2IxDhvM3FgtkAOcFC_ZGvofjNuHYLx61a6_huDKq"/>
          <p:cNvPicPr>
            <a:picLocks noChangeAspect="1" noChangeArrowheads="1"/>
          </p:cNvPicPr>
          <p:nvPr/>
        </p:nvPicPr>
        <p:blipFill>
          <a:blip r:embed="rId2" cstate="print"/>
          <a:srcRect/>
          <a:stretch>
            <a:fillRect/>
          </a:stretch>
        </p:blipFill>
        <p:spPr bwMode="auto">
          <a:xfrm>
            <a:off x="3059832" y="2060848"/>
            <a:ext cx="3384376" cy="3312368"/>
          </a:xfrm>
          <a:prstGeom prst="rect">
            <a:avLst/>
          </a:prstGeom>
          <a:noFill/>
        </p:spPr>
      </p:pic>
      <p:sp>
        <p:nvSpPr>
          <p:cNvPr id="4" name="3 Metin kutusu"/>
          <p:cNvSpPr txBox="1"/>
          <p:nvPr/>
        </p:nvSpPr>
        <p:spPr>
          <a:xfrm>
            <a:off x="2627784" y="5517232"/>
            <a:ext cx="4392488" cy="1200329"/>
          </a:xfrm>
          <a:prstGeom prst="rect">
            <a:avLst/>
          </a:prstGeom>
          <a:solidFill>
            <a:srgbClr val="92D050"/>
          </a:solidFill>
          <a:ln w="63500" cmpd="dbl">
            <a:solidFill>
              <a:srgbClr val="002060"/>
            </a:solidFill>
          </a:ln>
        </p:spPr>
        <p:txBody>
          <a:bodyPr wrap="square" rtlCol="0">
            <a:spAutoFit/>
          </a:bodyPr>
          <a:lstStyle/>
          <a:p>
            <a:pPr algn="ctr">
              <a:defRPr/>
            </a:pPr>
            <a:r>
              <a:rPr lang="tr-TR" sz="2400" b="1" dirty="0" err="1" smtClean="0">
                <a:cs typeface="Times New Roman" pitchFamily="18" charset="0"/>
              </a:rPr>
              <a:t>Dr.Filiz</a:t>
            </a:r>
            <a:r>
              <a:rPr lang="tr-TR" sz="2400" b="1" dirty="0" smtClean="0">
                <a:cs typeface="Times New Roman" pitchFamily="18" charset="0"/>
              </a:rPr>
              <a:t> KAKICI</a:t>
            </a:r>
          </a:p>
          <a:p>
            <a:pPr algn="ctr">
              <a:defRPr/>
            </a:pPr>
            <a:r>
              <a:rPr lang="tr-TR" sz="2400" b="1" dirty="0" smtClean="0">
                <a:cs typeface="Times New Roman" pitchFamily="18" charset="0"/>
              </a:rPr>
              <a:t>Aydın Halk Sağlığı Müdürlüğü</a:t>
            </a:r>
          </a:p>
          <a:p>
            <a:pPr algn="ctr">
              <a:defRPr/>
            </a:pPr>
            <a:r>
              <a:rPr lang="tr-TR" sz="2400" b="1" dirty="0" smtClean="0">
                <a:cs typeface="Times New Roman" pitchFamily="18" charset="0"/>
              </a:rPr>
              <a:t>Efeler Toplum Sağlığı Merkezi</a:t>
            </a:r>
            <a:endParaRPr lang="tr-TR" sz="2400" b="1" dirty="0">
              <a:cs typeface="Times New Roman" pitchFamily="18" charset="0"/>
            </a:endParaRPr>
          </a:p>
        </p:txBody>
      </p:sp>
    </p:spTree>
  </p:cSld>
  <p:clrMapOvr>
    <a:masterClrMapping/>
  </p:clrMapOvr>
  <p:transition spd="med">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KTOR\1-ISTANBULUZMAN\1-EĞİTİM KURUMU\1. İstanbuluzman\2-RESİMLER\Meslekler\Professor_Farnsworth.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1026393"/>
            <a:ext cx="3914775" cy="39147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Dikdörtgen"/>
          <p:cNvSpPr/>
          <p:nvPr/>
        </p:nvSpPr>
        <p:spPr>
          <a:xfrm>
            <a:off x="1187624" y="5147900"/>
            <a:ext cx="6912768" cy="1015663"/>
          </a:xfrm>
          <a:prstGeom prst="rect">
            <a:avLst/>
          </a:prstGeom>
        </p:spPr>
        <p:txBody>
          <a:bodyPr wrap="square">
            <a:spAutoFit/>
          </a:bodyPr>
          <a:lstStyle/>
          <a:p>
            <a:pPr marL="36000" algn="ctr"/>
            <a:r>
              <a:rPr lang="tr-TR" sz="60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   Kronik  Stres</a:t>
            </a:r>
            <a:endParaRPr lang="tr-TR" sz="6000" b="1" noProof="1">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91784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uLnTx/>
                <a:uFillTx/>
                <a:latin typeface="+mj-lt"/>
                <a:ea typeface="+mj-ea"/>
                <a:cs typeface="+mj-cs"/>
              </a:rPr>
              <a:t>Stres</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180528" y="1556792"/>
            <a:ext cx="9324528" cy="5146651"/>
          </a:xfrm>
          <a:prstGeom prst="rect">
            <a:avLst/>
          </a:prstGeom>
        </p:spPr>
        <p:txBody>
          <a:bodyPr/>
          <a:lstStyle/>
          <a:p>
            <a:pPr marL="342900" indent="-342900">
              <a:spcBef>
                <a:spcPct val="20000"/>
              </a:spcBef>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000" b="0" i="0" u="none" strike="noStrike" kern="1200" cap="none" spc="0" normalizeH="0" baseline="0" noProof="0" dirty="0" smtClean="0">
                <a:ln>
                  <a:noFill/>
                </a:ln>
                <a:solidFill>
                  <a:schemeClr val="tx1"/>
                </a:solidFill>
                <a:effectLst/>
                <a:uLnTx/>
                <a:uFillTx/>
                <a:latin typeface="+mn-lt"/>
                <a:ea typeface="+mn-ea"/>
                <a:cs typeface="+mn-cs"/>
              </a:rPr>
              <a:t>Stres kavramını ilk kez ortaya atan </a:t>
            </a:r>
            <a:r>
              <a:rPr kumimoji="0" lang="tr-TR" sz="3000" b="1" i="1" u="none" strike="noStrike" kern="1200" cap="none" spc="0" normalizeH="0" baseline="0" noProof="0" dirty="0" err="1" smtClean="0">
                <a:ln>
                  <a:noFill/>
                </a:ln>
                <a:solidFill>
                  <a:schemeClr val="tx1"/>
                </a:solidFill>
                <a:effectLst/>
                <a:uLnTx/>
                <a:uFillTx/>
                <a:latin typeface="+mn-lt"/>
                <a:ea typeface="+mn-ea"/>
                <a:cs typeface="+mn-cs"/>
              </a:rPr>
              <a:t>Hans</a:t>
            </a:r>
            <a:r>
              <a:rPr kumimoji="0" lang="tr-TR" sz="3000" b="1" i="1" u="none" strike="noStrike" kern="1200" cap="none" spc="0" normalizeH="0" baseline="0" noProof="0" dirty="0" smtClean="0">
                <a:ln>
                  <a:noFill/>
                </a:ln>
                <a:solidFill>
                  <a:schemeClr val="tx1"/>
                </a:solidFill>
                <a:effectLst/>
                <a:uLnTx/>
                <a:uFillTx/>
                <a:latin typeface="+mn-lt"/>
                <a:ea typeface="+mn-ea"/>
                <a:cs typeface="+mn-cs"/>
              </a:rPr>
              <a:t> </a:t>
            </a:r>
            <a:r>
              <a:rPr kumimoji="0" lang="tr-TR" sz="3000" b="1" i="1" u="none" strike="noStrike" kern="1200" cap="none" spc="0" normalizeH="0" baseline="0" noProof="0" dirty="0" err="1" smtClean="0">
                <a:ln>
                  <a:noFill/>
                </a:ln>
                <a:solidFill>
                  <a:schemeClr val="tx1"/>
                </a:solidFill>
                <a:effectLst/>
                <a:uLnTx/>
                <a:uFillTx/>
                <a:latin typeface="+mn-lt"/>
                <a:ea typeface="+mn-ea"/>
                <a:cs typeface="+mn-cs"/>
              </a:rPr>
              <a:t>Selye</a:t>
            </a:r>
            <a:r>
              <a:rPr kumimoji="0" lang="tr-TR" sz="3000" b="1" i="1" u="none" strike="noStrike" kern="1200" cap="none" spc="0" normalizeH="0" baseline="0" noProof="0" dirty="0" smtClean="0">
                <a:ln>
                  <a:noFill/>
                </a:ln>
                <a:solidFill>
                  <a:schemeClr val="tx1"/>
                </a:solidFill>
                <a:effectLst/>
                <a:uLnTx/>
                <a:uFillTx/>
                <a:latin typeface="+mn-lt"/>
                <a:ea typeface="+mn-ea"/>
                <a:cs typeface="+mn-cs"/>
              </a:rPr>
              <a:t>  </a:t>
            </a:r>
            <a:r>
              <a:rPr kumimoji="0" lang="tr-TR" sz="3000" b="0" i="0" u="none" strike="noStrike" kern="1200" cap="none" spc="0" normalizeH="0" baseline="0" noProof="0" dirty="0" smtClean="0">
                <a:ln>
                  <a:noFill/>
                </a:ln>
                <a:solidFill>
                  <a:schemeClr val="tx1"/>
                </a:solidFill>
                <a:effectLst/>
                <a:uLnTx/>
                <a:uFillTx/>
                <a:latin typeface="+mn-lt"/>
                <a:ea typeface="+mn-ea"/>
                <a:cs typeface="+mn-cs"/>
              </a:rPr>
              <a:t>stresi, </a:t>
            </a:r>
            <a:r>
              <a:rPr kumimoji="0" lang="tr-TR" sz="3000" b="0" i="0" u="sng" strike="noStrike" kern="1200" cap="none" spc="0" normalizeH="0" baseline="0" noProof="0" dirty="0" smtClean="0">
                <a:ln>
                  <a:noFill/>
                </a:ln>
                <a:solidFill>
                  <a:schemeClr val="tx1"/>
                </a:solidFill>
                <a:effectLst/>
                <a:uLnTx/>
                <a:uFillTx/>
                <a:latin typeface="+mn-lt"/>
                <a:ea typeface="+mn-ea"/>
                <a:cs typeface="+mn-cs"/>
              </a:rPr>
              <a:t>organizmanın her türlü değişmeye yaygın tepkisi</a:t>
            </a:r>
            <a:r>
              <a:rPr kumimoji="0" lang="tr-TR" sz="3000" b="0" i="0" u="none" strike="noStrike" kern="1200" cap="none" spc="0" normalizeH="0" baseline="0" noProof="0" dirty="0" smtClean="0">
                <a:ln>
                  <a:noFill/>
                </a:ln>
                <a:solidFill>
                  <a:schemeClr val="tx1"/>
                </a:solidFill>
                <a:effectLst/>
                <a:uLnTx/>
                <a:uFillTx/>
                <a:latin typeface="+mn-lt"/>
                <a:ea typeface="+mn-ea"/>
                <a:cs typeface="+mn-cs"/>
              </a:rPr>
              <a:t> olarak tanımlamıştır. </a:t>
            </a:r>
          </a:p>
          <a:p>
            <a:pPr marL="342900" indent="-342900">
              <a:spcBef>
                <a:spcPct val="20000"/>
              </a:spcBef>
              <a:defRPr/>
            </a:pPr>
            <a:r>
              <a:rPr kumimoji="0" lang="tr-TR" sz="3000" b="0" i="0" u="none" strike="noStrike" kern="1200" cap="none" spc="0" normalizeH="0" baseline="0" noProof="0" dirty="0" smtClean="0">
                <a:ln>
                  <a:noFill/>
                </a:ln>
                <a:solidFill>
                  <a:schemeClr val="tx1"/>
                </a:solidFill>
                <a:effectLst/>
                <a:uLnTx/>
                <a:uFillTx/>
                <a:latin typeface="+mn-lt"/>
                <a:ea typeface="+mn-ea"/>
                <a:cs typeface="+mn-cs"/>
              </a:rPr>
              <a:t>       Genel olarak benimsenen bu tanıma göre;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3000" dirty="0" smtClean="0"/>
              <a:t>    </a:t>
            </a:r>
            <a:r>
              <a:rPr kumimoji="0" lang="tr-TR" sz="3000" b="0" i="0" u="none" strike="noStrike" kern="1200" cap="none" spc="0" normalizeH="0" baseline="0" noProof="0" dirty="0" smtClean="0">
                <a:ln>
                  <a:noFill/>
                </a:ln>
                <a:effectLst/>
                <a:uLnTx/>
                <a:uFillTx/>
                <a:latin typeface="+mn-lt"/>
                <a:ea typeface="+mn-ea"/>
                <a:cs typeface="+mn-cs"/>
              </a:rPr>
              <a:t>stres, </a:t>
            </a:r>
            <a:r>
              <a:rPr kumimoji="0" lang="tr-TR" sz="3000" b="0" i="1" u="none" strike="noStrike" kern="1200" cap="none" spc="0" normalizeH="0" baseline="0" noProof="0" dirty="0" smtClean="0">
                <a:ln>
                  <a:noFill/>
                </a:ln>
                <a:effectLst/>
                <a:uLnTx/>
                <a:uFillTx/>
                <a:latin typeface="+mn-lt"/>
                <a:ea typeface="+mn-ea"/>
                <a:cs typeface="+mn-cs"/>
              </a:rPr>
              <a:t>memnuniyet verici olup olmadığına bakılmaksızın, </a:t>
            </a:r>
            <a:r>
              <a:rPr kumimoji="0" lang="tr-TR" sz="3000" b="1" i="1" u="none" strike="noStrike" kern="1200" cap="none" spc="0" normalizeH="0" baseline="0" noProof="0" dirty="0" smtClean="0">
                <a:ln>
                  <a:noFill/>
                </a:ln>
                <a:effectLst/>
                <a:uLnTx/>
                <a:uFillTx/>
                <a:latin typeface="+mn-lt"/>
                <a:ea typeface="+mn-ea"/>
                <a:cs typeface="+mn-cs"/>
              </a:rPr>
              <a:t>her türlü isteme, bedenin uyum sağlamak için gösterdiği yaygın tepkisidir. </a:t>
            </a:r>
          </a:p>
          <a:p>
            <a:pPr marL="342900" lvl="0" indent="-342900">
              <a:spcBef>
                <a:spcPct val="20000"/>
              </a:spcBef>
              <a:defRPr/>
            </a:pPr>
            <a:r>
              <a:rPr lang="tr-TR" sz="3000" dirty="0" smtClean="0"/>
              <a:t>       </a:t>
            </a:r>
            <a:r>
              <a:rPr lang="tr-TR" sz="3000" b="1" dirty="0" smtClean="0"/>
              <a:t>Stres, işyerlerinde kas-iskelet sistemi hastalıklarından sonra en sık rastlanan ikinci sağlık sorunudur</a:t>
            </a:r>
            <a:r>
              <a:rPr lang="tr-TR" sz="3000" b="1" i="1" dirty="0" smtClean="0"/>
              <a:t>.    </a:t>
            </a:r>
            <a:endParaRPr kumimoji="0" lang="tr-TR" sz="3000" b="1" i="1"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Düzlem"/>
          <p:cNvSpPr/>
          <p:nvPr/>
        </p:nvSpPr>
        <p:spPr>
          <a:xfrm>
            <a:off x="3491880" y="3212976"/>
            <a:ext cx="1368152" cy="1368152"/>
          </a:xfrm>
          <a:prstGeom prst="plaque">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Metin kutusu"/>
          <p:cNvSpPr txBox="1"/>
          <p:nvPr/>
        </p:nvSpPr>
        <p:spPr>
          <a:xfrm>
            <a:off x="683568" y="1484784"/>
            <a:ext cx="2520280" cy="1077218"/>
          </a:xfrm>
          <a:prstGeom prst="rect">
            <a:avLst/>
          </a:prstGeom>
          <a:gradFill flip="none" rotWithShape="1">
            <a:gsLst>
              <a:gs pos="0">
                <a:srgbClr val="FFFF00"/>
              </a:gs>
              <a:gs pos="50000">
                <a:schemeClr val="accent1">
                  <a:tint val="44500"/>
                  <a:satMod val="160000"/>
                </a:schemeClr>
              </a:gs>
              <a:gs pos="100000">
                <a:schemeClr val="accent1">
                  <a:tint val="23500"/>
                  <a:satMod val="160000"/>
                </a:schemeClr>
              </a:gs>
            </a:gsLst>
            <a:lin ang="5400000" scaled="0"/>
            <a:tileRect/>
          </a:gradFill>
          <a:ln w="25400">
            <a:solidFill>
              <a:srgbClr val="002060"/>
            </a:solidFill>
          </a:ln>
        </p:spPr>
        <p:txBody>
          <a:bodyPr wrap="square" rtlCol="0">
            <a:spAutoFit/>
          </a:bodyPr>
          <a:lstStyle/>
          <a:p>
            <a:r>
              <a:rPr lang="tr-TR" sz="1600" b="1" dirty="0" smtClean="0"/>
              <a:t>    </a:t>
            </a:r>
            <a:r>
              <a:rPr lang="tr-TR" sz="1600" b="1" dirty="0" smtClean="0">
                <a:solidFill>
                  <a:srgbClr val="FF0000"/>
                </a:solidFill>
              </a:rPr>
              <a:t>İŞLE İLGİLİ NEDENLER</a:t>
            </a:r>
          </a:p>
          <a:p>
            <a:pPr>
              <a:buFont typeface="Arial" pitchFamily="34" charset="0"/>
              <a:buChar char="•"/>
            </a:pPr>
            <a:r>
              <a:rPr lang="tr-TR" sz="1600" dirty="0" smtClean="0"/>
              <a:t>Çok fazla veya az iş</a:t>
            </a:r>
          </a:p>
          <a:p>
            <a:pPr>
              <a:buFont typeface="Arial" pitchFamily="34" charset="0"/>
              <a:buChar char="•"/>
            </a:pPr>
            <a:r>
              <a:rPr lang="tr-TR" sz="1600" dirty="0" smtClean="0"/>
              <a:t>Kötü fiziki çalışma koşulları</a:t>
            </a:r>
          </a:p>
          <a:p>
            <a:pPr>
              <a:buFont typeface="Arial" pitchFamily="34" charset="0"/>
              <a:buChar char="•"/>
            </a:pPr>
            <a:r>
              <a:rPr lang="tr-TR" sz="1600" dirty="0" smtClean="0"/>
              <a:t>Zaman baskısı</a:t>
            </a:r>
            <a:endParaRPr lang="tr-TR" sz="1600" dirty="0"/>
          </a:p>
        </p:txBody>
      </p:sp>
      <p:sp>
        <p:nvSpPr>
          <p:cNvPr id="3" name="2 Metin kutusu"/>
          <p:cNvSpPr txBox="1"/>
          <p:nvPr/>
        </p:nvSpPr>
        <p:spPr>
          <a:xfrm>
            <a:off x="35496" y="3140968"/>
            <a:ext cx="2664296" cy="1569660"/>
          </a:xfrm>
          <a:prstGeom prst="rect">
            <a:avLst/>
          </a:prstGeom>
          <a:gradFill flip="none" rotWithShape="1">
            <a:gsLst>
              <a:gs pos="0">
                <a:srgbClr val="FFFF00"/>
              </a:gs>
              <a:gs pos="50000">
                <a:schemeClr val="accent1">
                  <a:tint val="44500"/>
                  <a:satMod val="160000"/>
                </a:schemeClr>
              </a:gs>
              <a:gs pos="100000">
                <a:schemeClr val="accent1">
                  <a:tint val="23500"/>
                  <a:satMod val="160000"/>
                </a:schemeClr>
              </a:gs>
            </a:gsLst>
            <a:lin ang="5400000" scaled="0"/>
            <a:tileRect/>
          </a:gradFill>
          <a:ln w="25400">
            <a:solidFill>
              <a:srgbClr val="002060"/>
            </a:solidFill>
          </a:ln>
        </p:spPr>
        <p:txBody>
          <a:bodyPr wrap="square" rtlCol="0">
            <a:spAutoFit/>
          </a:bodyPr>
          <a:lstStyle/>
          <a:p>
            <a:r>
              <a:rPr lang="tr-TR" sz="1600" b="1" dirty="0" smtClean="0">
                <a:solidFill>
                  <a:srgbClr val="FF0000"/>
                </a:solidFill>
              </a:rPr>
              <a:t>KURUMUN DIŞ ÇEVREYLE     </a:t>
            </a:r>
          </a:p>
          <a:p>
            <a:r>
              <a:rPr lang="tr-TR" sz="1600" b="1" dirty="0" smtClean="0">
                <a:solidFill>
                  <a:srgbClr val="FF0000"/>
                </a:solidFill>
              </a:rPr>
              <a:t>              İLİŞKİLERİ</a:t>
            </a:r>
          </a:p>
          <a:p>
            <a:pPr>
              <a:buFont typeface="Arial" pitchFamily="34" charset="0"/>
              <a:buChar char="•"/>
            </a:pPr>
            <a:r>
              <a:rPr lang="tr-TR" sz="1600" dirty="0" smtClean="0"/>
              <a:t>Aile istekleriyle örgüt </a:t>
            </a:r>
          </a:p>
          <a:p>
            <a:r>
              <a:rPr lang="tr-TR" sz="1600" dirty="0" smtClean="0"/>
              <a:t>  beklentilerinin çatışması</a:t>
            </a:r>
          </a:p>
          <a:p>
            <a:pPr>
              <a:buFont typeface="Arial" pitchFamily="34" charset="0"/>
              <a:buChar char="•"/>
            </a:pPr>
            <a:r>
              <a:rPr lang="tr-TR" sz="1600" dirty="0" smtClean="0"/>
              <a:t>Kendi beklentileriyle örgüt </a:t>
            </a:r>
          </a:p>
          <a:p>
            <a:r>
              <a:rPr lang="tr-TR" sz="1600" dirty="0" smtClean="0"/>
              <a:t>  beklentilerinin çatışması</a:t>
            </a:r>
            <a:endParaRPr lang="tr-TR" sz="1600" dirty="0"/>
          </a:p>
        </p:txBody>
      </p:sp>
      <p:sp>
        <p:nvSpPr>
          <p:cNvPr id="4" name="3 Metin kutusu"/>
          <p:cNvSpPr txBox="1"/>
          <p:nvPr/>
        </p:nvSpPr>
        <p:spPr>
          <a:xfrm>
            <a:off x="683568" y="5229200"/>
            <a:ext cx="2448272" cy="1323439"/>
          </a:xfrm>
          <a:prstGeom prst="rect">
            <a:avLst/>
          </a:prstGeom>
          <a:gradFill flip="none" rotWithShape="1">
            <a:gsLst>
              <a:gs pos="0">
                <a:srgbClr val="FFFF00"/>
              </a:gs>
              <a:gs pos="50000">
                <a:schemeClr val="accent1">
                  <a:tint val="44500"/>
                  <a:satMod val="160000"/>
                </a:schemeClr>
              </a:gs>
              <a:gs pos="100000">
                <a:schemeClr val="accent1">
                  <a:tint val="23500"/>
                  <a:satMod val="160000"/>
                </a:schemeClr>
              </a:gs>
            </a:gsLst>
            <a:lin ang="5400000" scaled="0"/>
            <a:tileRect/>
          </a:gradFill>
          <a:ln w="25400">
            <a:solidFill>
              <a:srgbClr val="002060"/>
            </a:solidFill>
          </a:ln>
        </p:spPr>
        <p:txBody>
          <a:bodyPr wrap="square" rtlCol="0">
            <a:spAutoFit/>
          </a:bodyPr>
          <a:lstStyle/>
          <a:p>
            <a:r>
              <a:rPr lang="tr-TR" sz="1600" b="1" dirty="0" smtClean="0"/>
              <a:t>   </a:t>
            </a:r>
            <a:r>
              <a:rPr lang="tr-TR" sz="1600" b="1" dirty="0" smtClean="0">
                <a:solidFill>
                  <a:srgbClr val="FF0000"/>
                </a:solidFill>
              </a:rPr>
              <a:t>KURUMUN İÇ ÇEVRESİ</a:t>
            </a:r>
          </a:p>
          <a:p>
            <a:pPr>
              <a:buFont typeface="Arial" pitchFamily="34" charset="0"/>
              <a:buChar char="•"/>
            </a:pPr>
            <a:r>
              <a:rPr lang="tr-TR" sz="1600" dirty="0" smtClean="0"/>
              <a:t>Danışma eksikliği</a:t>
            </a:r>
          </a:p>
          <a:p>
            <a:pPr>
              <a:buFont typeface="Arial" pitchFamily="34" charset="0"/>
              <a:buChar char="•"/>
            </a:pPr>
            <a:r>
              <a:rPr lang="tr-TR" sz="1600" dirty="0" smtClean="0"/>
              <a:t>Davranışların kısıtlanması</a:t>
            </a:r>
          </a:p>
          <a:p>
            <a:pPr>
              <a:buFont typeface="Arial" pitchFamily="34" charset="0"/>
              <a:buChar char="•"/>
            </a:pPr>
            <a:r>
              <a:rPr lang="tr-TR" sz="1600" dirty="0" smtClean="0"/>
              <a:t>Politikalar</a:t>
            </a:r>
          </a:p>
          <a:p>
            <a:pPr>
              <a:buFont typeface="Arial" pitchFamily="34" charset="0"/>
              <a:buChar char="•"/>
            </a:pPr>
            <a:r>
              <a:rPr lang="tr-TR" sz="1600" dirty="0" smtClean="0"/>
              <a:t>Gece vardiyası</a:t>
            </a:r>
            <a:endParaRPr lang="tr-TR" sz="1600" dirty="0"/>
          </a:p>
        </p:txBody>
      </p:sp>
      <p:sp>
        <p:nvSpPr>
          <p:cNvPr id="5" name="4 Metin kutusu"/>
          <p:cNvSpPr txBox="1"/>
          <p:nvPr/>
        </p:nvSpPr>
        <p:spPr>
          <a:xfrm>
            <a:off x="5436096" y="5229200"/>
            <a:ext cx="2952328" cy="1323439"/>
          </a:xfrm>
          <a:prstGeom prst="rect">
            <a:avLst/>
          </a:prstGeom>
          <a:gradFill flip="none" rotWithShape="1">
            <a:gsLst>
              <a:gs pos="0">
                <a:srgbClr val="FFFF00"/>
              </a:gs>
              <a:gs pos="50000">
                <a:schemeClr val="accent1">
                  <a:tint val="44500"/>
                  <a:satMod val="160000"/>
                </a:schemeClr>
              </a:gs>
              <a:gs pos="100000">
                <a:schemeClr val="accent1">
                  <a:tint val="23500"/>
                  <a:satMod val="160000"/>
                </a:schemeClr>
              </a:gs>
            </a:gsLst>
            <a:lin ang="5400000" scaled="0"/>
            <a:tileRect/>
          </a:gradFill>
          <a:ln w="25400">
            <a:solidFill>
              <a:srgbClr val="002060"/>
            </a:solidFill>
          </a:ln>
        </p:spPr>
        <p:txBody>
          <a:bodyPr wrap="square" rtlCol="0">
            <a:spAutoFit/>
          </a:bodyPr>
          <a:lstStyle/>
          <a:p>
            <a:r>
              <a:rPr lang="tr-TR" sz="1600" b="1" dirty="0" smtClean="0"/>
              <a:t>        </a:t>
            </a:r>
            <a:r>
              <a:rPr lang="tr-TR" sz="1600" b="1" dirty="0" smtClean="0">
                <a:solidFill>
                  <a:srgbClr val="FF0000"/>
                </a:solidFill>
              </a:rPr>
              <a:t>KURUM İÇİ İLİŞKİLER</a:t>
            </a:r>
          </a:p>
          <a:p>
            <a:pPr>
              <a:buFont typeface="Arial" pitchFamily="34" charset="0"/>
              <a:buChar char="•"/>
            </a:pPr>
            <a:r>
              <a:rPr lang="tr-TR" sz="1600" dirty="0" smtClean="0"/>
              <a:t>Yöneticilerle olumsuz ilişkiler</a:t>
            </a:r>
          </a:p>
          <a:p>
            <a:pPr>
              <a:buFont typeface="Arial" pitchFamily="34" charset="0"/>
              <a:buChar char="•"/>
            </a:pPr>
            <a:r>
              <a:rPr lang="tr-TR" sz="1600" dirty="0" smtClean="0"/>
              <a:t>Çalışanlarla olumsuz ilişkiler</a:t>
            </a:r>
          </a:p>
          <a:p>
            <a:pPr>
              <a:buFont typeface="Arial" pitchFamily="34" charset="0"/>
              <a:buChar char="•"/>
            </a:pPr>
            <a:r>
              <a:rPr lang="tr-TR" sz="1600" dirty="0" smtClean="0"/>
              <a:t>Yetki-Sorumluluk dağıtımındaki </a:t>
            </a:r>
          </a:p>
          <a:p>
            <a:r>
              <a:rPr lang="tr-TR" sz="1600" dirty="0" smtClean="0"/>
              <a:t>  ilişkiler</a:t>
            </a:r>
            <a:endParaRPr lang="tr-TR" sz="1600" dirty="0"/>
          </a:p>
        </p:txBody>
      </p:sp>
      <p:sp>
        <p:nvSpPr>
          <p:cNvPr id="7" name="6 Metin kutusu"/>
          <p:cNvSpPr txBox="1"/>
          <p:nvPr/>
        </p:nvSpPr>
        <p:spPr>
          <a:xfrm>
            <a:off x="5364088" y="1412776"/>
            <a:ext cx="3456384" cy="1323439"/>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a:ln w="25400">
            <a:solidFill>
              <a:srgbClr val="002060"/>
            </a:solidFill>
          </a:ln>
        </p:spPr>
        <p:txBody>
          <a:bodyPr wrap="square" rtlCol="0">
            <a:spAutoFit/>
          </a:bodyPr>
          <a:lstStyle/>
          <a:p>
            <a:r>
              <a:rPr lang="tr-TR" sz="1600" b="1" dirty="0" smtClean="0">
                <a:solidFill>
                  <a:srgbClr val="FF0000"/>
                </a:solidFill>
              </a:rPr>
              <a:t>KARİYER GELİŞİMİ İLE İLGİLİ NEDENLER</a:t>
            </a:r>
          </a:p>
          <a:p>
            <a:pPr>
              <a:buFont typeface="Arial" pitchFamily="34" charset="0"/>
              <a:buChar char="•"/>
            </a:pPr>
            <a:r>
              <a:rPr lang="tr-TR" sz="1600" dirty="0" smtClean="0"/>
              <a:t>Aşırı yükselme</a:t>
            </a:r>
          </a:p>
          <a:p>
            <a:pPr>
              <a:buFont typeface="Arial" pitchFamily="34" charset="0"/>
              <a:buChar char="•"/>
            </a:pPr>
            <a:r>
              <a:rPr lang="tr-TR" sz="1600" dirty="0" smtClean="0"/>
              <a:t>Yükselememe</a:t>
            </a:r>
          </a:p>
          <a:p>
            <a:pPr>
              <a:buFont typeface="Arial" pitchFamily="34" charset="0"/>
              <a:buChar char="•"/>
            </a:pPr>
            <a:r>
              <a:rPr lang="tr-TR" sz="1600" dirty="0" smtClean="0"/>
              <a:t>İş güvenliği eksikliği</a:t>
            </a:r>
          </a:p>
          <a:p>
            <a:pPr>
              <a:buFont typeface="Arial" pitchFamily="34" charset="0"/>
              <a:buChar char="•"/>
            </a:pPr>
            <a:r>
              <a:rPr lang="tr-TR" sz="1600" dirty="0" smtClean="0"/>
              <a:t>Engellenmiş iş istekleri</a:t>
            </a:r>
            <a:endParaRPr lang="tr-TR" sz="1600" dirty="0"/>
          </a:p>
        </p:txBody>
      </p:sp>
      <p:sp>
        <p:nvSpPr>
          <p:cNvPr id="8" name="7 Metin kutusu"/>
          <p:cNvSpPr txBox="1"/>
          <p:nvPr/>
        </p:nvSpPr>
        <p:spPr>
          <a:xfrm>
            <a:off x="5724128" y="3284984"/>
            <a:ext cx="3096344" cy="1569660"/>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a:ln w="25400">
            <a:solidFill>
              <a:srgbClr val="002060"/>
            </a:solidFill>
          </a:ln>
        </p:spPr>
        <p:txBody>
          <a:bodyPr wrap="square" rtlCol="0">
            <a:spAutoFit/>
          </a:bodyPr>
          <a:lstStyle/>
          <a:p>
            <a:r>
              <a:rPr lang="tr-TR" sz="1600" b="1" dirty="0" smtClean="0"/>
              <a:t>     </a:t>
            </a:r>
            <a:r>
              <a:rPr lang="tr-TR" sz="1600" b="1" dirty="0" smtClean="0">
                <a:solidFill>
                  <a:srgbClr val="FF0000"/>
                </a:solidFill>
              </a:rPr>
              <a:t>KURUM İÇİ ROL İLE İLGİLİ </a:t>
            </a:r>
          </a:p>
          <a:p>
            <a:r>
              <a:rPr lang="tr-TR" sz="1600" b="1" dirty="0" smtClean="0">
                <a:solidFill>
                  <a:srgbClr val="FF0000"/>
                </a:solidFill>
              </a:rPr>
              <a:t>                NEDENLER</a:t>
            </a:r>
          </a:p>
          <a:p>
            <a:pPr>
              <a:buFont typeface="Arial" pitchFamily="34" charset="0"/>
              <a:buChar char="•"/>
            </a:pPr>
            <a:r>
              <a:rPr lang="tr-TR" sz="1600" dirty="0" smtClean="0"/>
              <a:t>Rol çatışması,rol yükü,rol   </a:t>
            </a:r>
          </a:p>
          <a:p>
            <a:r>
              <a:rPr lang="tr-TR" sz="1600" dirty="0" smtClean="0"/>
              <a:t>  belirsizliği</a:t>
            </a:r>
          </a:p>
          <a:p>
            <a:pPr>
              <a:buFont typeface="Arial" pitchFamily="34" charset="0"/>
              <a:buChar char="•"/>
            </a:pPr>
            <a:r>
              <a:rPr lang="tr-TR" sz="1600" dirty="0" smtClean="0"/>
              <a:t>Çalışanlara karşı sorumluluk</a:t>
            </a:r>
          </a:p>
          <a:p>
            <a:pPr>
              <a:buFont typeface="Arial" pitchFamily="34" charset="0"/>
              <a:buChar char="•"/>
            </a:pPr>
            <a:r>
              <a:rPr lang="tr-TR" sz="1600" dirty="0" smtClean="0"/>
              <a:t>Kararlara katılmama </a:t>
            </a:r>
            <a:endParaRPr lang="tr-TR" sz="1600" dirty="0"/>
          </a:p>
        </p:txBody>
      </p:sp>
      <p:sp>
        <p:nvSpPr>
          <p:cNvPr id="9" name="8 Metin kutusu"/>
          <p:cNvSpPr txBox="1"/>
          <p:nvPr/>
        </p:nvSpPr>
        <p:spPr>
          <a:xfrm>
            <a:off x="3707904" y="3359894"/>
            <a:ext cx="1152128" cy="1077218"/>
          </a:xfrm>
          <a:prstGeom prst="rect">
            <a:avLst/>
          </a:prstGeom>
          <a:noFill/>
        </p:spPr>
        <p:txBody>
          <a:bodyPr wrap="square" rtlCol="0">
            <a:spAutoFit/>
          </a:bodyPr>
          <a:lstStyle/>
          <a:p>
            <a:r>
              <a:rPr lang="tr-TR" sz="1600" b="1" dirty="0" smtClean="0">
                <a:solidFill>
                  <a:schemeClr val="bg1"/>
                </a:solidFill>
              </a:rPr>
              <a:t>BİREY</a:t>
            </a:r>
            <a:br>
              <a:rPr lang="tr-TR" sz="1600" b="1" dirty="0" smtClean="0">
                <a:solidFill>
                  <a:schemeClr val="bg1"/>
                </a:solidFill>
              </a:rPr>
            </a:br>
            <a:r>
              <a:rPr lang="tr-TR" sz="1600" b="1" dirty="0" smtClean="0">
                <a:solidFill>
                  <a:schemeClr val="bg1"/>
                </a:solidFill>
              </a:rPr>
              <a:t>KİŞİLİK</a:t>
            </a:r>
            <a:br>
              <a:rPr lang="tr-TR" sz="1600" b="1" dirty="0" smtClean="0">
                <a:solidFill>
                  <a:schemeClr val="bg1"/>
                </a:solidFill>
              </a:rPr>
            </a:br>
            <a:r>
              <a:rPr lang="tr-TR" sz="1600" b="1" dirty="0" smtClean="0">
                <a:solidFill>
                  <a:schemeClr val="bg1"/>
                </a:solidFill>
              </a:rPr>
              <a:t>ALGILAMA</a:t>
            </a:r>
            <a:br>
              <a:rPr lang="tr-TR" sz="1600" b="1" dirty="0" smtClean="0">
                <a:solidFill>
                  <a:schemeClr val="bg1"/>
                </a:solidFill>
              </a:rPr>
            </a:br>
            <a:r>
              <a:rPr lang="tr-TR" sz="1600" b="1" dirty="0" smtClean="0">
                <a:solidFill>
                  <a:schemeClr val="bg1"/>
                </a:solidFill>
              </a:rPr>
              <a:t>DENEYİM</a:t>
            </a:r>
            <a:endParaRPr lang="tr-TR" sz="1600" b="1" dirty="0">
              <a:solidFill>
                <a:schemeClr val="bg1"/>
              </a:solidFill>
            </a:endParaRPr>
          </a:p>
        </p:txBody>
      </p:sp>
      <p:sp>
        <p:nvSpPr>
          <p:cNvPr id="10" name="9 Metin kutusu"/>
          <p:cNvSpPr txBox="1"/>
          <p:nvPr/>
        </p:nvSpPr>
        <p:spPr>
          <a:xfrm>
            <a:off x="1475656" y="836712"/>
            <a:ext cx="7344816" cy="584775"/>
          </a:xfrm>
          <a:prstGeom prst="rect">
            <a:avLst/>
          </a:prstGeom>
          <a:noFill/>
        </p:spPr>
        <p:txBody>
          <a:bodyPr wrap="square" rtlCol="0">
            <a:spAutoFit/>
          </a:bodyPr>
          <a:lstStyle/>
          <a:p>
            <a:r>
              <a:rPr lang="tr-TR" sz="3200" b="1" dirty="0" smtClean="0">
                <a:solidFill>
                  <a:srgbClr val="C00000"/>
                </a:solidFill>
              </a:rPr>
              <a:t>İŞ STRESİNİN POTANSİYEL NEDENLERİ</a:t>
            </a:r>
            <a:endParaRPr lang="tr-TR" sz="3200" b="1" dirty="0">
              <a:solidFill>
                <a:srgbClr val="C00000"/>
              </a:solidFill>
            </a:endParaRPr>
          </a:p>
        </p:txBody>
      </p:sp>
      <p:sp>
        <p:nvSpPr>
          <p:cNvPr id="13" name="12 Sağ Ok"/>
          <p:cNvSpPr/>
          <p:nvPr/>
        </p:nvSpPr>
        <p:spPr>
          <a:xfrm rot="2910563">
            <a:off x="3158955" y="2669635"/>
            <a:ext cx="515521" cy="517547"/>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Aşağı Ok"/>
          <p:cNvSpPr/>
          <p:nvPr/>
        </p:nvSpPr>
        <p:spPr>
          <a:xfrm rot="16200000">
            <a:off x="2879812" y="3753035"/>
            <a:ext cx="432048" cy="504056"/>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Sol Ok"/>
          <p:cNvSpPr/>
          <p:nvPr/>
        </p:nvSpPr>
        <p:spPr>
          <a:xfrm rot="3037840">
            <a:off x="4915771" y="4695412"/>
            <a:ext cx="520054" cy="474378"/>
          </a:xfrm>
          <a:prstGeom prst="lef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Sağ Ok"/>
          <p:cNvSpPr/>
          <p:nvPr/>
        </p:nvSpPr>
        <p:spPr>
          <a:xfrm rot="18523563">
            <a:off x="3059139" y="4664875"/>
            <a:ext cx="533245" cy="496640"/>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ol Ok"/>
          <p:cNvSpPr/>
          <p:nvPr/>
        </p:nvSpPr>
        <p:spPr>
          <a:xfrm rot="19087396">
            <a:off x="4804288" y="2764268"/>
            <a:ext cx="558926" cy="482962"/>
          </a:xfrm>
          <a:prstGeom prst="lef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Sol Ok"/>
          <p:cNvSpPr/>
          <p:nvPr/>
        </p:nvSpPr>
        <p:spPr>
          <a:xfrm>
            <a:off x="5076056" y="3789040"/>
            <a:ext cx="504056" cy="504056"/>
          </a:xfrm>
          <a:prstGeom prst="lef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1000"/>
                            </p:stCondLst>
                            <p:childTnLst>
                              <p:par>
                                <p:cTn id="9" presetID="5" presetClass="entr" presetSubtype="1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2000"/>
                            </p:stCondLst>
                            <p:childTnLst>
                              <p:par>
                                <p:cTn id="13" presetID="5" presetClass="entr" presetSubtype="10" fill="hold" grpId="0" nodeType="after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par>
                          <p:cTn id="16" fill="hold">
                            <p:stCondLst>
                              <p:cond delay="3000"/>
                            </p:stCondLst>
                            <p:childTnLst>
                              <p:par>
                                <p:cTn id="17" presetID="5" presetClass="entr" presetSubtype="1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par>
                          <p:cTn id="20" fill="hold">
                            <p:stCondLst>
                              <p:cond delay="4000"/>
                            </p:stCondLst>
                            <p:childTnLst>
                              <p:par>
                                <p:cTn id="21" presetID="5" presetClass="entr" presetSubtype="10" fill="hold" grpId="0" nodeType="after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par>
                          <p:cTn id="24" fill="hold">
                            <p:stCondLst>
                              <p:cond delay="5000"/>
                            </p:stCondLst>
                            <p:childTnLst>
                              <p:par>
                                <p:cTn id="25" presetID="5" presetClass="entr" presetSubtype="10" fill="hold" grpId="0"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par>
                          <p:cTn id="28" fill="hold">
                            <p:stCondLst>
                              <p:cond delay="6000"/>
                            </p:stCondLst>
                            <p:childTnLst>
                              <p:par>
                                <p:cTn id="29" presetID="5" presetClass="entr" presetSubtype="10"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par>
                          <p:cTn id="32" fill="hold">
                            <p:stCondLst>
                              <p:cond delay="7000"/>
                            </p:stCondLst>
                            <p:childTnLst>
                              <p:par>
                                <p:cTn id="33" presetID="5" presetClass="entr" presetSubtype="10" fill="hold" grpId="0" nodeType="after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par>
                          <p:cTn id="36" fill="hold">
                            <p:stCondLst>
                              <p:cond delay="8000"/>
                            </p:stCondLst>
                            <p:childTnLst>
                              <p:par>
                                <p:cTn id="37" presetID="5" presetClass="entr" presetSubtype="10"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checkerboard(across)">
                                      <p:cBhvr>
                                        <p:cTn id="39" dur="500"/>
                                        <p:tgtEl>
                                          <p:spTgt spid="18"/>
                                        </p:tgtEl>
                                      </p:cBhvr>
                                    </p:animEffect>
                                  </p:childTnLst>
                                </p:cTn>
                              </p:par>
                            </p:childTnLst>
                          </p:cTn>
                        </p:par>
                        <p:par>
                          <p:cTn id="40" fill="hold">
                            <p:stCondLst>
                              <p:cond delay="9000"/>
                            </p:stCondLst>
                            <p:childTnLst>
                              <p:par>
                                <p:cTn id="41" presetID="5" presetClass="entr" presetSubtype="10" fill="hold" grpId="0" nodeType="after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checkerboard(across)">
                                      <p:cBhvr>
                                        <p:cTn id="43" dur="500"/>
                                        <p:tgtEl>
                                          <p:spTgt spid="7"/>
                                        </p:tgtEl>
                                      </p:cBhvr>
                                    </p:animEffect>
                                  </p:childTnLst>
                                </p:cTn>
                              </p:par>
                            </p:childTnLst>
                          </p:cTn>
                        </p:par>
                        <p:par>
                          <p:cTn id="44" fill="hold">
                            <p:stCondLst>
                              <p:cond delay="10000"/>
                            </p:stCondLst>
                            <p:childTnLst>
                              <p:par>
                                <p:cTn id="45" presetID="5" presetClass="entr" presetSubtype="10" fill="hold" grpId="0" nodeType="after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par>
                                <p:cTn id="48" presetID="35" presetClass="emph" presetSubtype="0" repeatCount="indefinite" fill="hold" grpId="0" nodeType="withEffect">
                                  <p:stCondLst>
                                    <p:cond delay="500"/>
                                  </p:stCondLst>
                                  <p:childTnLst>
                                    <p:anim calcmode="discrete" valueType="str">
                                      <p:cBhvr>
                                        <p:cTn id="49"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txBox="1">
            <a:spLocks noChangeArrowheads="1"/>
          </p:cNvSpPr>
          <p:nvPr/>
        </p:nvSpPr>
        <p:spPr bwMode="gray">
          <a:xfrm>
            <a:off x="2267744" y="98072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600" kern="1200" noProof="1" smtClean="0">
                <a:effectLst>
                  <a:innerShdw blurRad="63500" dist="50800" dir="8100000">
                    <a:prstClr val="black">
                      <a:alpha val="50000"/>
                    </a:prstClr>
                  </a:innerShdw>
                </a:effectLst>
                <a:latin typeface="Calibri" pitchFamily="34" charset="0"/>
                <a:ea typeface="+mn-ea"/>
                <a:cs typeface="Calibri" pitchFamily="34" charset="0"/>
              </a:rPr>
              <a:t>KRONİK STRES ETKİLERİ</a:t>
            </a:r>
            <a:endParaRPr lang="en-GB" sz="3600" kern="1200" noProof="1" smtClean="0">
              <a:effectLst>
                <a:innerShdw blurRad="63500" dist="50800" dir="8100000">
                  <a:prstClr val="black">
                    <a:alpha val="50000"/>
                  </a:prstClr>
                </a:innerShdw>
              </a:effectLst>
              <a:latin typeface="Calibri" pitchFamily="34" charset="0"/>
              <a:ea typeface="+mn-ea"/>
              <a:cs typeface="Calibri" pitchFamily="34" charset="0"/>
            </a:endParaRPr>
          </a:p>
        </p:txBody>
      </p:sp>
      <p:sp>
        <p:nvSpPr>
          <p:cNvPr id="3" name="AutoShape 53"/>
          <p:cNvSpPr>
            <a:spLocks noChangeArrowheads="1"/>
          </p:cNvSpPr>
          <p:nvPr/>
        </p:nvSpPr>
        <p:spPr bwMode="auto">
          <a:xfrm>
            <a:off x="323528" y="2924944"/>
            <a:ext cx="1914203" cy="1547936"/>
          </a:xfrm>
          <a:prstGeom prst="hexagon">
            <a:avLst>
              <a:gd name="adj" fmla="val 29172"/>
              <a:gd name="vf" fmla="val 115470"/>
            </a:avLst>
          </a:prstGeom>
          <a:solidFill>
            <a:srgbClr val="0161B2">
              <a:alpha val="43921"/>
            </a:srgbClr>
          </a:solidFill>
          <a:ln w="9525" algn="ctr">
            <a:noFill/>
            <a:miter lim="800000"/>
            <a:headEnd/>
            <a:tailEnd/>
          </a:ln>
          <a:effectLst/>
        </p:spPr>
        <p:txBody>
          <a:bodyPr wrap="none" anchor="ctr"/>
          <a:lstStyle/>
          <a:p>
            <a:endParaRPr lang="tr-TR">
              <a:solidFill>
                <a:srgbClr val="000000"/>
              </a:solidFill>
              <a:cs typeface="Arial" pitchFamily="34" charset="0"/>
            </a:endParaRPr>
          </a:p>
        </p:txBody>
      </p:sp>
      <p:sp>
        <p:nvSpPr>
          <p:cNvPr id="4" name="Oval 16"/>
          <p:cNvSpPr>
            <a:spLocks noChangeArrowheads="1"/>
          </p:cNvSpPr>
          <p:nvPr/>
        </p:nvSpPr>
        <p:spPr bwMode="auto">
          <a:xfrm>
            <a:off x="611560" y="3068960"/>
            <a:ext cx="1288603" cy="1216596"/>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endParaRPr lang="tr-TR" sz="2400" b="1" dirty="0">
              <a:solidFill>
                <a:schemeClr val="bg1"/>
              </a:solidFill>
              <a:latin typeface="Agency FB" pitchFamily="34" charset="0"/>
              <a:cs typeface="Arial" pitchFamily="34" charset="0"/>
            </a:endParaRPr>
          </a:p>
        </p:txBody>
      </p:sp>
      <p:sp>
        <p:nvSpPr>
          <p:cNvPr id="5" name="Text Box 20"/>
          <p:cNvSpPr txBox="1">
            <a:spLocks noChangeArrowheads="1"/>
          </p:cNvSpPr>
          <p:nvPr/>
        </p:nvSpPr>
        <p:spPr bwMode="gray">
          <a:xfrm>
            <a:off x="683568" y="3502169"/>
            <a:ext cx="1082674" cy="430887"/>
          </a:xfrm>
          <a:prstGeom prst="rect">
            <a:avLst/>
          </a:prstGeom>
          <a:noFill/>
          <a:ln w="9525">
            <a:noFill/>
            <a:miter lim="800000"/>
            <a:headEnd/>
            <a:tailEnd/>
          </a:ln>
        </p:spPr>
        <p:txBody>
          <a:bodyPr wrap="square" lIns="0" tIns="0" rIns="0" bIns="0" anchor="ctr" anchorCtr="0">
            <a:spAutoFit/>
          </a:bodyPr>
          <a:lstStyle/>
          <a:p>
            <a:pPr algn="ctr" defTabSz="801688">
              <a:spcAft>
                <a:spcPct val="40000"/>
              </a:spcAft>
            </a:pPr>
            <a:r>
              <a:rPr lang="tr-TR" sz="2800" b="1" i="1" noProof="1" smtClean="0">
                <a:solidFill>
                  <a:schemeClr val="bg1"/>
                </a:solidFill>
                <a:latin typeface="Calibri" pitchFamily="34" charset="0"/>
                <a:cs typeface="Calibri" pitchFamily="34" charset="0"/>
              </a:rPr>
              <a:t>STRES</a:t>
            </a:r>
            <a:endParaRPr lang="tr-TR" sz="2800" b="1" i="1" noProof="1">
              <a:solidFill>
                <a:schemeClr val="bg1"/>
              </a:solidFill>
              <a:latin typeface="Calibri" pitchFamily="34" charset="0"/>
              <a:cs typeface="Calibri" pitchFamily="34" charset="0"/>
            </a:endParaRPr>
          </a:p>
        </p:txBody>
      </p:sp>
      <p:sp>
        <p:nvSpPr>
          <p:cNvPr id="6" name="Sağ Ok 37"/>
          <p:cNvSpPr/>
          <p:nvPr/>
        </p:nvSpPr>
        <p:spPr>
          <a:xfrm>
            <a:off x="2411761" y="3212976"/>
            <a:ext cx="792088" cy="938237"/>
          </a:xfrm>
          <a:prstGeom prst="rightArrow">
            <a:avLst/>
          </a:prstGeom>
          <a:pattFill prst="pct5">
            <a:fgClr>
              <a:srgbClr val="2A79D0"/>
            </a:fgClr>
            <a:bgClr>
              <a:schemeClr val="bg1"/>
            </a:bgClr>
          </a:pattFill>
          <a:ln w="41275">
            <a:solidFill>
              <a:srgbClr val="2A79D0"/>
            </a:solidFill>
            <a:miter lim="800000"/>
            <a:headEnd/>
            <a:tailEnd/>
          </a:ln>
        </p:spPr>
        <p:txBody>
          <a:bodyPr/>
          <a:lstStyle/>
          <a:p>
            <a:endParaRPr lang="tr-TR">
              <a:solidFill>
                <a:srgbClr val="000000"/>
              </a:solidFill>
              <a:latin typeface="Arial" charset="0"/>
              <a:cs typeface="Arial" charset="0"/>
            </a:endParaRPr>
          </a:p>
        </p:txBody>
      </p:sp>
      <p:grpSp>
        <p:nvGrpSpPr>
          <p:cNvPr id="7" name="Grup 3"/>
          <p:cNvGrpSpPr/>
          <p:nvPr/>
        </p:nvGrpSpPr>
        <p:grpSpPr>
          <a:xfrm>
            <a:off x="3203848" y="1700808"/>
            <a:ext cx="4150152" cy="1552575"/>
            <a:chOff x="2644774" y="1700213"/>
            <a:chExt cx="5354123" cy="1552575"/>
          </a:xfrm>
        </p:grpSpPr>
        <p:grpSp>
          <p:nvGrpSpPr>
            <p:cNvPr id="8" name="Group 16"/>
            <p:cNvGrpSpPr>
              <a:grpSpLocks/>
            </p:cNvGrpSpPr>
            <p:nvPr/>
          </p:nvGrpSpPr>
          <p:grpSpPr bwMode="auto">
            <a:xfrm>
              <a:off x="2644774" y="1700213"/>
              <a:ext cx="5354123" cy="1552575"/>
              <a:chOff x="748" y="1071"/>
              <a:chExt cx="3612" cy="978"/>
            </a:xfrm>
          </p:grpSpPr>
          <p:sp>
            <p:nvSpPr>
              <p:cNvPr id="10" name="Freeform 13"/>
              <p:cNvSpPr>
                <a:spLocks/>
              </p:cNvSpPr>
              <p:nvPr/>
            </p:nvSpPr>
            <p:spPr bwMode="gray">
              <a:xfrm>
                <a:off x="748" y="1560"/>
                <a:ext cx="103" cy="489"/>
              </a:xfrm>
              <a:custGeom>
                <a:avLst/>
                <a:gdLst>
                  <a:gd name="T0" fmla="*/ 239 w 97"/>
                  <a:gd name="T1" fmla="*/ 489 h 489"/>
                  <a:gd name="T2" fmla="*/ 239 w 97"/>
                  <a:gd name="T3" fmla="*/ 97 h 489"/>
                  <a:gd name="T4" fmla="*/ 0 w 97"/>
                  <a:gd name="T5" fmla="*/ 0 h 489"/>
                  <a:gd name="T6" fmla="*/ 0 w 97"/>
                  <a:gd name="T7" fmla="*/ 400 h 489"/>
                  <a:gd name="T8" fmla="*/ 239 w 97"/>
                  <a:gd name="T9" fmla="*/ 489 h 489"/>
                  <a:gd name="T10" fmla="*/ 0 60000 65536"/>
                  <a:gd name="T11" fmla="*/ 0 60000 65536"/>
                  <a:gd name="T12" fmla="*/ 0 60000 65536"/>
                  <a:gd name="T13" fmla="*/ 0 60000 65536"/>
                  <a:gd name="T14" fmla="*/ 0 60000 65536"/>
                  <a:gd name="T15" fmla="*/ 0 w 97"/>
                  <a:gd name="T16" fmla="*/ 0 h 489"/>
                  <a:gd name="T17" fmla="*/ 97 w 97"/>
                  <a:gd name="T18" fmla="*/ 489 h 489"/>
                </a:gdLst>
                <a:ahLst/>
                <a:cxnLst>
                  <a:cxn ang="T10">
                    <a:pos x="T0" y="T1"/>
                  </a:cxn>
                  <a:cxn ang="T11">
                    <a:pos x="T2" y="T3"/>
                  </a:cxn>
                  <a:cxn ang="T12">
                    <a:pos x="T4" y="T5"/>
                  </a:cxn>
                  <a:cxn ang="T13">
                    <a:pos x="T6" y="T7"/>
                  </a:cxn>
                  <a:cxn ang="T14">
                    <a:pos x="T8" y="T9"/>
                  </a:cxn>
                </a:cxnLst>
                <a:rect l="T15" t="T16" r="T17" b="T18"/>
                <a:pathLst>
                  <a:path w="97" h="489">
                    <a:moveTo>
                      <a:pt x="97" y="489"/>
                    </a:moveTo>
                    <a:lnTo>
                      <a:pt x="97" y="97"/>
                    </a:lnTo>
                    <a:lnTo>
                      <a:pt x="0" y="0"/>
                    </a:lnTo>
                    <a:lnTo>
                      <a:pt x="0" y="400"/>
                    </a:lnTo>
                    <a:lnTo>
                      <a:pt x="97" y="489"/>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sp>
            <p:nvSpPr>
              <p:cNvPr id="11" name="Freeform 14"/>
              <p:cNvSpPr>
                <a:spLocks/>
              </p:cNvSpPr>
              <p:nvPr/>
            </p:nvSpPr>
            <p:spPr bwMode="gray">
              <a:xfrm>
                <a:off x="748" y="1558"/>
                <a:ext cx="3019" cy="99"/>
              </a:xfrm>
              <a:custGeom>
                <a:avLst/>
                <a:gdLst>
                  <a:gd name="T0" fmla="*/ 97 w 3007"/>
                  <a:gd name="T1" fmla="*/ 99 h 99"/>
                  <a:gd name="T2" fmla="*/ 3191 w 3007"/>
                  <a:gd name="T3" fmla="*/ 99 h 99"/>
                  <a:gd name="T4" fmla="*/ 3088 w 3007"/>
                  <a:gd name="T5" fmla="*/ 0 h 99"/>
                  <a:gd name="T6" fmla="*/ 0 w 3007"/>
                  <a:gd name="T7" fmla="*/ 2 h 99"/>
                  <a:gd name="T8" fmla="*/ 97 w 3007"/>
                  <a:gd name="T9" fmla="*/ 99 h 99"/>
                  <a:gd name="T10" fmla="*/ 0 60000 65536"/>
                  <a:gd name="T11" fmla="*/ 0 60000 65536"/>
                  <a:gd name="T12" fmla="*/ 0 60000 65536"/>
                  <a:gd name="T13" fmla="*/ 0 60000 65536"/>
                  <a:gd name="T14" fmla="*/ 0 60000 65536"/>
                  <a:gd name="T15" fmla="*/ 0 w 3007"/>
                  <a:gd name="T16" fmla="*/ 0 h 99"/>
                  <a:gd name="T17" fmla="*/ 3007 w 3007"/>
                  <a:gd name="T18" fmla="*/ 99 h 99"/>
                </a:gdLst>
                <a:ahLst/>
                <a:cxnLst>
                  <a:cxn ang="T10">
                    <a:pos x="T0" y="T1"/>
                  </a:cxn>
                  <a:cxn ang="T11">
                    <a:pos x="T2" y="T3"/>
                  </a:cxn>
                  <a:cxn ang="T12">
                    <a:pos x="T4" y="T5"/>
                  </a:cxn>
                  <a:cxn ang="T13">
                    <a:pos x="T6" y="T7"/>
                  </a:cxn>
                  <a:cxn ang="T14">
                    <a:pos x="T8" y="T9"/>
                  </a:cxn>
                </a:cxnLst>
                <a:rect l="T15" t="T16" r="T17" b="T18"/>
                <a:pathLst>
                  <a:path w="3007" h="99">
                    <a:moveTo>
                      <a:pt x="97" y="99"/>
                    </a:moveTo>
                    <a:lnTo>
                      <a:pt x="3007" y="99"/>
                    </a:lnTo>
                    <a:lnTo>
                      <a:pt x="2908" y="0"/>
                    </a:lnTo>
                    <a:lnTo>
                      <a:pt x="0" y="2"/>
                    </a:lnTo>
                    <a:lnTo>
                      <a:pt x="97" y="99"/>
                    </a:lnTo>
                    <a:close/>
                  </a:path>
                </a:pathLst>
              </a:custGeom>
              <a:solidFill>
                <a:srgbClr val="69A2E1"/>
              </a:solidFill>
              <a:ln w="4826">
                <a:solidFill>
                  <a:srgbClr val="2A79D0"/>
                </a:solidFill>
                <a:miter lim="800000"/>
                <a:headEnd/>
                <a:tailEnd/>
              </a:ln>
            </p:spPr>
            <p:txBody>
              <a:bodyPr/>
              <a:lstStyle/>
              <a:p>
                <a:endParaRPr lang="tr-TR">
                  <a:solidFill>
                    <a:srgbClr val="000000"/>
                  </a:solidFill>
                </a:endParaRPr>
              </a:p>
            </p:txBody>
          </p:sp>
          <p:sp>
            <p:nvSpPr>
              <p:cNvPr id="12" name="Freeform 15"/>
              <p:cNvSpPr>
                <a:spLocks/>
              </p:cNvSpPr>
              <p:nvPr/>
            </p:nvSpPr>
            <p:spPr bwMode="gray">
              <a:xfrm>
                <a:off x="845" y="1166"/>
                <a:ext cx="3515" cy="883"/>
              </a:xfrm>
              <a:custGeom>
                <a:avLst/>
                <a:gdLst>
                  <a:gd name="T0" fmla="*/ 0 w 3515"/>
                  <a:gd name="T1" fmla="*/ 883 h 883"/>
                  <a:gd name="T2" fmla="*/ 3515 w 3515"/>
                  <a:gd name="T3" fmla="*/ 883 h 883"/>
                  <a:gd name="T4" fmla="*/ 3028 w 3515"/>
                  <a:gd name="T5" fmla="*/ 0 h 883"/>
                  <a:gd name="T6" fmla="*/ 2617 w 3515"/>
                  <a:gd name="T7" fmla="*/ 0 h 883"/>
                  <a:gd name="T8" fmla="*/ 2910 w 3515"/>
                  <a:gd name="T9" fmla="*/ 491 h 883"/>
                  <a:gd name="T10" fmla="*/ 0 w 3515"/>
                  <a:gd name="T11" fmla="*/ 491 h 883"/>
                  <a:gd name="T12" fmla="*/ 0 w 3515"/>
                  <a:gd name="T13" fmla="*/ 883 h 883"/>
                  <a:gd name="T14" fmla="*/ 0 60000 65536"/>
                  <a:gd name="T15" fmla="*/ 0 60000 65536"/>
                  <a:gd name="T16" fmla="*/ 0 60000 65536"/>
                  <a:gd name="T17" fmla="*/ 0 60000 65536"/>
                  <a:gd name="T18" fmla="*/ 0 60000 65536"/>
                  <a:gd name="T19" fmla="*/ 0 60000 65536"/>
                  <a:gd name="T20" fmla="*/ 0 60000 65536"/>
                  <a:gd name="T21" fmla="*/ 0 w 3515"/>
                  <a:gd name="T22" fmla="*/ 0 h 883"/>
                  <a:gd name="T23" fmla="*/ 3515 w 3515"/>
                  <a:gd name="T24" fmla="*/ 883 h 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883">
                    <a:moveTo>
                      <a:pt x="0" y="883"/>
                    </a:moveTo>
                    <a:lnTo>
                      <a:pt x="3515" y="883"/>
                    </a:lnTo>
                    <a:lnTo>
                      <a:pt x="3028" y="0"/>
                    </a:lnTo>
                    <a:lnTo>
                      <a:pt x="2617" y="0"/>
                    </a:lnTo>
                    <a:lnTo>
                      <a:pt x="2910" y="491"/>
                    </a:lnTo>
                    <a:lnTo>
                      <a:pt x="0" y="491"/>
                    </a:lnTo>
                    <a:lnTo>
                      <a:pt x="0" y="883"/>
                    </a:lnTo>
                    <a:close/>
                  </a:path>
                </a:pathLst>
              </a:custGeom>
              <a:solidFill>
                <a:srgbClr val="2A79D0"/>
              </a:solidFill>
              <a:ln w="4826">
                <a:solidFill>
                  <a:srgbClr val="2A79D0"/>
                </a:solidFill>
                <a:miter lim="800000"/>
                <a:headEnd/>
                <a:tailEnd/>
              </a:ln>
            </p:spPr>
            <p:txBody>
              <a:bodyPr/>
              <a:lstStyle/>
              <a:p>
                <a:endParaRPr lang="tr-TR">
                  <a:solidFill>
                    <a:srgbClr val="000000"/>
                  </a:solidFill>
                </a:endParaRPr>
              </a:p>
            </p:txBody>
          </p:sp>
          <p:sp>
            <p:nvSpPr>
              <p:cNvPr id="13" name="Freeform 16"/>
              <p:cNvSpPr>
                <a:spLocks/>
              </p:cNvSpPr>
              <p:nvPr/>
            </p:nvSpPr>
            <p:spPr bwMode="gray">
              <a:xfrm>
                <a:off x="3373" y="1071"/>
                <a:ext cx="394" cy="586"/>
              </a:xfrm>
              <a:custGeom>
                <a:avLst/>
                <a:gdLst>
                  <a:gd name="T0" fmla="*/ 449 w 382"/>
                  <a:gd name="T1" fmla="*/ 487 h 586"/>
                  <a:gd name="T2" fmla="*/ 0 w 382"/>
                  <a:gd name="T3" fmla="*/ 0 h 586"/>
                  <a:gd name="T4" fmla="*/ 141 w 382"/>
                  <a:gd name="T5" fmla="*/ 95 h 586"/>
                  <a:gd name="T6" fmla="*/ 606 w 382"/>
                  <a:gd name="T7" fmla="*/ 586 h 586"/>
                  <a:gd name="T8" fmla="*/ 449 w 382"/>
                  <a:gd name="T9" fmla="*/ 487 h 586"/>
                  <a:gd name="T10" fmla="*/ 0 60000 65536"/>
                  <a:gd name="T11" fmla="*/ 0 60000 65536"/>
                  <a:gd name="T12" fmla="*/ 0 60000 65536"/>
                  <a:gd name="T13" fmla="*/ 0 60000 65536"/>
                  <a:gd name="T14" fmla="*/ 0 60000 65536"/>
                  <a:gd name="T15" fmla="*/ 0 w 382"/>
                  <a:gd name="T16" fmla="*/ 0 h 586"/>
                  <a:gd name="T17" fmla="*/ 382 w 382"/>
                  <a:gd name="T18" fmla="*/ 586 h 586"/>
                </a:gdLst>
                <a:ahLst/>
                <a:cxnLst>
                  <a:cxn ang="T10">
                    <a:pos x="T0" y="T1"/>
                  </a:cxn>
                  <a:cxn ang="T11">
                    <a:pos x="T2" y="T3"/>
                  </a:cxn>
                  <a:cxn ang="T12">
                    <a:pos x="T4" y="T5"/>
                  </a:cxn>
                  <a:cxn ang="T13">
                    <a:pos x="T6" y="T7"/>
                  </a:cxn>
                  <a:cxn ang="T14">
                    <a:pos x="T8" y="T9"/>
                  </a:cxn>
                </a:cxnLst>
                <a:rect l="T15" t="T16" r="T17" b="T18"/>
                <a:pathLst>
                  <a:path w="382" h="586">
                    <a:moveTo>
                      <a:pt x="283" y="487"/>
                    </a:moveTo>
                    <a:lnTo>
                      <a:pt x="0" y="0"/>
                    </a:lnTo>
                    <a:lnTo>
                      <a:pt x="89" y="95"/>
                    </a:lnTo>
                    <a:lnTo>
                      <a:pt x="382" y="586"/>
                    </a:lnTo>
                    <a:lnTo>
                      <a:pt x="283" y="487"/>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sp>
            <p:nvSpPr>
              <p:cNvPr id="14" name="Freeform 17"/>
              <p:cNvSpPr>
                <a:spLocks/>
              </p:cNvSpPr>
              <p:nvPr/>
            </p:nvSpPr>
            <p:spPr bwMode="gray">
              <a:xfrm>
                <a:off x="3373" y="1071"/>
                <a:ext cx="500" cy="95"/>
              </a:xfrm>
              <a:custGeom>
                <a:avLst/>
                <a:gdLst>
                  <a:gd name="T0" fmla="*/ 0 w 500"/>
                  <a:gd name="T1" fmla="*/ 0 h 95"/>
                  <a:gd name="T2" fmla="*/ 411 w 500"/>
                  <a:gd name="T3" fmla="*/ 0 h 95"/>
                  <a:gd name="T4" fmla="*/ 500 w 500"/>
                  <a:gd name="T5" fmla="*/ 95 h 95"/>
                  <a:gd name="T6" fmla="*/ 89 w 500"/>
                  <a:gd name="T7" fmla="*/ 95 h 95"/>
                  <a:gd name="T8" fmla="*/ 0 w 500"/>
                  <a:gd name="T9" fmla="*/ 0 h 95"/>
                  <a:gd name="T10" fmla="*/ 0 60000 65536"/>
                  <a:gd name="T11" fmla="*/ 0 60000 65536"/>
                  <a:gd name="T12" fmla="*/ 0 60000 65536"/>
                  <a:gd name="T13" fmla="*/ 0 60000 65536"/>
                  <a:gd name="T14" fmla="*/ 0 60000 65536"/>
                  <a:gd name="T15" fmla="*/ 0 w 500"/>
                  <a:gd name="T16" fmla="*/ 0 h 95"/>
                  <a:gd name="T17" fmla="*/ 500 w 500"/>
                  <a:gd name="T18" fmla="*/ 95 h 95"/>
                </a:gdLst>
                <a:ahLst/>
                <a:cxnLst>
                  <a:cxn ang="T10">
                    <a:pos x="T0" y="T1"/>
                  </a:cxn>
                  <a:cxn ang="T11">
                    <a:pos x="T2" y="T3"/>
                  </a:cxn>
                  <a:cxn ang="T12">
                    <a:pos x="T4" y="T5"/>
                  </a:cxn>
                  <a:cxn ang="T13">
                    <a:pos x="T6" y="T7"/>
                  </a:cxn>
                  <a:cxn ang="T14">
                    <a:pos x="T8" y="T9"/>
                  </a:cxn>
                </a:cxnLst>
                <a:rect l="T15" t="T16" r="T17" b="T18"/>
                <a:pathLst>
                  <a:path w="500" h="95">
                    <a:moveTo>
                      <a:pt x="0" y="0"/>
                    </a:moveTo>
                    <a:lnTo>
                      <a:pt x="411" y="0"/>
                    </a:lnTo>
                    <a:lnTo>
                      <a:pt x="500" y="95"/>
                    </a:lnTo>
                    <a:lnTo>
                      <a:pt x="89" y="95"/>
                    </a:lnTo>
                    <a:lnTo>
                      <a:pt x="0" y="0"/>
                    </a:lnTo>
                    <a:close/>
                  </a:path>
                </a:pathLst>
              </a:custGeom>
              <a:solidFill>
                <a:srgbClr val="69A2E1"/>
              </a:solidFill>
              <a:ln w="4826">
                <a:solidFill>
                  <a:srgbClr val="2A79D0"/>
                </a:solidFill>
                <a:miter lim="800000"/>
                <a:headEnd/>
                <a:tailEnd/>
              </a:ln>
            </p:spPr>
            <p:txBody>
              <a:bodyPr/>
              <a:lstStyle/>
              <a:p>
                <a:endParaRPr lang="tr-TR">
                  <a:solidFill>
                    <a:srgbClr val="000000"/>
                  </a:solidFill>
                </a:endParaRPr>
              </a:p>
            </p:txBody>
          </p:sp>
        </p:grpSp>
        <p:sp>
          <p:nvSpPr>
            <p:cNvPr id="9" name="Text Box 20"/>
            <p:cNvSpPr txBox="1">
              <a:spLocks noChangeArrowheads="1"/>
            </p:cNvSpPr>
            <p:nvPr/>
          </p:nvSpPr>
          <p:spPr bwMode="gray">
            <a:xfrm>
              <a:off x="3196957" y="2681587"/>
              <a:ext cx="3104783" cy="492443"/>
            </a:xfrm>
            <a:prstGeom prst="rect">
              <a:avLst/>
            </a:prstGeom>
            <a:noFill/>
            <a:ln w="9525">
              <a:noFill/>
              <a:miter lim="800000"/>
              <a:headEnd/>
              <a:tailEnd/>
            </a:ln>
          </p:spPr>
          <p:txBody>
            <a:bodyPr wrap="square" lIns="0" tIns="0" rIns="0" bIns="0" anchor="ctr" anchorCtr="0">
              <a:spAutoFit/>
            </a:bodyPr>
            <a:lstStyle/>
            <a:p>
              <a:pPr algn="ctr" defTabSz="801688">
                <a:spcAft>
                  <a:spcPct val="40000"/>
                </a:spcAft>
              </a:pPr>
              <a:r>
                <a:rPr lang="tr-TR" sz="3200" b="1" i="1" noProof="1" smtClean="0">
                  <a:solidFill>
                    <a:schemeClr val="bg1"/>
                  </a:solidFill>
                  <a:latin typeface="Calibri" pitchFamily="34" charset="0"/>
                  <a:cs typeface="Calibri" pitchFamily="34" charset="0"/>
                </a:rPr>
                <a:t>1. Fiziksel </a:t>
              </a:r>
              <a:endParaRPr lang="tr-TR" sz="3200" b="1" i="1" noProof="1">
                <a:solidFill>
                  <a:schemeClr val="bg1"/>
                </a:solidFill>
                <a:latin typeface="Calibri" pitchFamily="34" charset="0"/>
                <a:cs typeface="Calibri" pitchFamily="34" charset="0"/>
              </a:endParaRPr>
            </a:p>
          </p:txBody>
        </p:sp>
      </p:grpSp>
      <p:grpSp>
        <p:nvGrpSpPr>
          <p:cNvPr id="15" name="Grup 5"/>
          <p:cNvGrpSpPr/>
          <p:nvPr/>
        </p:nvGrpSpPr>
        <p:grpSpPr>
          <a:xfrm>
            <a:off x="3347864" y="1700808"/>
            <a:ext cx="4464496" cy="3881437"/>
            <a:chOff x="2721113" y="1700213"/>
            <a:chExt cx="6032685" cy="3881437"/>
          </a:xfrm>
        </p:grpSpPr>
        <p:grpSp>
          <p:nvGrpSpPr>
            <p:cNvPr id="16" name="Group 9"/>
            <p:cNvGrpSpPr>
              <a:grpSpLocks/>
            </p:cNvGrpSpPr>
            <p:nvPr/>
          </p:nvGrpSpPr>
          <p:grpSpPr bwMode="auto">
            <a:xfrm>
              <a:off x="2721113" y="1700213"/>
              <a:ext cx="6032685" cy="3881437"/>
              <a:chOff x="755" y="1071"/>
              <a:chExt cx="4295" cy="2445"/>
            </a:xfrm>
          </p:grpSpPr>
          <p:sp>
            <p:nvSpPr>
              <p:cNvPr id="18"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rgbClr val="C9C9C9"/>
              </a:solidFill>
              <a:ln w="4826">
                <a:solidFill>
                  <a:srgbClr val="AEAEAE"/>
                </a:solidFill>
                <a:miter lim="800000"/>
                <a:headEnd/>
                <a:tailEnd/>
              </a:ln>
            </p:spPr>
            <p:txBody>
              <a:bodyPr/>
              <a:lstStyle/>
              <a:p>
                <a:endParaRPr lang="tr-TR">
                  <a:solidFill>
                    <a:srgbClr val="000000"/>
                  </a:solidFill>
                </a:endParaRPr>
              </a:p>
            </p:txBody>
          </p:sp>
          <p:sp>
            <p:nvSpPr>
              <p:cNvPr id="19"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rgbClr val="969696"/>
              </a:solidFill>
              <a:ln w="4826">
                <a:solidFill>
                  <a:srgbClr val="AEAEAE"/>
                </a:solidFill>
                <a:miter lim="800000"/>
                <a:headEnd/>
                <a:tailEnd/>
              </a:ln>
            </p:spPr>
            <p:txBody>
              <a:bodyPr/>
              <a:lstStyle/>
              <a:p>
                <a:endParaRPr lang="tr-TR">
                  <a:solidFill>
                    <a:srgbClr val="000000"/>
                  </a:solidFill>
                </a:endParaRPr>
              </a:p>
            </p:txBody>
          </p:sp>
          <p:sp>
            <p:nvSpPr>
              <p:cNvPr id="20" name="Freeform 9"/>
              <p:cNvSpPr>
                <a:spLocks/>
              </p:cNvSpPr>
              <p:nvPr/>
            </p:nvSpPr>
            <p:spPr bwMode="gray">
              <a:xfrm>
                <a:off x="850"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rgbClr val="C0C0C0"/>
              </a:solidFill>
              <a:ln w="4826">
                <a:solidFill>
                  <a:srgbClr val="AEAEAE"/>
                </a:solidFill>
                <a:miter lim="800000"/>
                <a:headEnd/>
                <a:tailEnd/>
              </a:ln>
            </p:spPr>
            <p:txBody>
              <a:bodyPr/>
              <a:lstStyle/>
              <a:p>
                <a:endParaRPr lang="tr-TR">
                  <a:solidFill>
                    <a:srgbClr val="000000"/>
                  </a:solidFill>
                </a:endParaRPr>
              </a:p>
            </p:txBody>
          </p:sp>
          <p:sp>
            <p:nvSpPr>
              <p:cNvPr id="21"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rgbClr val="C9C9C9"/>
              </a:solidFill>
              <a:ln w="4826">
                <a:solidFill>
                  <a:srgbClr val="AEAEAE"/>
                </a:solidFill>
                <a:miter lim="800000"/>
                <a:headEnd/>
                <a:tailEnd/>
              </a:ln>
            </p:spPr>
            <p:txBody>
              <a:bodyPr/>
              <a:lstStyle/>
              <a:p>
                <a:endParaRPr lang="tr-TR">
                  <a:solidFill>
                    <a:srgbClr val="000000"/>
                  </a:solidFill>
                </a:endParaRPr>
              </a:p>
            </p:txBody>
          </p:sp>
          <p:sp>
            <p:nvSpPr>
              <p:cNvPr id="22"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rgbClr val="C9C9C9"/>
              </a:solidFill>
              <a:ln w="4826">
                <a:solidFill>
                  <a:srgbClr val="AEAEAE"/>
                </a:solidFill>
                <a:miter lim="800000"/>
                <a:headEnd/>
                <a:tailEnd/>
              </a:ln>
            </p:spPr>
            <p:txBody>
              <a:bodyPr/>
              <a:lstStyle/>
              <a:p>
                <a:endParaRPr lang="tr-TR">
                  <a:solidFill>
                    <a:srgbClr val="000000"/>
                  </a:solidFill>
                </a:endParaRPr>
              </a:p>
            </p:txBody>
          </p:sp>
          <p:sp>
            <p:nvSpPr>
              <p:cNvPr id="23"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rgbClr val="969696"/>
              </a:solidFill>
              <a:ln w="4826">
                <a:solidFill>
                  <a:srgbClr val="AEAEAE"/>
                </a:solidFill>
                <a:miter lim="800000"/>
                <a:headEnd/>
                <a:tailEnd/>
              </a:ln>
            </p:spPr>
            <p:txBody>
              <a:bodyPr/>
              <a:lstStyle/>
              <a:p>
                <a:endParaRPr lang="tr-TR">
                  <a:solidFill>
                    <a:srgbClr val="000000"/>
                  </a:solidFill>
                </a:endParaRPr>
              </a:p>
            </p:txBody>
          </p:sp>
        </p:grpSp>
        <p:sp>
          <p:nvSpPr>
            <p:cNvPr id="17" name="Text Box 19"/>
            <p:cNvSpPr txBox="1">
              <a:spLocks noChangeArrowheads="1"/>
            </p:cNvSpPr>
            <p:nvPr/>
          </p:nvSpPr>
          <p:spPr bwMode="gray">
            <a:xfrm>
              <a:off x="3402223" y="3445668"/>
              <a:ext cx="4573164" cy="492443"/>
            </a:xfrm>
            <a:prstGeom prst="rect">
              <a:avLst/>
            </a:prstGeom>
            <a:noFill/>
            <a:ln w="9525">
              <a:noFill/>
              <a:miter lim="800000"/>
              <a:headEnd/>
              <a:tailEnd/>
            </a:ln>
          </p:spPr>
          <p:txBody>
            <a:bodyPr wrap="square" lIns="0" tIns="0" rIns="0" bIns="0">
              <a:spAutoFit/>
            </a:bodyPr>
            <a:lstStyle/>
            <a:p>
              <a:pPr defTabSz="801688">
                <a:spcAft>
                  <a:spcPct val="40000"/>
                </a:spcAft>
              </a:pPr>
              <a:r>
                <a:rPr lang="tr-TR" sz="3200" b="1" i="1" noProof="1" smtClean="0">
                  <a:solidFill>
                    <a:srgbClr val="000000"/>
                  </a:solidFill>
                  <a:latin typeface="Calibri" pitchFamily="34" charset="0"/>
                  <a:cs typeface="Calibri" pitchFamily="34" charset="0"/>
                </a:rPr>
                <a:t>3. Akıl Hastalığı </a:t>
              </a:r>
              <a:endParaRPr lang="tr-TR" sz="3200" i="1" noProof="1">
                <a:solidFill>
                  <a:srgbClr val="000000"/>
                </a:solidFill>
                <a:latin typeface="Calibri" pitchFamily="34" charset="0"/>
                <a:cs typeface="Calibri" pitchFamily="34" charset="0"/>
              </a:endParaRPr>
            </a:p>
          </p:txBody>
        </p:sp>
      </p:grpSp>
      <p:grpSp>
        <p:nvGrpSpPr>
          <p:cNvPr id="24" name="Grup 4"/>
          <p:cNvGrpSpPr/>
          <p:nvPr/>
        </p:nvGrpSpPr>
        <p:grpSpPr>
          <a:xfrm>
            <a:off x="3419872" y="4005064"/>
            <a:ext cx="3816424" cy="1584176"/>
            <a:chOff x="2704738" y="4010025"/>
            <a:chExt cx="5351309" cy="1582738"/>
          </a:xfrm>
        </p:grpSpPr>
        <p:grpSp>
          <p:nvGrpSpPr>
            <p:cNvPr id="25" name="Group 22"/>
            <p:cNvGrpSpPr>
              <a:grpSpLocks/>
            </p:cNvGrpSpPr>
            <p:nvPr/>
          </p:nvGrpSpPr>
          <p:grpSpPr bwMode="auto">
            <a:xfrm>
              <a:off x="2704738" y="4010025"/>
              <a:ext cx="5351309" cy="1582738"/>
              <a:chOff x="750" y="2526"/>
              <a:chExt cx="3605" cy="997"/>
            </a:xfrm>
          </p:grpSpPr>
          <p:sp>
            <p:nvSpPr>
              <p:cNvPr id="27" name="Freeform 18"/>
              <p:cNvSpPr>
                <a:spLocks/>
              </p:cNvSpPr>
              <p:nvPr/>
            </p:nvSpPr>
            <p:spPr bwMode="gray">
              <a:xfrm>
                <a:off x="750" y="2536"/>
                <a:ext cx="98" cy="482"/>
              </a:xfrm>
              <a:custGeom>
                <a:avLst/>
                <a:gdLst>
                  <a:gd name="T0" fmla="*/ 27 w 92"/>
                  <a:gd name="T1" fmla="*/ 0 h 482"/>
                  <a:gd name="T2" fmla="*/ 238 w 92"/>
                  <a:gd name="T3" fmla="*/ 83 h 482"/>
                  <a:gd name="T4" fmla="*/ 233 w 92"/>
                  <a:gd name="T5" fmla="*/ 482 h 482"/>
                  <a:gd name="T6" fmla="*/ 0 w 92"/>
                  <a:gd name="T7" fmla="*/ 392 h 482"/>
                  <a:gd name="T8" fmla="*/ 27 w 92"/>
                  <a:gd name="T9" fmla="*/ 0 h 482"/>
                  <a:gd name="T10" fmla="*/ 0 60000 65536"/>
                  <a:gd name="T11" fmla="*/ 0 60000 65536"/>
                  <a:gd name="T12" fmla="*/ 0 60000 65536"/>
                  <a:gd name="T13" fmla="*/ 0 60000 65536"/>
                  <a:gd name="T14" fmla="*/ 0 60000 65536"/>
                  <a:gd name="T15" fmla="*/ 0 w 92"/>
                  <a:gd name="T16" fmla="*/ 0 h 482"/>
                  <a:gd name="T17" fmla="*/ 92 w 92"/>
                  <a:gd name="T18" fmla="*/ 482 h 482"/>
                </a:gdLst>
                <a:ahLst/>
                <a:cxnLst>
                  <a:cxn ang="T10">
                    <a:pos x="T0" y="T1"/>
                  </a:cxn>
                  <a:cxn ang="T11">
                    <a:pos x="T2" y="T3"/>
                  </a:cxn>
                  <a:cxn ang="T12">
                    <a:pos x="T4" y="T5"/>
                  </a:cxn>
                  <a:cxn ang="T13">
                    <a:pos x="T6" y="T7"/>
                  </a:cxn>
                  <a:cxn ang="T14">
                    <a:pos x="T8" y="T9"/>
                  </a:cxn>
                </a:cxnLst>
                <a:rect l="T15" t="T16" r="T17" b="T18"/>
                <a:pathLst>
                  <a:path w="92" h="482">
                    <a:moveTo>
                      <a:pt x="10" y="0"/>
                    </a:moveTo>
                    <a:lnTo>
                      <a:pt x="92" y="83"/>
                    </a:lnTo>
                    <a:lnTo>
                      <a:pt x="90" y="482"/>
                    </a:lnTo>
                    <a:lnTo>
                      <a:pt x="0" y="392"/>
                    </a:lnTo>
                    <a:lnTo>
                      <a:pt x="10" y="0"/>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sp>
            <p:nvSpPr>
              <p:cNvPr id="28" name="Freeform 19"/>
              <p:cNvSpPr>
                <a:spLocks/>
              </p:cNvSpPr>
              <p:nvPr/>
            </p:nvSpPr>
            <p:spPr bwMode="gray">
              <a:xfrm>
                <a:off x="840" y="2619"/>
                <a:ext cx="3515" cy="904"/>
              </a:xfrm>
              <a:custGeom>
                <a:avLst/>
                <a:gdLst>
                  <a:gd name="T0" fmla="*/ 2 w 3515"/>
                  <a:gd name="T1" fmla="*/ 0 h 904"/>
                  <a:gd name="T2" fmla="*/ 3515 w 3515"/>
                  <a:gd name="T3" fmla="*/ 0 h 904"/>
                  <a:gd name="T4" fmla="*/ 3043 w 3515"/>
                  <a:gd name="T5" fmla="*/ 904 h 904"/>
                  <a:gd name="T6" fmla="*/ 2655 w 3515"/>
                  <a:gd name="T7" fmla="*/ 904 h 904"/>
                  <a:gd name="T8" fmla="*/ 2901 w 3515"/>
                  <a:gd name="T9" fmla="*/ 408 h 904"/>
                  <a:gd name="T10" fmla="*/ 0 w 3515"/>
                  <a:gd name="T11" fmla="*/ 399 h 904"/>
                  <a:gd name="T12" fmla="*/ 2 w 3515"/>
                  <a:gd name="T13" fmla="*/ 0 h 904"/>
                  <a:gd name="T14" fmla="*/ 0 60000 65536"/>
                  <a:gd name="T15" fmla="*/ 0 60000 65536"/>
                  <a:gd name="T16" fmla="*/ 0 60000 65536"/>
                  <a:gd name="T17" fmla="*/ 0 60000 65536"/>
                  <a:gd name="T18" fmla="*/ 0 60000 65536"/>
                  <a:gd name="T19" fmla="*/ 0 60000 65536"/>
                  <a:gd name="T20" fmla="*/ 0 60000 65536"/>
                  <a:gd name="T21" fmla="*/ 0 w 3515"/>
                  <a:gd name="T22" fmla="*/ 0 h 904"/>
                  <a:gd name="T23" fmla="*/ 3515 w 351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904">
                    <a:moveTo>
                      <a:pt x="2" y="0"/>
                    </a:moveTo>
                    <a:lnTo>
                      <a:pt x="3515" y="0"/>
                    </a:lnTo>
                    <a:lnTo>
                      <a:pt x="3043" y="904"/>
                    </a:lnTo>
                    <a:lnTo>
                      <a:pt x="2655" y="904"/>
                    </a:lnTo>
                    <a:lnTo>
                      <a:pt x="2901" y="408"/>
                    </a:lnTo>
                    <a:lnTo>
                      <a:pt x="0" y="399"/>
                    </a:lnTo>
                    <a:lnTo>
                      <a:pt x="2" y="0"/>
                    </a:lnTo>
                    <a:close/>
                  </a:path>
                </a:pathLst>
              </a:custGeom>
              <a:solidFill>
                <a:srgbClr val="2A79D0"/>
              </a:solidFill>
              <a:ln w="4826">
                <a:solidFill>
                  <a:srgbClr val="2A79D0"/>
                </a:solidFill>
                <a:miter lim="800000"/>
                <a:headEnd/>
                <a:tailEnd/>
              </a:ln>
            </p:spPr>
            <p:txBody>
              <a:bodyPr/>
              <a:lstStyle/>
              <a:p>
                <a:endParaRPr lang="tr-TR">
                  <a:solidFill>
                    <a:srgbClr val="000000"/>
                  </a:solidFill>
                </a:endParaRPr>
              </a:p>
            </p:txBody>
          </p:sp>
          <p:sp>
            <p:nvSpPr>
              <p:cNvPr id="29" name="Freeform 20"/>
              <p:cNvSpPr>
                <a:spLocks/>
              </p:cNvSpPr>
              <p:nvPr/>
            </p:nvSpPr>
            <p:spPr bwMode="gray">
              <a:xfrm>
                <a:off x="760" y="2526"/>
                <a:ext cx="3595" cy="93"/>
              </a:xfrm>
              <a:custGeom>
                <a:avLst/>
                <a:gdLst>
                  <a:gd name="T0" fmla="*/ 0 w 3595"/>
                  <a:gd name="T1" fmla="*/ 10 h 93"/>
                  <a:gd name="T2" fmla="*/ 85 w 3595"/>
                  <a:gd name="T3" fmla="*/ 0 h 93"/>
                  <a:gd name="T4" fmla="*/ 3503 w 3595"/>
                  <a:gd name="T5" fmla="*/ 0 h 93"/>
                  <a:gd name="T6" fmla="*/ 3595 w 3595"/>
                  <a:gd name="T7" fmla="*/ 93 h 93"/>
                  <a:gd name="T8" fmla="*/ 82 w 3595"/>
                  <a:gd name="T9" fmla="*/ 93 h 93"/>
                  <a:gd name="T10" fmla="*/ 0 w 3595"/>
                  <a:gd name="T11" fmla="*/ 10 h 93"/>
                  <a:gd name="T12" fmla="*/ 0 60000 65536"/>
                  <a:gd name="T13" fmla="*/ 0 60000 65536"/>
                  <a:gd name="T14" fmla="*/ 0 60000 65536"/>
                  <a:gd name="T15" fmla="*/ 0 60000 65536"/>
                  <a:gd name="T16" fmla="*/ 0 60000 65536"/>
                  <a:gd name="T17" fmla="*/ 0 60000 65536"/>
                  <a:gd name="T18" fmla="*/ 0 w 3595"/>
                  <a:gd name="T19" fmla="*/ 0 h 93"/>
                  <a:gd name="T20" fmla="*/ 3595 w 359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595" h="93">
                    <a:moveTo>
                      <a:pt x="0" y="10"/>
                    </a:moveTo>
                    <a:lnTo>
                      <a:pt x="85" y="0"/>
                    </a:lnTo>
                    <a:lnTo>
                      <a:pt x="3503" y="0"/>
                    </a:lnTo>
                    <a:lnTo>
                      <a:pt x="3595" y="93"/>
                    </a:lnTo>
                    <a:lnTo>
                      <a:pt x="82" y="93"/>
                    </a:lnTo>
                    <a:lnTo>
                      <a:pt x="0" y="10"/>
                    </a:lnTo>
                    <a:close/>
                  </a:path>
                </a:pathLst>
              </a:custGeom>
              <a:solidFill>
                <a:srgbClr val="69A2E1"/>
              </a:solidFill>
              <a:ln w="4826">
                <a:solidFill>
                  <a:srgbClr val="2A79D0"/>
                </a:solidFill>
                <a:miter lim="800000"/>
                <a:headEnd/>
                <a:tailEnd/>
              </a:ln>
            </p:spPr>
            <p:txBody>
              <a:bodyPr/>
              <a:lstStyle/>
              <a:p>
                <a:endParaRPr lang="tr-TR">
                  <a:solidFill>
                    <a:srgbClr val="000000"/>
                  </a:solidFill>
                </a:endParaRPr>
              </a:p>
            </p:txBody>
          </p:sp>
          <p:sp>
            <p:nvSpPr>
              <p:cNvPr id="30" name="Freeform 21"/>
              <p:cNvSpPr>
                <a:spLocks/>
              </p:cNvSpPr>
              <p:nvPr/>
            </p:nvSpPr>
            <p:spPr bwMode="gray">
              <a:xfrm>
                <a:off x="3391" y="3027"/>
                <a:ext cx="350" cy="496"/>
              </a:xfrm>
              <a:custGeom>
                <a:avLst/>
                <a:gdLst>
                  <a:gd name="T0" fmla="*/ 104 w 350"/>
                  <a:gd name="T1" fmla="*/ 496 h 496"/>
                  <a:gd name="T2" fmla="*/ 0 w 350"/>
                  <a:gd name="T3" fmla="*/ 392 h 496"/>
                  <a:gd name="T4" fmla="*/ 213 w 350"/>
                  <a:gd name="T5" fmla="*/ 0 h 496"/>
                  <a:gd name="T6" fmla="*/ 350 w 350"/>
                  <a:gd name="T7" fmla="*/ 0 h 496"/>
                  <a:gd name="T8" fmla="*/ 104 w 350"/>
                  <a:gd name="T9" fmla="*/ 496 h 496"/>
                  <a:gd name="T10" fmla="*/ 0 60000 65536"/>
                  <a:gd name="T11" fmla="*/ 0 60000 65536"/>
                  <a:gd name="T12" fmla="*/ 0 60000 65536"/>
                  <a:gd name="T13" fmla="*/ 0 60000 65536"/>
                  <a:gd name="T14" fmla="*/ 0 60000 65536"/>
                  <a:gd name="T15" fmla="*/ 0 w 350"/>
                  <a:gd name="T16" fmla="*/ 0 h 496"/>
                  <a:gd name="T17" fmla="*/ 350 w 350"/>
                  <a:gd name="T18" fmla="*/ 496 h 496"/>
                </a:gdLst>
                <a:ahLst/>
                <a:cxnLst>
                  <a:cxn ang="T10">
                    <a:pos x="T0" y="T1"/>
                  </a:cxn>
                  <a:cxn ang="T11">
                    <a:pos x="T2" y="T3"/>
                  </a:cxn>
                  <a:cxn ang="T12">
                    <a:pos x="T4" y="T5"/>
                  </a:cxn>
                  <a:cxn ang="T13">
                    <a:pos x="T6" y="T7"/>
                  </a:cxn>
                  <a:cxn ang="T14">
                    <a:pos x="T8" y="T9"/>
                  </a:cxn>
                </a:cxnLst>
                <a:rect l="T15" t="T16" r="T17" b="T18"/>
                <a:pathLst>
                  <a:path w="350" h="496">
                    <a:moveTo>
                      <a:pt x="104" y="496"/>
                    </a:moveTo>
                    <a:lnTo>
                      <a:pt x="0" y="392"/>
                    </a:lnTo>
                    <a:lnTo>
                      <a:pt x="213" y="0"/>
                    </a:lnTo>
                    <a:lnTo>
                      <a:pt x="350" y="0"/>
                    </a:lnTo>
                    <a:lnTo>
                      <a:pt x="104" y="496"/>
                    </a:lnTo>
                    <a:close/>
                  </a:path>
                </a:pathLst>
              </a:custGeom>
              <a:solidFill>
                <a:srgbClr val="0061B2"/>
              </a:solidFill>
              <a:ln w="4826">
                <a:solidFill>
                  <a:srgbClr val="2A79D0"/>
                </a:solidFill>
                <a:miter lim="800000"/>
                <a:headEnd/>
                <a:tailEnd/>
              </a:ln>
            </p:spPr>
            <p:txBody>
              <a:bodyPr/>
              <a:lstStyle/>
              <a:p>
                <a:endParaRPr lang="tr-TR">
                  <a:solidFill>
                    <a:srgbClr val="000000"/>
                  </a:solidFill>
                </a:endParaRPr>
              </a:p>
            </p:txBody>
          </p:sp>
        </p:grpSp>
        <p:sp>
          <p:nvSpPr>
            <p:cNvPr id="26" name="Text Box 20"/>
            <p:cNvSpPr txBox="1">
              <a:spLocks noChangeArrowheads="1"/>
            </p:cNvSpPr>
            <p:nvPr/>
          </p:nvSpPr>
          <p:spPr bwMode="gray">
            <a:xfrm>
              <a:off x="3009942" y="4227880"/>
              <a:ext cx="3691292" cy="416304"/>
            </a:xfrm>
            <a:prstGeom prst="rect">
              <a:avLst/>
            </a:prstGeom>
            <a:noFill/>
            <a:ln w="9525">
              <a:noFill/>
              <a:miter lim="800000"/>
              <a:headEnd/>
              <a:tailEnd/>
            </a:ln>
          </p:spPr>
          <p:txBody>
            <a:bodyPr wrap="square" lIns="0" tIns="0" rIns="0" bIns="0" anchor="ctr" anchorCtr="0">
              <a:spAutoFit/>
            </a:bodyPr>
            <a:lstStyle/>
            <a:p>
              <a:pPr algn="ctr" defTabSz="801688">
                <a:spcAft>
                  <a:spcPct val="40000"/>
                </a:spcAft>
              </a:pPr>
              <a:r>
                <a:rPr lang="tr-TR" sz="3200" b="1" i="1" noProof="1" smtClean="0">
                  <a:solidFill>
                    <a:schemeClr val="bg1"/>
                  </a:solidFill>
                  <a:latin typeface="Calibri" pitchFamily="34" charset="0"/>
                  <a:cs typeface="Calibri" pitchFamily="34" charset="0"/>
                </a:rPr>
                <a:t>2. Davranışsal </a:t>
              </a:r>
              <a:endParaRPr lang="tr-TR" sz="3200" b="1" i="1" noProof="1">
                <a:solidFill>
                  <a:schemeClr val="bg1"/>
                </a:solidFill>
                <a:latin typeface="Calibri" pitchFamily="34" charset="0"/>
                <a:cs typeface="Calibri" pitchFamily="34" charset="0"/>
              </a:endParaRPr>
            </a:p>
          </p:txBody>
        </p:sp>
      </p:grpSp>
      <p:pic>
        <p:nvPicPr>
          <p:cNvPr id="31" name="Picture 3" descr="D:\DOKTOR\9-ISTUZMAN\1-EĞİTİM KURUMU\1. İstanbuluzman\ZZResim\Resim-İkon\Dr._Wernstrom.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0312" y="2348880"/>
            <a:ext cx="2232248" cy="22322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5" presetClass="entr" presetSubtype="10" fill="hold"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par>
                          <p:cTn id="18" fill="hold">
                            <p:stCondLst>
                              <p:cond delay="2500"/>
                            </p:stCondLst>
                            <p:childTnLst>
                              <p:par>
                                <p:cTn id="19" presetID="5" presetClass="entr" presetSubtype="10" fill="hold"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gray">
          <a:xfrm>
            <a:off x="0" y="1916113"/>
            <a:ext cx="9144000" cy="4941887"/>
          </a:xfrm>
          <a:prstGeom prst="rect">
            <a:avLst/>
          </a:prstGeom>
          <a:solidFill>
            <a:schemeClr val="bg1"/>
          </a:solidFill>
          <a:ln w="12700">
            <a:no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mj-lt"/>
              <a:buAutoNum type="arabicPeriod"/>
              <a:defRPr/>
            </a:pPr>
            <a:endParaRPr lang="tr-TR" sz="2400" b="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400" b="1" dirty="0" smtClean="0">
                <a:solidFill>
                  <a:srgbClr val="000000"/>
                </a:solidFill>
                <a:latin typeface="Calibri" pitchFamily="34" charset="0"/>
                <a:cs typeface="Calibri" pitchFamily="34" charset="0"/>
              </a:rPr>
              <a:t>Kalp-Dolaşım Sistemi,</a:t>
            </a:r>
          </a:p>
          <a:p>
            <a:pPr marL="800100" lvl="1" indent="-342900">
              <a:lnSpc>
                <a:spcPct val="90000"/>
              </a:lnSpc>
              <a:spcAft>
                <a:spcPct val="20000"/>
              </a:spcAft>
              <a:buClr>
                <a:srgbClr val="292929"/>
              </a:buClr>
              <a:buFont typeface="+mj-lt"/>
              <a:buAutoNum type="arabicPeriod"/>
              <a:defRPr/>
            </a:pPr>
            <a:endParaRPr lang="tr-TR" sz="2400" b="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400" b="1" dirty="0" smtClean="0">
                <a:solidFill>
                  <a:srgbClr val="000000"/>
                </a:solidFill>
                <a:latin typeface="Calibri" pitchFamily="34" charset="0"/>
                <a:cs typeface="Calibri" pitchFamily="34" charset="0"/>
              </a:rPr>
              <a:t>Sindirim Sistemi, </a:t>
            </a:r>
          </a:p>
          <a:p>
            <a:pPr marL="800100" lvl="1" indent="-342900">
              <a:lnSpc>
                <a:spcPct val="90000"/>
              </a:lnSpc>
              <a:spcAft>
                <a:spcPct val="20000"/>
              </a:spcAft>
              <a:buClr>
                <a:srgbClr val="292929"/>
              </a:buClr>
              <a:buFont typeface="+mj-lt"/>
              <a:buAutoNum type="arabicPeriod"/>
              <a:defRPr/>
            </a:pPr>
            <a:endParaRPr lang="tr-TR" sz="2400" b="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400" b="1" dirty="0" smtClean="0">
                <a:solidFill>
                  <a:srgbClr val="000000"/>
                </a:solidFill>
                <a:latin typeface="Calibri" pitchFamily="34" charset="0"/>
                <a:cs typeface="Calibri" pitchFamily="34" charset="0"/>
              </a:rPr>
              <a:t>Kas-İskelet Sistemi </a:t>
            </a:r>
          </a:p>
          <a:p>
            <a:pPr marL="800100" lvl="1" indent="-342900">
              <a:lnSpc>
                <a:spcPct val="90000"/>
              </a:lnSpc>
              <a:spcAft>
                <a:spcPct val="20000"/>
              </a:spcAft>
              <a:buClr>
                <a:srgbClr val="292929"/>
              </a:buClr>
              <a:buFont typeface="+mj-lt"/>
              <a:buAutoNum type="arabicPeriod"/>
              <a:defRPr/>
            </a:pPr>
            <a:endParaRPr lang="tr-TR" sz="2400" b="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400" b="1" dirty="0" smtClean="0">
                <a:solidFill>
                  <a:srgbClr val="000000"/>
                </a:solidFill>
                <a:latin typeface="Calibri" pitchFamily="34" charset="0"/>
                <a:cs typeface="Calibri" pitchFamily="34" charset="0"/>
              </a:rPr>
              <a:t>Bağışıklık Sistemi</a:t>
            </a: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3" name="Rectangle 31"/>
          <p:cNvSpPr txBox="1">
            <a:spLocks noChangeArrowheads="1"/>
          </p:cNvSpPr>
          <p:nvPr/>
        </p:nvSpPr>
        <p:spPr bwMode="gray">
          <a:xfrm>
            <a:off x="1876011" y="105310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pic>
        <p:nvPicPr>
          <p:cNvPr id="4" name="3 Resim" descr="str.jpg"/>
          <p:cNvPicPr>
            <a:picLocks noChangeAspect="1"/>
          </p:cNvPicPr>
          <p:nvPr/>
        </p:nvPicPr>
        <p:blipFill>
          <a:blip r:embed="rId2" cstate="print"/>
          <a:stretch>
            <a:fillRect/>
          </a:stretch>
        </p:blipFill>
        <p:spPr>
          <a:xfrm>
            <a:off x="4427984" y="3140968"/>
            <a:ext cx="4356484" cy="324036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gray">
          <a:xfrm>
            <a:off x="683568" y="2499643"/>
            <a:ext cx="7007721"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b="1" dirty="0">
                <a:solidFill>
                  <a:srgbClr val="000000"/>
                </a:solidFill>
                <a:latin typeface="Calibri" pitchFamily="34" charset="0"/>
                <a:cs typeface="Calibri" pitchFamily="34" charset="0"/>
              </a:rPr>
              <a:t>«Kalp-Dolaşım Sistemi </a:t>
            </a:r>
            <a:r>
              <a:rPr lang="tr-TR" sz="2400" b="1" dirty="0" smtClean="0">
                <a:solidFill>
                  <a:srgbClr val="000000"/>
                </a:solidFill>
                <a:latin typeface="Calibri" pitchFamily="34" charset="0"/>
                <a:cs typeface="Calibri" pitchFamily="34" charset="0"/>
              </a:rPr>
              <a:t>Bozuklukları kendisini </a:t>
            </a:r>
            <a:r>
              <a:rPr lang="tr-TR" sz="2400" b="1" dirty="0">
                <a:solidFill>
                  <a:srgbClr val="C00000"/>
                </a:solidFill>
                <a:latin typeface="Calibri" pitchFamily="34" charset="0"/>
                <a:cs typeface="Calibri" pitchFamily="34" charset="0"/>
              </a:rPr>
              <a:t>kan basıncının ve kalp atım hızının </a:t>
            </a:r>
            <a:r>
              <a:rPr lang="tr-TR" sz="2400" b="1" dirty="0" smtClean="0">
                <a:solidFill>
                  <a:srgbClr val="C00000"/>
                </a:solidFill>
                <a:latin typeface="Calibri" pitchFamily="34" charset="0"/>
                <a:cs typeface="Calibri" pitchFamily="34" charset="0"/>
              </a:rPr>
              <a:t>artması </a:t>
            </a:r>
            <a:r>
              <a:rPr lang="tr-TR" sz="2400" b="1" dirty="0" smtClean="0">
                <a:latin typeface="Calibri" pitchFamily="34" charset="0"/>
                <a:cs typeface="Calibri" pitchFamily="34" charset="0"/>
              </a:rPr>
              <a:t>şeklinde </a:t>
            </a:r>
            <a:r>
              <a:rPr lang="tr-TR" sz="2400" b="1" dirty="0" smtClean="0">
                <a:solidFill>
                  <a:srgbClr val="000000"/>
                </a:solidFill>
                <a:latin typeface="Calibri" pitchFamily="34" charset="0"/>
                <a:cs typeface="Calibri" pitchFamily="34" charset="0"/>
              </a:rPr>
              <a:t>gösterir.»</a:t>
            </a:r>
            <a:endParaRPr lang="tr-TR" sz="2400" b="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400"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dirty="0" smtClean="0">
                <a:solidFill>
                  <a:srgbClr val="000000"/>
                </a:solidFill>
                <a:latin typeface="Calibri" pitchFamily="34" charset="0"/>
                <a:cs typeface="Calibri" pitchFamily="34" charset="0"/>
              </a:rPr>
              <a:t>Bu etkiler, </a:t>
            </a:r>
            <a:r>
              <a:rPr lang="tr-TR" sz="2400" dirty="0">
                <a:solidFill>
                  <a:srgbClr val="000000"/>
                </a:solidFill>
                <a:latin typeface="Calibri" pitchFamily="34" charset="0"/>
                <a:cs typeface="Calibri" pitchFamily="34" charset="0"/>
              </a:rPr>
              <a:t>strese bağlı </a:t>
            </a:r>
            <a:r>
              <a:rPr lang="tr-TR" sz="2400" b="1" dirty="0">
                <a:solidFill>
                  <a:srgbClr val="000000"/>
                </a:solidFill>
                <a:latin typeface="Calibri" pitchFamily="34" charset="0"/>
                <a:cs typeface="Calibri" pitchFamily="34" charset="0"/>
              </a:rPr>
              <a:t>hormonal değişikliklerle </a:t>
            </a:r>
            <a:r>
              <a:rPr lang="tr-TR" sz="2400" b="1" dirty="0" smtClean="0">
                <a:solidFill>
                  <a:srgbClr val="000000"/>
                </a:solidFill>
                <a:latin typeface="Calibri" pitchFamily="34" charset="0"/>
                <a:cs typeface="Calibri" pitchFamily="34" charset="0"/>
              </a:rPr>
              <a:t>(</a:t>
            </a:r>
            <a:r>
              <a:rPr lang="tr-TR" sz="2400" b="1" dirty="0">
                <a:solidFill>
                  <a:srgbClr val="000000"/>
                </a:solidFill>
                <a:latin typeface="Calibri" pitchFamily="34" charset="0"/>
                <a:cs typeface="Calibri" pitchFamily="34" charset="0"/>
              </a:rPr>
              <a:t>adrenalin, noradrenalin ve kortizol) </a:t>
            </a:r>
            <a:r>
              <a:rPr lang="tr-TR" sz="2400" dirty="0" smtClean="0">
                <a:solidFill>
                  <a:srgbClr val="000000"/>
                </a:solidFill>
                <a:latin typeface="Calibri" pitchFamily="34" charset="0"/>
                <a:cs typeface="Calibri" pitchFamily="34" charset="0"/>
              </a:rPr>
              <a:t>veya </a:t>
            </a:r>
            <a:r>
              <a:rPr lang="tr-TR" sz="2400" dirty="0">
                <a:solidFill>
                  <a:srgbClr val="000000"/>
                </a:solidFill>
                <a:latin typeface="Calibri" pitchFamily="34" charset="0"/>
                <a:cs typeface="Calibri" pitchFamily="34" charset="0"/>
              </a:rPr>
              <a:t>stresle birlikte artış gösteren </a:t>
            </a:r>
            <a:r>
              <a:rPr lang="tr-TR" sz="2400" b="1" dirty="0">
                <a:solidFill>
                  <a:srgbClr val="000000"/>
                </a:solidFill>
                <a:latin typeface="Calibri" pitchFamily="34" charset="0"/>
                <a:cs typeface="Calibri" pitchFamily="34" charset="0"/>
              </a:rPr>
              <a:t>sigara ve içki içme, aşırı ve kötü beslenme </a:t>
            </a:r>
            <a:r>
              <a:rPr lang="tr-TR" sz="2400" dirty="0">
                <a:solidFill>
                  <a:srgbClr val="000000"/>
                </a:solidFill>
                <a:latin typeface="Calibri" pitchFamily="34" charset="0"/>
                <a:cs typeface="Calibri" pitchFamily="34" charset="0"/>
              </a:rPr>
              <a:t>gibi sağlıksız davranışlar sonucunda ortaya çıkmaktadır</a:t>
            </a:r>
            <a:r>
              <a:rPr lang="tr-TR" sz="2400"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pic>
        <p:nvPicPr>
          <p:cNvPr id="3" name="Picture 2" descr="D:\DOKTOR\1-DRUZ\1-EĞİTİM KURUMU\1. İstanbuluzman\2-RESİMLER\Tıbbi\Organlarımız\cardiology (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92280" y="4867206"/>
            <a:ext cx="1968909" cy="18741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11"/>
          <p:cNvSpPr>
            <a:spLocks noChangeArrowheads="1"/>
          </p:cNvSpPr>
          <p:nvPr/>
        </p:nvSpPr>
        <p:spPr bwMode="gray">
          <a:xfrm>
            <a:off x="683568" y="2132533"/>
            <a:ext cx="7007721"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rgbClr val="FFFFFF"/>
                </a:solidFill>
                <a:latin typeface="Calibri" pitchFamily="34" charset="0"/>
                <a:cs typeface="Calibri" pitchFamily="34" charset="0"/>
              </a:rPr>
              <a:t>            Kalp-Dolaşım Sistemi Bozuklukları</a:t>
            </a:r>
            <a:endParaRPr lang="de-DE" sz="2400" b="1" noProof="1">
              <a:solidFill>
                <a:srgbClr val="FFFFFF"/>
              </a:solidFill>
              <a:latin typeface="Calibri" pitchFamily="34" charset="0"/>
              <a:cs typeface="Calibri" pitchFamily="34" charset="0"/>
            </a:endParaRPr>
          </a:p>
        </p:txBody>
      </p:sp>
      <p:sp>
        <p:nvSpPr>
          <p:cNvPr id="5" name="4 Dikdörtgen"/>
          <p:cNvSpPr/>
          <p:nvPr/>
        </p:nvSpPr>
        <p:spPr>
          <a:xfrm>
            <a:off x="1475656" y="1052736"/>
            <a:ext cx="6840759" cy="584775"/>
          </a:xfrm>
          <a:prstGeom prst="rect">
            <a:avLst/>
          </a:prstGeom>
        </p:spPr>
        <p:txBody>
          <a:bodyPr wrap="square">
            <a:spAutoFit/>
          </a:bodyPr>
          <a:lstStyle/>
          <a:p>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gray">
          <a:xfrm>
            <a:off x="971600" y="1556792"/>
            <a:ext cx="6431657"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chemeClr val="bg1"/>
                </a:solidFill>
                <a:latin typeface="Calibri" pitchFamily="34" charset="0"/>
                <a:cs typeface="Calibri" pitchFamily="34" charset="0"/>
              </a:rPr>
              <a:t>           Sindirim Sistemi Bozuklukları </a:t>
            </a:r>
            <a:endParaRPr lang="de-DE" sz="2400" b="1" noProof="1">
              <a:solidFill>
                <a:schemeClr val="bg1"/>
              </a:solidFill>
              <a:latin typeface="Calibri" pitchFamily="34" charset="0"/>
              <a:cs typeface="Calibri" pitchFamily="34" charset="0"/>
            </a:endParaRPr>
          </a:p>
        </p:txBody>
      </p:sp>
      <p:sp>
        <p:nvSpPr>
          <p:cNvPr id="3" name="Rectangle 5"/>
          <p:cNvSpPr>
            <a:spLocks noChangeArrowheads="1"/>
          </p:cNvSpPr>
          <p:nvPr/>
        </p:nvSpPr>
        <p:spPr bwMode="gray">
          <a:xfrm>
            <a:off x="971600" y="1916113"/>
            <a:ext cx="6431657"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4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i="1" dirty="0">
                <a:solidFill>
                  <a:srgbClr val="000000"/>
                </a:solidFill>
                <a:latin typeface="Calibri" pitchFamily="34" charset="0"/>
                <a:cs typeface="Calibri" pitchFamily="34" charset="0"/>
              </a:rPr>
              <a:t>Akut stresin mide asit salgısı üzerine değişik etkileri vardır</a:t>
            </a:r>
            <a:r>
              <a:rPr lang="tr-TR" sz="2400" i="1" dirty="0" smtClean="0">
                <a:solidFill>
                  <a:srgbClr val="000000"/>
                </a:solidFill>
                <a:latin typeface="Calibri" pitchFamily="34" charset="0"/>
                <a:cs typeface="Calibri" pitchFamily="34" charset="0"/>
              </a:rPr>
              <a:t>. </a:t>
            </a:r>
            <a:r>
              <a:rPr lang="tr-TR" sz="2400" b="1" i="1" dirty="0" smtClean="0">
                <a:solidFill>
                  <a:srgbClr val="000000"/>
                </a:solidFill>
                <a:latin typeface="Calibri" pitchFamily="34" charset="0"/>
                <a:cs typeface="Calibri" pitchFamily="34" charset="0"/>
              </a:rPr>
              <a:t>Midede şişkinlik, dolgunluk </a:t>
            </a:r>
            <a:r>
              <a:rPr lang="tr-TR" sz="2400" b="1" i="1" dirty="0">
                <a:solidFill>
                  <a:srgbClr val="000000"/>
                </a:solidFill>
                <a:latin typeface="Calibri" pitchFamily="34" charset="0"/>
                <a:cs typeface="Calibri" pitchFamily="34" charset="0"/>
              </a:rPr>
              <a:t>hissi, </a:t>
            </a:r>
            <a:r>
              <a:rPr lang="tr-TR" sz="2400" b="1" i="1" dirty="0" smtClean="0">
                <a:solidFill>
                  <a:srgbClr val="000000"/>
                </a:solidFill>
                <a:latin typeface="Calibri" pitchFamily="34" charset="0"/>
                <a:cs typeface="Calibri" pitchFamily="34" charset="0"/>
              </a:rPr>
              <a:t>geğirme</a:t>
            </a:r>
            <a:r>
              <a:rPr lang="tr-TR" sz="2400" b="1" i="1" dirty="0">
                <a:solidFill>
                  <a:srgbClr val="000000"/>
                </a:solidFill>
                <a:latin typeface="Calibri" pitchFamily="34" charset="0"/>
                <a:cs typeface="Calibri" pitchFamily="34" charset="0"/>
              </a:rPr>
              <a:t> </a:t>
            </a:r>
            <a:r>
              <a:rPr lang="tr-TR" sz="2400" b="1" i="1" dirty="0" smtClean="0">
                <a:solidFill>
                  <a:srgbClr val="000000"/>
                </a:solidFill>
                <a:latin typeface="Calibri" pitchFamily="34" charset="0"/>
                <a:cs typeface="Calibri" pitchFamily="34" charset="0"/>
              </a:rPr>
              <a:t>ve bulantı gibi yakınmalara yol açan </a:t>
            </a:r>
            <a:r>
              <a:rPr lang="tr-TR" sz="2400" b="1" i="1" dirty="0">
                <a:solidFill>
                  <a:srgbClr val="000000"/>
                </a:solidFill>
                <a:latin typeface="Calibri" pitchFamily="34" charset="0"/>
                <a:cs typeface="Calibri" pitchFamily="34" charset="0"/>
              </a:rPr>
              <a:t>hazımsızlık </a:t>
            </a:r>
            <a:r>
              <a:rPr lang="tr-TR" sz="2400" i="1" dirty="0" smtClean="0">
                <a:solidFill>
                  <a:srgbClr val="000000"/>
                </a:solidFill>
                <a:latin typeface="Calibri" pitchFamily="34" charset="0"/>
                <a:cs typeface="Calibri" pitchFamily="34" charset="0"/>
              </a:rPr>
              <a:t>iş stresine bağlı olabilir.</a:t>
            </a:r>
            <a:endParaRPr lang="tr-TR" sz="24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4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i="1" dirty="0">
                <a:solidFill>
                  <a:srgbClr val="000000"/>
                </a:solidFill>
                <a:latin typeface="Calibri" pitchFamily="34" charset="0"/>
                <a:cs typeface="Calibri" pitchFamily="34" charset="0"/>
              </a:rPr>
              <a:t>Ülser olmayan </a:t>
            </a:r>
            <a:r>
              <a:rPr lang="tr-TR" sz="2400" b="1" i="1" dirty="0">
                <a:solidFill>
                  <a:srgbClr val="000000"/>
                </a:solidFill>
                <a:latin typeface="Calibri" pitchFamily="34" charset="0"/>
                <a:cs typeface="Calibri" pitchFamily="34" charset="0"/>
              </a:rPr>
              <a:t>dispepsi, spastik kolon </a:t>
            </a:r>
            <a:r>
              <a:rPr lang="tr-TR" sz="2400" i="1" dirty="0" smtClean="0">
                <a:solidFill>
                  <a:srgbClr val="000000"/>
                </a:solidFill>
                <a:latin typeface="Calibri" pitchFamily="34" charset="0"/>
                <a:cs typeface="Calibri" pitchFamily="34" charset="0"/>
              </a:rPr>
              <a:t>gibi </a:t>
            </a:r>
            <a:r>
              <a:rPr lang="tr-TR" sz="2400" i="1" dirty="0">
                <a:solidFill>
                  <a:srgbClr val="000000"/>
                </a:solidFill>
                <a:latin typeface="Calibri" pitchFamily="34" charset="0"/>
                <a:cs typeface="Calibri" pitchFamily="34" charset="0"/>
              </a:rPr>
              <a:t>sindirim sistemi rahatsızlıklarının iş stresi ile ilişkili olabildiği bildirilmiştir.</a:t>
            </a:r>
          </a:p>
        </p:txBody>
      </p:sp>
      <p:pic>
        <p:nvPicPr>
          <p:cNvPr id="4" name="Picture 5" descr="D:\DOKTOR\1-DRUZ\1-EĞİTİM KURUMU\1. İstanbuluzman\2-RESİMLER\z.Diğer\stumbleupon_6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08793" y="4728048"/>
            <a:ext cx="1927703" cy="20853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1"/>
          <p:cNvSpPr txBox="1">
            <a:spLocks noChangeArrowheads="1"/>
          </p:cNvSpPr>
          <p:nvPr/>
        </p:nvSpPr>
        <p:spPr bwMode="gray">
          <a:xfrm>
            <a:off x="1876011" y="909092"/>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gray">
          <a:xfrm>
            <a:off x="755576" y="1556792"/>
            <a:ext cx="686370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rgbClr val="FFFFFF"/>
                </a:solidFill>
                <a:latin typeface="Calibri" pitchFamily="34" charset="0"/>
                <a:cs typeface="Calibri" pitchFamily="34" charset="0"/>
              </a:rPr>
              <a:t>           Kas-İskelet Sistemi Bozuklukları </a:t>
            </a:r>
            <a:endParaRPr lang="de-DE" sz="2400" b="1" noProof="1">
              <a:solidFill>
                <a:srgbClr val="FFFFFF"/>
              </a:solidFill>
              <a:latin typeface="Calibri" pitchFamily="34" charset="0"/>
              <a:cs typeface="Calibri" pitchFamily="34" charset="0"/>
            </a:endParaRPr>
          </a:p>
        </p:txBody>
      </p:sp>
      <p:sp>
        <p:nvSpPr>
          <p:cNvPr id="3" name="Rectangle 5"/>
          <p:cNvSpPr>
            <a:spLocks noChangeArrowheads="1"/>
          </p:cNvSpPr>
          <p:nvPr/>
        </p:nvSpPr>
        <p:spPr bwMode="gray">
          <a:xfrm>
            <a:off x="755576" y="1916113"/>
            <a:ext cx="686370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4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i="1" dirty="0" smtClean="0">
                <a:solidFill>
                  <a:srgbClr val="000000"/>
                </a:solidFill>
                <a:latin typeface="Calibri" pitchFamily="34" charset="0"/>
                <a:cs typeface="Calibri" pitchFamily="34" charset="0"/>
              </a:rPr>
              <a:t>İş </a:t>
            </a:r>
            <a:r>
              <a:rPr lang="tr-TR" sz="2400" i="1" dirty="0">
                <a:solidFill>
                  <a:srgbClr val="000000"/>
                </a:solidFill>
                <a:latin typeface="Calibri" pitchFamily="34" charset="0"/>
                <a:cs typeface="Calibri" pitchFamily="34" charset="0"/>
              </a:rPr>
              <a:t>stresi ile </a:t>
            </a:r>
            <a:r>
              <a:rPr lang="tr-TR" sz="2400" b="1" i="1" dirty="0">
                <a:solidFill>
                  <a:srgbClr val="000000"/>
                </a:solidFill>
                <a:latin typeface="Calibri" pitchFamily="34" charset="0"/>
                <a:cs typeface="Calibri" pitchFamily="34" charset="0"/>
              </a:rPr>
              <a:t>boyun, omuz, kol ve sırt </a:t>
            </a:r>
            <a:r>
              <a:rPr lang="tr-TR" sz="2400" b="1" i="1" dirty="0" smtClean="0">
                <a:solidFill>
                  <a:srgbClr val="000000"/>
                </a:solidFill>
                <a:latin typeface="Calibri" pitchFamily="34" charset="0"/>
                <a:cs typeface="Calibri" pitchFamily="34" charset="0"/>
              </a:rPr>
              <a:t>kaslarında ve eklemlerde </a:t>
            </a:r>
            <a:r>
              <a:rPr lang="tr-TR" sz="2400" i="1" dirty="0">
                <a:solidFill>
                  <a:srgbClr val="000000"/>
                </a:solidFill>
                <a:latin typeface="Calibri" pitchFamily="34" charset="0"/>
                <a:cs typeface="Calibri" pitchFamily="34" charset="0"/>
              </a:rPr>
              <a:t>ortaya çıkan yakınmalar arasında ilişki olduğu, </a:t>
            </a:r>
            <a:r>
              <a:rPr lang="tr-TR" sz="2400" b="1" i="1" dirty="0">
                <a:solidFill>
                  <a:srgbClr val="000000"/>
                </a:solidFill>
                <a:latin typeface="Calibri" pitchFamily="34" charset="0"/>
                <a:cs typeface="Calibri" pitchFamily="34" charset="0"/>
              </a:rPr>
              <a:t>yakınmaların iş </a:t>
            </a:r>
            <a:r>
              <a:rPr lang="tr-TR" sz="2400" b="1" i="1" dirty="0" smtClean="0">
                <a:solidFill>
                  <a:srgbClr val="000000"/>
                </a:solidFill>
                <a:latin typeface="Calibri" pitchFamily="34" charset="0"/>
                <a:cs typeface="Calibri" pitchFamily="34" charset="0"/>
              </a:rPr>
              <a:t>yoğunluğu, </a:t>
            </a:r>
            <a:r>
              <a:rPr lang="tr-TR" sz="2400" b="1" i="1" dirty="0">
                <a:solidFill>
                  <a:srgbClr val="000000"/>
                </a:solidFill>
                <a:latin typeface="Calibri" pitchFamily="34" charset="0"/>
                <a:cs typeface="Calibri" pitchFamily="34" charset="0"/>
              </a:rPr>
              <a:t>karar verme ve işin gereklerini </a:t>
            </a:r>
            <a:r>
              <a:rPr lang="tr-TR" sz="2400" b="1" i="1" dirty="0" smtClean="0">
                <a:solidFill>
                  <a:srgbClr val="000000"/>
                </a:solidFill>
                <a:latin typeface="Calibri" pitchFamily="34" charset="0"/>
                <a:cs typeface="Calibri" pitchFamily="34" charset="0"/>
              </a:rPr>
              <a:t>denetleyememe imkanları ile </a:t>
            </a:r>
            <a:r>
              <a:rPr lang="tr-TR" sz="2400" b="1" i="1" dirty="0">
                <a:solidFill>
                  <a:srgbClr val="000000"/>
                </a:solidFill>
                <a:latin typeface="Calibri" pitchFamily="34" charset="0"/>
                <a:cs typeface="Calibri" pitchFamily="34" charset="0"/>
              </a:rPr>
              <a:t>orantılı olarak arttığı gösterilmiştir. </a:t>
            </a:r>
            <a:endParaRPr lang="tr-TR" sz="24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4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b="1" i="1" dirty="0">
                <a:solidFill>
                  <a:srgbClr val="000000"/>
                </a:solidFill>
                <a:latin typeface="Calibri" pitchFamily="34" charset="0"/>
                <a:cs typeface="Calibri" pitchFamily="34" charset="0"/>
              </a:rPr>
              <a:t>Alışılagelmiş monoton işlerdeki semptomlar dikkat isteyen işlerden daha fazla olabilir.</a:t>
            </a: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p:txBody>
      </p:sp>
      <p:pic>
        <p:nvPicPr>
          <p:cNvPr id="4" name="Picture 4" descr="D:\DOKTOR\1-DRUZ\1-EĞİTİM KURUMU\1. İstanbuluzman\2-RESİMLER\z.Diğer\animatio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66682" y="4678159"/>
            <a:ext cx="2009774" cy="208020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1"/>
          <p:cNvSpPr txBox="1">
            <a:spLocks noChangeArrowheads="1"/>
          </p:cNvSpPr>
          <p:nvPr/>
        </p:nvSpPr>
        <p:spPr bwMode="gray">
          <a:xfrm>
            <a:off x="1619672" y="909092"/>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gray">
          <a:xfrm>
            <a:off x="1187624" y="1916509"/>
            <a:ext cx="662473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rgbClr val="FFFFFF"/>
                </a:solidFill>
                <a:latin typeface="Calibri" pitchFamily="34" charset="0"/>
                <a:cs typeface="Calibri" pitchFamily="34" charset="0"/>
              </a:rPr>
              <a:t>        Bağışıklık Sistemi Bozuklukları </a:t>
            </a:r>
            <a:endParaRPr lang="de-DE" sz="2400" b="1" noProof="1">
              <a:solidFill>
                <a:srgbClr val="FFFFFF"/>
              </a:solidFill>
              <a:latin typeface="Calibri" pitchFamily="34" charset="0"/>
              <a:cs typeface="Calibri" pitchFamily="34" charset="0"/>
            </a:endParaRPr>
          </a:p>
        </p:txBody>
      </p:sp>
      <p:sp>
        <p:nvSpPr>
          <p:cNvPr id="4" name="Rectangle 5"/>
          <p:cNvSpPr>
            <a:spLocks noChangeArrowheads="1"/>
          </p:cNvSpPr>
          <p:nvPr/>
        </p:nvSpPr>
        <p:spPr bwMode="gray">
          <a:xfrm>
            <a:off x="1187624" y="2276872"/>
            <a:ext cx="662473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İş </a:t>
            </a:r>
            <a:r>
              <a:rPr lang="tr-TR" sz="2000" i="1" dirty="0">
                <a:solidFill>
                  <a:srgbClr val="000000"/>
                </a:solidFill>
                <a:latin typeface="Calibri" pitchFamily="34" charset="0"/>
                <a:cs typeface="Calibri" pitchFamily="34" charset="0"/>
              </a:rPr>
              <a:t>stresi </a:t>
            </a:r>
            <a:r>
              <a:rPr lang="tr-TR" sz="2000" b="1" i="1" dirty="0">
                <a:solidFill>
                  <a:srgbClr val="000000"/>
                </a:solidFill>
                <a:latin typeface="Calibri" pitchFamily="34" charset="0"/>
                <a:cs typeface="Calibri" pitchFamily="34" charset="0"/>
              </a:rPr>
              <a:t>bağışıklık sistemini zayıflatır ve </a:t>
            </a:r>
            <a:r>
              <a:rPr lang="tr-TR" sz="2000" b="1" i="1" dirty="0" smtClean="0">
                <a:solidFill>
                  <a:srgbClr val="000000"/>
                </a:solidFill>
                <a:latin typeface="Calibri" pitchFamily="34" charset="0"/>
                <a:cs typeface="Calibri" pitchFamily="34" charset="0"/>
              </a:rPr>
              <a:t>çalışanın </a:t>
            </a:r>
            <a:r>
              <a:rPr lang="tr-TR" sz="2000" b="1" i="1" dirty="0">
                <a:solidFill>
                  <a:srgbClr val="000000"/>
                </a:solidFill>
                <a:latin typeface="Calibri" pitchFamily="34" charset="0"/>
                <a:cs typeface="Calibri" pitchFamily="34" charset="0"/>
              </a:rPr>
              <a:t>bulaşıcı hastalıklara karşı direncini azaltır.</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6" name="5 Dikdörtgen"/>
          <p:cNvSpPr/>
          <p:nvPr/>
        </p:nvSpPr>
        <p:spPr>
          <a:xfrm>
            <a:off x="2483768" y="980728"/>
            <a:ext cx="5146089" cy="584775"/>
          </a:xfrm>
          <a:prstGeom prst="rect">
            <a:avLst/>
          </a:prstGeom>
        </p:spPr>
        <p:txBody>
          <a:bodyPr wrap="none">
            <a:spAutoFit/>
          </a:bodyPr>
          <a:lstStyle/>
          <a:p>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FİZİKSEL SONUÇLARI</a:t>
            </a:r>
            <a:endParaRPr lang="en-GB"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pic>
        <p:nvPicPr>
          <p:cNvPr id="7" name="Picture 3" descr="D:\DOKTOR\1-DRUZ\1-EĞİTİM KURUMU\1. İstanbuluzman\2-RESİMLER\Biyoloji\biology.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3453848"/>
            <a:ext cx="2213722" cy="213539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gray">
          <a:xfrm>
            <a:off x="1547664" y="1916832"/>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Beslenme Bozuklukları ve Madde Bağımlılığı,</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Uyku Bozuklukları, </a:t>
            </a:r>
          </a:p>
          <a:p>
            <a:pPr marL="800100" lvl="1" indent="-342900">
              <a:lnSpc>
                <a:spcPct val="90000"/>
              </a:lnSpc>
              <a:spcAft>
                <a:spcPct val="2000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Absenteizm</a:t>
            </a:r>
            <a:r>
              <a:rPr lang="tr-TR" sz="2000" b="1" i="1" dirty="0" smtClean="0">
                <a:solidFill>
                  <a:srgbClr val="000000"/>
                </a:solidFill>
                <a:latin typeface="Calibri" pitchFamily="34" charset="0"/>
                <a:cs typeface="Calibri" pitchFamily="34" charset="0"/>
              </a:rPr>
              <a:t> (İşten Kalma – İşe </a:t>
            </a:r>
            <a:r>
              <a:rPr lang="tr-TR" sz="2000" b="1" i="1" dirty="0">
                <a:solidFill>
                  <a:srgbClr val="000000"/>
                </a:solidFill>
                <a:latin typeface="Calibri" pitchFamily="34" charset="0"/>
                <a:cs typeface="Calibri" pitchFamily="34" charset="0"/>
              </a:rPr>
              <a:t>G</a:t>
            </a:r>
            <a:r>
              <a:rPr lang="tr-TR" sz="2000" b="1" i="1" dirty="0" smtClean="0">
                <a:solidFill>
                  <a:srgbClr val="000000"/>
                </a:solidFill>
                <a:latin typeface="Calibri" pitchFamily="34" charset="0"/>
                <a:cs typeface="Calibri" pitchFamily="34" charset="0"/>
              </a:rPr>
              <a:t>eç Gelme)</a:t>
            </a: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4" name="3 Dikdörtgen"/>
          <p:cNvSpPr/>
          <p:nvPr/>
        </p:nvSpPr>
        <p:spPr>
          <a:xfrm>
            <a:off x="1763688" y="1052736"/>
            <a:ext cx="6120680" cy="584775"/>
          </a:xfrm>
          <a:prstGeom prst="rect">
            <a:avLst/>
          </a:prstGeom>
        </p:spPr>
        <p:txBody>
          <a:bodyPr wrap="square">
            <a:spAutoFit/>
          </a:bodyPr>
          <a:lstStyle/>
          <a:p>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pic>
        <p:nvPicPr>
          <p:cNvPr id="5" name="4 Resim" descr="absen.jpg"/>
          <p:cNvPicPr>
            <a:picLocks noChangeAspect="1"/>
          </p:cNvPicPr>
          <p:nvPr/>
        </p:nvPicPr>
        <p:blipFill>
          <a:blip r:embed="rId2" cstate="print"/>
          <a:stretch>
            <a:fillRect/>
          </a:stretch>
        </p:blipFill>
        <p:spPr>
          <a:xfrm>
            <a:off x="6588224" y="4077072"/>
            <a:ext cx="2232248" cy="2121024"/>
          </a:xfrm>
          <a:prstGeom prst="rect">
            <a:avLst/>
          </a:prstGeom>
        </p:spPr>
      </p:pic>
      <p:pic>
        <p:nvPicPr>
          <p:cNvPr id="6" name="5 Resim" descr="madde bağ.jpg"/>
          <p:cNvPicPr>
            <a:picLocks noChangeAspect="1"/>
          </p:cNvPicPr>
          <p:nvPr/>
        </p:nvPicPr>
        <p:blipFill>
          <a:blip r:embed="rId3" cstate="print"/>
          <a:stretch>
            <a:fillRect/>
          </a:stretch>
        </p:blipFill>
        <p:spPr>
          <a:xfrm>
            <a:off x="683568" y="4509120"/>
            <a:ext cx="1872208" cy="1800200"/>
          </a:xfrm>
          <a:prstGeom prst="rect">
            <a:avLst/>
          </a:prstGeom>
        </p:spPr>
      </p:pic>
      <p:pic>
        <p:nvPicPr>
          <p:cNvPr id="7" name="6 Resim" descr="uyur.jpg"/>
          <p:cNvPicPr>
            <a:picLocks noChangeAspect="1"/>
          </p:cNvPicPr>
          <p:nvPr/>
        </p:nvPicPr>
        <p:blipFill>
          <a:blip r:embed="rId4" cstate="print"/>
          <a:stretch>
            <a:fillRect/>
          </a:stretch>
        </p:blipFill>
        <p:spPr>
          <a:xfrm>
            <a:off x="3779912" y="4581128"/>
            <a:ext cx="2304256" cy="1758511"/>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txBox="1">
            <a:spLocks/>
          </p:cNvSpPr>
          <p:nvPr/>
        </p:nvSpPr>
        <p:spPr>
          <a:xfrm>
            <a:off x="467544" y="836712"/>
            <a:ext cx="8229600" cy="103776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uLnTx/>
                <a:uFillTx/>
                <a:latin typeface="+mj-lt"/>
                <a:ea typeface="+mj-ea"/>
                <a:cs typeface="+mj-cs"/>
              </a:rPr>
              <a:t>Bireyin sahip olduğu iş;</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sp>
        <p:nvSpPr>
          <p:cNvPr id="4" name="2 İçerik Yer Tutucusu"/>
          <p:cNvSpPr txBox="1">
            <a:spLocks/>
          </p:cNvSpPr>
          <p:nvPr/>
        </p:nvSpPr>
        <p:spPr>
          <a:xfrm>
            <a:off x="467544" y="1412776"/>
            <a:ext cx="8435280" cy="3741048"/>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Toplumsal konumunu,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Doyum düzeyini,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Ailesine  sağladığı olanaklarını,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belirler.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rgbClr val="FF0000"/>
                </a:solidFill>
                <a:effectLst/>
                <a:uLnTx/>
                <a:uFillTx/>
                <a:latin typeface="+mn-lt"/>
                <a:ea typeface="+mn-ea"/>
                <a:cs typeface="+mn-cs"/>
              </a:rPr>
              <a:t>İş yaşamı</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insanların yalnızca çalıştıkları zaman dilimi içerisine sıkıştırılamaz,  </a:t>
            </a:r>
            <a:r>
              <a:rPr kumimoji="0" lang="tr-TR" sz="3200" b="0" i="0" u="none" strike="noStrike" kern="1200" cap="none" spc="0" normalizeH="0" baseline="0" noProof="0" dirty="0" smtClean="0">
                <a:ln>
                  <a:noFill/>
                </a:ln>
                <a:solidFill>
                  <a:srgbClr val="FF0000"/>
                </a:solidFill>
                <a:effectLst/>
                <a:uLnTx/>
                <a:uFillTx/>
                <a:latin typeface="+mn-lt"/>
                <a:ea typeface="+mn-ea"/>
                <a:cs typeface="+mn-cs"/>
              </a:rPr>
              <a:t>yaşamın her alanına yayılan bir öneme sahiptir</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http://www.arcelikas.com/UserFiles/image/UploadedData/PageContents/0/202.gif"/>
          <p:cNvPicPr>
            <a:picLocks noChangeAspect="1" noChangeArrowheads="1"/>
          </p:cNvPicPr>
          <p:nvPr/>
        </p:nvPicPr>
        <p:blipFill>
          <a:blip r:embed="rId2" cstate="print"/>
          <a:srcRect/>
          <a:stretch>
            <a:fillRect/>
          </a:stretch>
        </p:blipFill>
        <p:spPr bwMode="auto">
          <a:xfrm>
            <a:off x="539552" y="4968552"/>
            <a:ext cx="7992888" cy="1772816"/>
          </a:xfrm>
          <a:prstGeom prst="rect">
            <a:avLst/>
          </a:prstGeom>
          <a:noFill/>
        </p:spPr>
      </p:pic>
    </p:spTree>
  </p:cSld>
  <p:clrMapOvr>
    <a:masterClrMapping/>
  </p:clrMapOvr>
  <p:transition spd="med">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331640" y="980728"/>
            <a:ext cx="6336704" cy="1077218"/>
          </a:xfrm>
          <a:prstGeom prst="rect">
            <a:avLst/>
          </a:prstGeom>
        </p:spPr>
        <p:txBody>
          <a:bodyPr wrap="square">
            <a:spAutoFit/>
          </a:bodyPr>
          <a:lstStyle/>
          <a:p>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DAVRANIŞSAL SONUÇLARI SONUÇLARI</a:t>
            </a:r>
            <a:endParaRPr lang="en-GB"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3" name="Rectangle 11"/>
          <p:cNvSpPr>
            <a:spLocks noChangeArrowheads="1"/>
          </p:cNvSpPr>
          <p:nvPr/>
        </p:nvSpPr>
        <p:spPr bwMode="gray">
          <a:xfrm>
            <a:off x="683569" y="1628800"/>
            <a:ext cx="784887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rgbClr val="FFFFFF"/>
                </a:solidFill>
                <a:latin typeface="Calibri" pitchFamily="34" charset="0"/>
                <a:cs typeface="Calibri" pitchFamily="34" charset="0"/>
              </a:rPr>
              <a:t>         Beslenme Bozuklukları – Madde Bağımlılığı</a:t>
            </a:r>
            <a:endParaRPr lang="de-DE" sz="2400" b="1" noProof="1">
              <a:solidFill>
                <a:srgbClr val="FFFFFF"/>
              </a:solidFill>
              <a:latin typeface="Calibri" pitchFamily="34" charset="0"/>
              <a:cs typeface="Calibri" pitchFamily="34" charset="0"/>
            </a:endParaRPr>
          </a:p>
        </p:txBody>
      </p:sp>
      <p:sp>
        <p:nvSpPr>
          <p:cNvPr id="4" name="Rectangle 5"/>
          <p:cNvSpPr>
            <a:spLocks noChangeArrowheads="1"/>
          </p:cNvSpPr>
          <p:nvPr/>
        </p:nvSpPr>
        <p:spPr bwMode="gray">
          <a:xfrm>
            <a:off x="683568" y="2139603"/>
            <a:ext cx="7848872" cy="42417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r>
              <a:rPr lang="tr-TR" sz="2400" b="1" dirty="0" smtClean="0">
                <a:solidFill>
                  <a:srgbClr val="000000"/>
                </a:solidFill>
                <a:latin typeface="Calibri" pitchFamily="34" charset="0"/>
                <a:cs typeface="Calibri" pitchFamily="34" charset="0"/>
              </a:rPr>
              <a:t>  «</a:t>
            </a:r>
            <a:r>
              <a:rPr lang="tr-TR" sz="2400" dirty="0">
                <a:solidFill>
                  <a:srgbClr val="000000"/>
                </a:solidFill>
                <a:latin typeface="Calibri" pitchFamily="34" charset="0"/>
                <a:cs typeface="Calibri" pitchFamily="34" charset="0"/>
              </a:rPr>
              <a:t>İş stresiyle </a:t>
            </a:r>
            <a:r>
              <a:rPr lang="tr-TR" sz="2400" b="1" dirty="0">
                <a:solidFill>
                  <a:srgbClr val="000000"/>
                </a:solidFill>
                <a:latin typeface="Calibri" pitchFamily="34" charset="0"/>
                <a:cs typeface="Calibri" pitchFamily="34" charset="0"/>
              </a:rPr>
              <a:t>sigara, çay, kahve tüketiminin artması, yeme ve içmenin artması veya azalması, madde bağımlılığı, uyku bozuklukları, işe devamsızlıkta artış gibi davranışsal bozukluklar arasında ilişki vardır.» </a:t>
            </a:r>
            <a:endParaRPr lang="tr-TR" sz="2400" b="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endParaRPr lang="tr-TR" sz="2400" b="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sz="2400" dirty="0" smtClean="0">
                <a:solidFill>
                  <a:srgbClr val="000000"/>
                </a:solidFill>
                <a:latin typeface="Calibri" pitchFamily="34" charset="0"/>
                <a:cs typeface="Calibri" pitchFamily="34" charset="0"/>
              </a:rPr>
              <a:t>    Sigara</a:t>
            </a:r>
            <a:r>
              <a:rPr lang="tr-TR" sz="2400" dirty="0">
                <a:solidFill>
                  <a:srgbClr val="000000"/>
                </a:solidFill>
                <a:latin typeface="Calibri" pitchFamily="34" charset="0"/>
                <a:cs typeface="Calibri" pitchFamily="34" charset="0"/>
              </a:rPr>
              <a:t>, çay, kahve, alkol tüketimi ve madde bağımlılığı </a:t>
            </a:r>
            <a:r>
              <a:rPr lang="tr-TR" sz="2400" dirty="0" smtClean="0">
                <a:solidFill>
                  <a:srgbClr val="000000"/>
                </a:solidFill>
                <a:latin typeface="Calibri" pitchFamily="34" charset="0"/>
                <a:cs typeface="Calibri" pitchFamily="34" charset="0"/>
              </a:rPr>
              <a:t>kısa süreli stres azaltıcı etki yapar. </a:t>
            </a:r>
            <a:r>
              <a:rPr lang="tr-TR" sz="2400" dirty="0">
                <a:solidFill>
                  <a:srgbClr val="000000"/>
                </a:solidFill>
                <a:latin typeface="Calibri" pitchFamily="34" charset="0"/>
                <a:cs typeface="Calibri" pitchFamily="34" charset="0"/>
              </a:rPr>
              <a:t>Ancak </a:t>
            </a:r>
            <a:r>
              <a:rPr lang="tr-TR" sz="2400" dirty="0" smtClean="0">
                <a:solidFill>
                  <a:srgbClr val="000000"/>
                </a:solidFill>
                <a:latin typeface="Calibri" pitchFamily="34" charset="0"/>
                <a:cs typeface="Calibri" pitchFamily="34" charset="0"/>
              </a:rPr>
              <a:t>bu </a:t>
            </a:r>
            <a:r>
              <a:rPr lang="tr-TR" sz="2400" dirty="0">
                <a:solidFill>
                  <a:srgbClr val="000000"/>
                </a:solidFill>
                <a:latin typeface="Calibri" pitchFamily="34" charset="0"/>
                <a:cs typeface="Calibri" pitchFamily="34" charset="0"/>
              </a:rPr>
              <a:t>etki hızla ortadan </a:t>
            </a:r>
            <a:r>
              <a:rPr lang="tr-TR" sz="2400" dirty="0" smtClean="0">
                <a:solidFill>
                  <a:srgbClr val="000000"/>
                </a:solidFill>
                <a:latin typeface="Calibri" pitchFamily="34" charset="0"/>
                <a:cs typeface="Calibri" pitchFamily="34" charset="0"/>
              </a:rPr>
              <a:t>kalkar.  </a:t>
            </a:r>
          </a:p>
          <a:p>
            <a:pPr>
              <a:lnSpc>
                <a:spcPct val="90000"/>
              </a:lnSpc>
              <a:spcAft>
                <a:spcPct val="20000"/>
              </a:spcAft>
              <a:buClr>
                <a:srgbClr val="292929"/>
              </a:buClr>
              <a:defRPr/>
            </a:pPr>
            <a:endParaRPr lang="tr-TR" sz="2400"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sz="2400" dirty="0" smtClean="0">
                <a:solidFill>
                  <a:srgbClr val="000000"/>
                </a:solidFill>
                <a:latin typeface="Calibri" pitchFamily="34" charset="0"/>
                <a:cs typeface="Calibri" pitchFamily="34" charset="0"/>
              </a:rPr>
              <a:t>     Kafein, strese </a:t>
            </a:r>
            <a:r>
              <a:rPr lang="tr-TR" sz="2400" dirty="0">
                <a:solidFill>
                  <a:srgbClr val="000000"/>
                </a:solidFill>
                <a:latin typeface="Calibri" pitchFamily="34" charset="0"/>
                <a:cs typeface="Calibri" pitchFamily="34" charset="0"/>
              </a:rPr>
              <a:t>dayanıklılığı kısa süreli olarak artırmakla birlikte, bu dönemi aşırı yorulmaya bağlı tükenme izler.</a:t>
            </a:r>
            <a:endParaRPr lang="tr-TR" sz="24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txBox="1">
            <a:spLocks noChangeArrowheads="1"/>
          </p:cNvSpPr>
          <p:nvPr/>
        </p:nvSpPr>
        <p:spPr bwMode="gray">
          <a:xfrm>
            <a:off x="1587979"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3" name="Rectangle 5"/>
          <p:cNvSpPr>
            <a:spLocks noChangeArrowheads="1"/>
          </p:cNvSpPr>
          <p:nvPr/>
        </p:nvSpPr>
        <p:spPr bwMode="gray">
          <a:xfrm>
            <a:off x="1259632" y="1916833"/>
            <a:ext cx="6287641" cy="4176464"/>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400"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b="1" dirty="0" smtClean="0">
                <a:solidFill>
                  <a:srgbClr val="000000"/>
                </a:solidFill>
                <a:latin typeface="Calibri" pitchFamily="34" charset="0"/>
                <a:cs typeface="Calibri" pitchFamily="34" charset="0"/>
              </a:rPr>
              <a:t>En </a:t>
            </a:r>
            <a:r>
              <a:rPr lang="tr-TR" sz="2400" b="1" dirty="0">
                <a:solidFill>
                  <a:srgbClr val="000000"/>
                </a:solidFill>
                <a:latin typeface="Calibri" pitchFamily="34" charset="0"/>
                <a:cs typeface="Calibri" pitchFamily="34" charset="0"/>
              </a:rPr>
              <a:t>yaygın olanı uykusuzluktur. Stres en önemli geçici uykusuzluk nedenlerinden biridir. </a:t>
            </a:r>
            <a:endParaRPr lang="tr-TR" sz="2400" b="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b="1" dirty="0" smtClean="0">
                <a:solidFill>
                  <a:srgbClr val="000000"/>
                </a:solidFill>
                <a:latin typeface="Calibri" pitchFamily="34" charset="0"/>
                <a:cs typeface="Calibri" pitchFamily="34" charset="0"/>
              </a:rPr>
              <a:t>Uykuya </a:t>
            </a:r>
            <a:r>
              <a:rPr lang="tr-TR" sz="2400" b="1" dirty="0">
                <a:solidFill>
                  <a:srgbClr val="000000"/>
                </a:solidFill>
                <a:latin typeface="Calibri" pitchFamily="34" charset="0"/>
                <a:cs typeface="Calibri" pitchFamily="34" charset="0"/>
              </a:rPr>
              <a:t>geç dalma, kısa sürelerle uyanma, uykunun toplam süresinde kısalma, kalitesiz uyku diğer uyku bozukluklarıdır. </a:t>
            </a:r>
          </a:p>
          <a:p>
            <a:pPr algn="ctr">
              <a:lnSpc>
                <a:spcPct val="90000"/>
              </a:lnSpc>
              <a:spcAft>
                <a:spcPct val="20000"/>
              </a:spcAft>
              <a:buClr>
                <a:srgbClr val="292929"/>
              </a:buClr>
              <a:defRPr/>
            </a:pPr>
            <a:r>
              <a:rPr lang="tr-TR" sz="2400" dirty="0" smtClean="0">
                <a:solidFill>
                  <a:srgbClr val="000000"/>
                </a:solidFill>
                <a:latin typeface="Calibri" pitchFamily="34" charset="0"/>
                <a:cs typeface="Calibri" pitchFamily="34" charset="0"/>
              </a:rPr>
              <a:t>Uyku bozukluğunun iş </a:t>
            </a:r>
            <a:r>
              <a:rPr lang="tr-TR" sz="2400" dirty="0">
                <a:solidFill>
                  <a:srgbClr val="000000"/>
                </a:solidFill>
                <a:latin typeface="Calibri" pitchFamily="34" charset="0"/>
                <a:cs typeface="Calibri" pitchFamily="34" charset="0"/>
              </a:rPr>
              <a:t>stresi ve vardiya ile ilişkisi gösterilmiştir.</a:t>
            </a:r>
          </a:p>
        </p:txBody>
      </p:sp>
      <p:sp>
        <p:nvSpPr>
          <p:cNvPr id="4" name="Rectangle 11"/>
          <p:cNvSpPr>
            <a:spLocks noChangeArrowheads="1"/>
          </p:cNvSpPr>
          <p:nvPr/>
        </p:nvSpPr>
        <p:spPr bwMode="gray">
          <a:xfrm>
            <a:off x="1259632" y="1700485"/>
            <a:ext cx="6287641"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rgbClr val="FFFFFF"/>
                </a:solidFill>
                <a:latin typeface="Calibri" pitchFamily="34" charset="0"/>
                <a:cs typeface="Calibri" pitchFamily="34" charset="0"/>
              </a:rPr>
              <a:t>                       Uyku </a:t>
            </a:r>
            <a:r>
              <a:rPr lang="tr-TR" sz="2400" b="1" noProof="1">
                <a:solidFill>
                  <a:srgbClr val="FFFFFF"/>
                </a:solidFill>
                <a:latin typeface="Calibri" pitchFamily="34" charset="0"/>
                <a:cs typeface="Calibri" pitchFamily="34" charset="0"/>
              </a:rPr>
              <a:t>B</a:t>
            </a:r>
            <a:r>
              <a:rPr lang="tr-TR" sz="2400" b="1" noProof="1" smtClean="0">
                <a:solidFill>
                  <a:srgbClr val="FFFFFF"/>
                </a:solidFill>
                <a:latin typeface="Calibri" pitchFamily="34" charset="0"/>
                <a:cs typeface="Calibri" pitchFamily="34" charset="0"/>
              </a:rPr>
              <a:t>ozuklukları</a:t>
            </a:r>
            <a:endParaRPr lang="de-DE" sz="2400" b="1" noProof="1">
              <a:solidFill>
                <a:srgbClr val="FFFFFF"/>
              </a:solidFill>
              <a:latin typeface="Calibri" pitchFamily="34" charset="0"/>
              <a:cs typeface="Calibri" pitchFamily="34" charset="0"/>
            </a:endParaRPr>
          </a:p>
        </p:txBody>
      </p:sp>
      <p:pic>
        <p:nvPicPr>
          <p:cNvPr id="5" name="4 Resim" descr="uyku.jpg"/>
          <p:cNvPicPr>
            <a:picLocks noChangeAspect="1"/>
          </p:cNvPicPr>
          <p:nvPr/>
        </p:nvPicPr>
        <p:blipFill>
          <a:blip r:embed="rId2" cstate="print"/>
          <a:stretch>
            <a:fillRect/>
          </a:stretch>
        </p:blipFill>
        <p:spPr>
          <a:xfrm>
            <a:off x="2483768" y="4941168"/>
            <a:ext cx="3888432" cy="1789931"/>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907704" y="980728"/>
            <a:ext cx="6136167" cy="584775"/>
          </a:xfrm>
          <a:prstGeom prst="rect">
            <a:avLst/>
          </a:prstGeom>
        </p:spPr>
        <p:txBody>
          <a:bodyPr wrap="none">
            <a:spAutoFit/>
          </a:bodyPr>
          <a:lstStyle/>
          <a:p>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DAVRANIŞSAL SONUÇLARI</a:t>
            </a:r>
            <a:endParaRPr lang="en-GB"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3" name="Rectangle 5"/>
          <p:cNvSpPr>
            <a:spLocks noChangeArrowheads="1"/>
          </p:cNvSpPr>
          <p:nvPr/>
        </p:nvSpPr>
        <p:spPr bwMode="gray">
          <a:xfrm>
            <a:off x="1187624" y="2139603"/>
            <a:ext cx="7037412"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4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Araştırmalar, </a:t>
            </a:r>
            <a:r>
              <a:rPr lang="tr-TR" sz="2400" b="1" i="1" dirty="0">
                <a:solidFill>
                  <a:srgbClr val="000000"/>
                </a:solidFill>
                <a:latin typeface="Calibri" pitchFamily="34" charset="0"/>
                <a:cs typeface="Calibri" pitchFamily="34" charset="0"/>
              </a:rPr>
              <a:t>isten kalma ile </a:t>
            </a:r>
            <a:r>
              <a:rPr lang="tr-TR" sz="2400" b="1" i="1" dirty="0" smtClean="0">
                <a:solidFill>
                  <a:srgbClr val="000000"/>
                </a:solidFill>
                <a:latin typeface="Calibri" pitchFamily="34" charset="0"/>
                <a:cs typeface="Calibri" pitchFamily="34" charset="0"/>
              </a:rPr>
              <a:t>iş </a:t>
            </a:r>
            <a:r>
              <a:rPr lang="tr-TR" sz="2400" b="1" i="1" dirty="0">
                <a:solidFill>
                  <a:srgbClr val="000000"/>
                </a:solidFill>
                <a:latin typeface="Calibri" pitchFamily="34" charset="0"/>
                <a:cs typeface="Calibri" pitchFamily="34" charset="0"/>
              </a:rPr>
              <a:t>stresi arasında </a:t>
            </a:r>
            <a:r>
              <a:rPr lang="tr-TR" sz="2400" b="1" i="1" dirty="0" smtClean="0">
                <a:solidFill>
                  <a:srgbClr val="000000"/>
                </a:solidFill>
                <a:latin typeface="Calibri" pitchFamily="34" charset="0"/>
                <a:cs typeface="Calibri" pitchFamily="34" charset="0"/>
              </a:rPr>
              <a:t>ilişki </a:t>
            </a:r>
            <a:r>
              <a:rPr lang="tr-TR" sz="2400" b="1" i="1" dirty="0">
                <a:solidFill>
                  <a:srgbClr val="000000"/>
                </a:solidFill>
                <a:latin typeface="Calibri" pitchFamily="34" charset="0"/>
                <a:cs typeface="Calibri" pitchFamily="34" charset="0"/>
              </a:rPr>
              <a:t>bulunmadığını göstermekle birlikte, </a:t>
            </a:r>
            <a:r>
              <a:rPr lang="tr-TR" sz="2400" b="1" i="1" dirty="0" smtClean="0">
                <a:solidFill>
                  <a:srgbClr val="000000"/>
                </a:solidFill>
                <a:latin typeface="Calibri" pitchFamily="34" charset="0"/>
                <a:cs typeface="Calibri" pitchFamily="34" charset="0"/>
              </a:rPr>
              <a:t>bu ilişki </a:t>
            </a:r>
            <a:r>
              <a:rPr lang="tr-TR" sz="2400" b="1" i="1" dirty="0">
                <a:solidFill>
                  <a:srgbClr val="000000"/>
                </a:solidFill>
                <a:latin typeface="Calibri" pitchFamily="34" charset="0"/>
                <a:cs typeface="Calibri" pitchFamily="34" charset="0"/>
              </a:rPr>
              <a:t>mesleğe göre </a:t>
            </a:r>
            <a:r>
              <a:rPr lang="tr-TR" sz="2400" b="1" i="1" dirty="0" smtClean="0">
                <a:solidFill>
                  <a:srgbClr val="000000"/>
                </a:solidFill>
                <a:latin typeface="Calibri" pitchFamily="34" charset="0"/>
                <a:cs typeface="Calibri" pitchFamily="34" charset="0"/>
              </a:rPr>
              <a:t>değişir. Basit ve </a:t>
            </a:r>
            <a:r>
              <a:rPr lang="tr-TR" sz="2400" b="1" i="1" dirty="0">
                <a:solidFill>
                  <a:srgbClr val="000000"/>
                </a:solidFill>
                <a:latin typeface="Calibri" pitchFamily="34" charset="0"/>
                <a:cs typeface="Calibri" pitchFamily="34" charset="0"/>
              </a:rPr>
              <a:t>tekdüze </a:t>
            </a:r>
            <a:r>
              <a:rPr lang="tr-TR" sz="2400" b="1" i="1" dirty="0" smtClean="0">
                <a:solidFill>
                  <a:srgbClr val="000000"/>
                </a:solidFill>
                <a:latin typeface="Calibri" pitchFamily="34" charset="0"/>
                <a:cs typeface="Calibri" pitchFamily="34" charset="0"/>
              </a:rPr>
              <a:t>işler </a:t>
            </a:r>
            <a:r>
              <a:rPr lang="tr-TR" sz="2400" b="1" i="1" dirty="0">
                <a:solidFill>
                  <a:srgbClr val="000000"/>
                </a:solidFill>
                <a:latin typeface="Calibri" pitchFamily="34" charset="0"/>
                <a:cs typeface="Calibri" pitchFamily="34" charset="0"/>
              </a:rPr>
              <a:t>yapan vasıfsız </a:t>
            </a:r>
            <a:r>
              <a:rPr lang="tr-TR" sz="2400" b="1" i="1" dirty="0" smtClean="0">
                <a:solidFill>
                  <a:srgbClr val="000000"/>
                </a:solidFill>
                <a:latin typeface="Calibri" pitchFamily="34" charset="0"/>
                <a:cs typeface="Calibri" pitchFamily="34" charset="0"/>
              </a:rPr>
              <a:t>işgücünde </a:t>
            </a:r>
            <a:r>
              <a:rPr lang="tr-TR" sz="2400" b="1" i="1" dirty="0">
                <a:solidFill>
                  <a:srgbClr val="000000"/>
                </a:solidFill>
                <a:latin typeface="Calibri" pitchFamily="34" charset="0"/>
                <a:cs typeface="Calibri" pitchFamily="34" charset="0"/>
              </a:rPr>
              <a:t>güçlenir. </a:t>
            </a:r>
            <a:endParaRPr lang="tr-TR" sz="24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400"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Ayrıca, isten </a:t>
            </a:r>
            <a:r>
              <a:rPr lang="tr-TR" sz="2400" b="1" i="1" dirty="0">
                <a:solidFill>
                  <a:srgbClr val="000000"/>
                </a:solidFill>
                <a:latin typeface="Calibri" pitchFamily="34" charset="0"/>
                <a:cs typeface="Calibri" pitchFamily="34" charset="0"/>
              </a:rPr>
              <a:t>kalmaya yol açan stresin is stresi değil, is </a:t>
            </a:r>
            <a:r>
              <a:rPr lang="tr-TR" sz="2400" b="1" i="1" dirty="0" smtClean="0">
                <a:solidFill>
                  <a:srgbClr val="000000"/>
                </a:solidFill>
                <a:latin typeface="Calibri" pitchFamily="34" charset="0"/>
                <a:cs typeface="Calibri" pitchFamily="34" charset="0"/>
              </a:rPr>
              <a:t>dışı </a:t>
            </a:r>
            <a:r>
              <a:rPr lang="tr-TR" sz="2400" b="1" i="1" dirty="0">
                <a:solidFill>
                  <a:srgbClr val="000000"/>
                </a:solidFill>
                <a:latin typeface="Calibri" pitchFamily="34" charset="0"/>
                <a:cs typeface="Calibri" pitchFamily="34" charset="0"/>
              </a:rPr>
              <a:t>stres olduğunu gösteren bulgular vardır.</a:t>
            </a: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4" name="Rectangle 11"/>
          <p:cNvSpPr>
            <a:spLocks noChangeArrowheads="1"/>
          </p:cNvSpPr>
          <p:nvPr/>
        </p:nvSpPr>
        <p:spPr bwMode="gray">
          <a:xfrm>
            <a:off x="1187624" y="1628800"/>
            <a:ext cx="7056784"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400" b="1" noProof="1" smtClean="0">
                <a:solidFill>
                  <a:srgbClr val="FFFFFF"/>
                </a:solidFill>
                <a:latin typeface="Calibri" pitchFamily="34" charset="0"/>
                <a:cs typeface="Calibri" pitchFamily="34" charset="0"/>
              </a:rPr>
              <a:t>            Absenteizm (İşten Kalma) </a:t>
            </a:r>
            <a:r>
              <a:rPr lang="tr-TR" sz="2400" b="1" noProof="1">
                <a:solidFill>
                  <a:srgbClr val="FFFFFF"/>
                </a:solidFill>
                <a:latin typeface="Calibri" pitchFamily="34" charset="0"/>
                <a:cs typeface="Calibri" pitchFamily="34" charset="0"/>
              </a:rPr>
              <a:t>B</a:t>
            </a:r>
            <a:r>
              <a:rPr lang="tr-TR" sz="2400" b="1" noProof="1" smtClean="0">
                <a:solidFill>
                  <a:srgbClr val="FFFFFF"/>
                </a:solidFill>
                <a:latin typeface="Calibri" pitchFamily="34" charset="0"/>
                <a:cs typeface="Calibri" pitchFamily="34" charset="0"/>
              </a:rPr>
              <a:t>ozuklukları</a:t>
            </a:r>
            <a:endParaRPr lang="de-DE" sz="2400" b="1" noProof="1">
              <a:solidFill>
                <a:srgbClr val="FFFFFF"/>
              </a:solidFill>
              <a:latin typeface="Calibri" pitchFamily="34" charset="0"/>
              <a:cs typeface="Calibri" pitchFamily="34" charset="0"/>
            </a:endParaRPr>
          </a:p>
        </p:txBody>
      </p:sp>
      <p:pic>
        <p:nvPicPr>
          <p:cNvPr id="5" name="4 Resim" descr="absen.jpg"/>
          <p:cNvPicPr>
            <a:picLocks noChangeAspect="1"/>
          </p:cNvPicPr>
          <p:nvPr/>
        </p:nvPicPr>
        <p:blipFill>
          <a:blip r:embed="rId2" cstate="print"/>
          <a:stretch>
            <a:fillRect/>
          </a:stretch>
        </p:blipFill>
        <p:spPr>
          <a:xfrm>
            <a:off x="72008" y="4908376"/>
            <a:ext cx="1763688" cy="19050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691680" y="1052736"/>
            <a:ext cx="6120680" cy="584775"/>
          </a:xfrm>
          <a:prstGeom prst="rect">
            <a:avLst/>
          </a:prstGeom>
        </p:spPr>
        <p:txBody>
          <a:bodyPr wrap="square">
            <a:spAutoFit/>
          </a:bodyPr>
          <a:lstStyle/>
          <a:p>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STRESİN AKIL SAĞLIĞI SONUÇLARI</a:t>
            </a:r>
            <a:endParaRPr lang="en-GB"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3" name="Rectangle 5"/>
          <p:cNvSpPr>
            <a:spLocks noChangeArrowheads="1"/>
          </p:cNvSpPr>
          <p:nvPr/>
        </p:nvSpPr>
        <p:spPr bwMode="gray">
          <a:xfrm>
            <a:off x="1691680" y="2211611"/>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Depresyon,</a:t>
            </a:r>
          </a:p>
          <a:p>
            <a:pPr marL="800100" lvl="1" indent="-342900">
              <a:lnSpc>
                <a:spcPct val="90000"/>
              </a:lnSpc>
              <a:spcAft>
                <a:spcPct val="2000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Anksiyete</a:t>
            </a:r>
            <a:r>
              <a:rPr lang="tr-TR" sz="2000" b="1" i="1" dirty="0" smtClean="0">
                <a:solidFill>
                  <a:srgbClr val="000000"/>
                </a:solidFill>
                <a:latin typeface="Calibri" pitchFamily="34" charset="0"/>
                <a:cs typeface="Calibri" pitchFamily="34" charset="0"/>
              </a:rPr>
              <a:t>, </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Psişik bozukluklar,</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Nevrozlar,</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Doyumsuzluk,</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Tatil, emeklilik, işsizlik psikopatisi</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Travma sonrası stres,</a:t>
            </a:r>
          </a:p>
          <a:p>
            <a:pPr marL="800100" lvl="1" indent="-342900">
              <a:lnSpc>
                <a:spcPct val="90000"/>
              </a:lnSpc>
              <a:spcAft>
                <a:spcPct val="2000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Strese bağlı tükenmişlik sendromu,</a:t>
            </a:r>
          </a:p>
          <a:p>
            <a:pPr marL="800100" lvl="1" indent="-342900">
              <a:lnSpc>
                <a:spcPct val="90000"/>
              </a:lnSpc>
              <a:spcAft>
                <a:spcPct val="20000"/>
              </a:spcAft>
              <a:buClr>
                <a:srgbClr val="292929"/>
              </a:buClr>
              <a:buFont typeface="+mj-lt"/>
              <a:buAutoNum type="arabicPeriod"/>
              <a:defRPr/>
            </a:pPr>
            <a:r>
              <a:rPr lang="tr-TR" sz="2000" b="1" i="1" dirty="0" err="1" smtClean="0">
                <a:solidFill>
                  <a:srgbClr val="000000"/>
                </a:solidFill>
                <a:latin typeface="Calibri" pitchFamily="34" charset="0"/>
                <a:cs typeface="Calibri" pitchFamily="34" charset="0"/>
              </a:rPr>
              <a:t>Karoshi</a:t>
            </a:r>
            <a:r>
              <a:rPr lang="tr-TR" sz="2000" b="1" i="1" dirty="0" smtClean="0">
                <a:solidFill>
                  <a:srgbClr val="000000"/>
                </a:solidFill>
                <a:latin typeface="Calibri" pitchFamily="34" charset="0"/>
                <a:cs typeface="Calibri" pitchFamily="34" charset="0"/>
              </a:rPr>
              <a:t> </a:t>
            </a: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800100" lvl="1" indent="-342900">
              <a:lnSpc>
                <a:spcPct val="90000"/>
              </a:lnSpc>
              <a:spcAft>
                <a:spcPct val="2000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4" name="Rectangle 11"/>
          <p:cNvSpPr>
            <a:spLocks noChangeArrowheads="1"/>
          </p:cNvSpPr>
          <p:nvPr/>
        </p:nvSpPr>
        <p:spPr bwMode="gray">
          <a:xfrm>
            <a:off x="1691680" y="1700808"/>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AKIL SAĞLIĞI SONUÇLARI</a:t>
            </a:r>
            <a:endParaRPr lang="de-DE" sz="2000" b="1" noProof="1">
              <a:solidFill>
                <a:srgbClr val="FFFFFF"/>
              </a:solidFill>
              <a:latin typeface="Calibri" pitchFamily="34" charset="0"/>
              <a:cs typeface="Calibri" pitchFamily="34" charset="0"/>
            </a:endParaRPr>
          </a:p>
        </p:txBody>
      </p:sp>
      <p:pic>
        <p:nvPicPr>
          <p:cNvPr id="5" name="4 Resim" descr="akıl.jpg"/>
          <p:cNvPicPr>
            <a:picLocks noChangeAspect="1"/>
          </p:cNvPicPr>
          <p:nvPr/>
        </p:nvPicPr>
        <p:blipFill>
          <a:blip r:embed="rId2" cstate="print"/>
          <a:stretch>
            <a:fillRect/>
          </a:stretch>
        </p:blipFill>
        <p:spPr>
          <a:xfrm>
            <a:off x="6300192" y="4725144"/>
            <a:ext cx="2343150" cy="1952625"/>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txBox="1">
            <a:spLocks noChangeArrowheads="1"/>
          </p:cNvSpPr>
          <p:nvPr/>
        </p:nvSpPr>
        <p:spPr bwMode="gray">
          <a:xfrm>
            <a:off x="1187624" y="90872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İŞ, İŞ ÇEVRESİ VE AKIL SAĞLIĞI SORUNLARI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grpSp>
        <p:nvGrpSpPr>
          <p:cNvPr id="3" name="Grup 11"/>
          <p:cNvGrpSpPr/>
          <p:nvPr/>
        </p:nvGrpSpPr>
        <p:grpSpPr>
          <a:xfrm>
            <a:off x="3347864" y="1533037"/>
            <a:ext cx="2340000" cy="1607931"/>
            <a:chOff x="75554" y="1450975"/>
            <a:chExt cx="2340000" cy="1607931"/>
          </a:xfrm>
        </p:grpSpPr>
        <p:sp>
          <p:nvSpPr>
            <p:cNvPr id="4" name="AutoShape 16"/>
            <p:cNvSpPr>
              <a:spLocks noChangeArrowheads="1"/>
            </p:cNvSpPr>
            <p:nvPr/>
          </p:nvSpPr>
          <p:spPr bwMode="auto">
            <a:xfrm>
              <a:off x="75554" y="1618906"/>
              <a:ext cx="2340000" cy="1440000"/>
            </a:xfrm>
            <a:prstGeom prst="roundRect">
              <a:avLst>
                <a:gd name="adj" fmla="val 4690"/>
              </a:avLst>
            </a:prstGeom>
            <a:noFill/>
            <a:ln w="25400">
              <a:solidFill>
                <a:schemeClr val="tx1">
                  <a:lumMod val="65000"/>
                  <a:lumOff val="35000"/>
                </a:schemeClr>
              </a:solidFill>
              <a:round/>
              <a:headEnd/>
              <a:tailEnd/>
            </a:ln>
            <a:effectLst/>
          </p:spPr>
          <p:txBody>
            <a:bodyPr wrap="none" anchor="ctr">
              <a:normAutofit/>
            </a:bodyPr>
            <a:lstStyle/>
            <a:p>
              <a:pPr algn="ctr"/>
              <a:r>
                <a:rPr lang="tr-TR" altLang="zh-CN" sz="1600" b="1" i="1" dirty="0" smtClean="0">
                  <a:solidFill>
                    <a:srgbClr val="000000"/>
                  </a:solidFill>
                  <a:latin typeface="Calibri" pitchFamily="34" charset="0"/>
                </a:rPr>
                <a:t>İşyerindeki </a:t>
              </a:r>
            </a:p>
            <a:p>
              <a:pPr algn="ctr"/>
              <a:r>
                <a:rPr lang="tr-TR" altLang="zh-CN" sz="1600" b="1" i="1" dirty="0" smtClean="0">
                  <a:solidFill>
                    <a:srgbClr val="000000"/>
                  </a:solidFill>
                  <a:latin typeface="Calibri" pitchFamily="34" charset="0"/>
                </a:rPr>
                <a:t>İşyeri Dışındaki</a:t>
              </a:r>
            </a:p>
            <a:p>
              <a:pPr algn="ctr"/>
              <a:r>
                <a:rPr lang="tr-TR" altLang="zh-CN" sz="1600" b="1" i="1" dirty="0" smtClean="0">
                  <a:solidFill>
                    <a:srgbClr val="000000"/>
                  </a:solidFill>
                  <a:latin typeface="Calibri" pitchFamily="34" charset="0"/>
                </a:rPr>
                <a:t>Psikososyal Riskler</a:t>
              </a:r>
            </a:p>
          </p:txBody>
        </p:sp>
        <p:sp>
          <p:nvSpPr>
            <p:cNvPr id="5" name="AutoShape 17"/>
            <p:cNvSpPr>
              <a:spLocks noChangeArrowheads="1"/>
            </p:cNvSpPr>
            <p:nvPr/>
          </p:nvSpPr>
          <p:spPr bwMode="gray">
            <a:xfrm>
              <a:off x="269142" y="1476323"/>
              <a:ext cx="1899835" cy="286750"/>
            </a:xfrm>
            <a:prstGeom prst="roundRect">
              <a:avLst>
                <a:gd name="adj" fmla="val 50000"/>
              </a:avLst>
            </a:prstGeom>
            <a:solidFill>
              <a:schemeClr val="tx1">
                <a:lumMod val="75000"/>
                <a:lumOff val="25000"/>
              </a:schemeClr>
            </a:solidFill>
            <a:ln w="9525">
              <a:noFill/>
              <a:round/>
              <a:headEnd/>
              <a:tailEnd/>
            </a:ln>
            <a:effectLst/>
          </p:spPr>
          <p:txBody>
            <a:bodyPr wrap="none" anchor="ctr"/>
            <a:lstStyle/>
            <a:p>
              <a:endParaRPr lang="zh-CN" altLang="en-US" i="1">
                <a:solidFill>
                  <a:srgbClr val="000000"/>
                </a:solidFill>
                <a:latin typeface="Calibri" pitchFamily="34" charset="0"/>
              </a:endParaRPr>
            </a:p>
          </p:txBody>
        </p:sp>
        <p:sp>
          <p:nvSpPr>
            <p:cNvPr id="6" name="AutoShape 18"/>
            <p:cNvSpPr>
              <a:spLocks noChangeArrowheads="1"/>
            </p:cNvSpPr>
            <p:nvPr/>
          </p:nvSpPr>
          <p:spPr bwMode="auto">
            <a:xfrm flipH="1">
              <a:off x="2000751" y="1547615"/>
              <a:ext cx="72822" cy="144167"/>
            </a:xfrm>
            <a:prstGeom prst="octagon">
              <a:avLst>
                <a:gd name="adj" fmla="val 29287"/>
              </a:avLst>
            </a:prstGeom>
            <a:solidFill>
              <a:schemeClr val="bg1"/>
            </a:solidFill>
            <a:ln w="9525">
              <a:noFill/>
              <a:miter lim="800000"/>
              <a:headEnd/>
              <a:tailEnd/>
            </a:ln>
            <a:effectLst/>
          </p:spPr>
          <p:txBody>
            <a:bodyPr wrap="none" anchor="ctr"/>
            <a:lstStyle/>
            <a:p>
              <a:endParaRPr lang="zh-CN" altLang="en-US" i="1">
                <a:solidFill>
                  <a:srgbClr val="000000"/>
                </a:solidFill>
                <a:latin typeface="Calibri" pitchFamily="34" charset="0"/>
              </a:endParaRPr>
            </a:p>
          </p:txBody>
        </p:sp>
        <p:sp>
          <p:nvSpPr>
            <p:cNvPr id="7" name="AutoShape 19"/>
            <p:cNvSpPr>
              <a:spLocks noChangeArrowheads="1"/>
            </p:cNvSpPr>
            <p:nvPr/>
          </p:nvSpPr>
          <p:spPr bwMode="auto">
            <a:xfrm flipH="1">
              <a:off x="360241" y="1547615"/>
              <a:ext cx="74439" cy="144167"/>
            </a:xfrm>
            <a:prstGeom prst="octagon">
              <a:avLst>
                <a:gd name="adj" fmla="val 29287"/>
              </a:avLst>
            </a:prstGeom>
            <a:solidFill>
              <a:schemeClr val="bg1"/>
            </a:solidFill>
            <a:ln w="9525">
              <a:noFill/>
              <a:miter lim="800000"/>
              <a:headEnd/>
              <a:tailEnd/>
            </a:ln>
            <a:effectLst/>
          </p:spPr>
          <p:txBody>
            <a:bodyPr wrap="none" anchor="ctr"/>
            <a:lstStyle/>
            <a:p>
              <a:endParaRPr lang="zh-CN" altLang="en-US" i="1">
                <a:solidFill>
                  <a:srgbClr val="000000"/>
                </a:solidFill>
                <a:latin typeface="Calibri" pitchFamily="34" charset="0"/>
              </a:endParaRPr>
            </a:p>
          </p:txBody>
        </p:sp>
        <p:sp>
          <p:nvSpPr>
            <p:cNvPr id="8" name="Text Box 20"/>
            <p:cNvSpPr txBox="1">
              <a:spLocks noChangeArrowheads="1"/>
            </p:cNvSpPr>
            <p:nvPr/>
          </p:nvSpPr>
          <p:spPr bwMode="gray">
            <a:xfrm>
              <a:off x="289071" y="1450975"/>
              <a:ext cx="1854522" cy="30714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İş (İş Dışı) Çevresi</a:t>
              </a:r>
              <a:endParaRPr lang="en-US" altLang="zh-CN" sz="1400" b="1" i="1" dirty="0">
                <a:solidFill>
                  <a:srgbClr val="FFFFFF"/>
                </a:solidFill>
                <a:latin typeface="Calibri" pitchFamily="34" charset="0"/>
                <a:ea typeface="宋体" charset="-122"/>
              </a:endParaRPr>
            </a:p>
          </p:txBody>
        </p:sp>
      </p:grpSp>
      <p:grpSp>
        <p:nvGrpSpPr>
          <p:cNvPr id="9" name="Grup 26"/>
          <p:cNvGrpSpPr/>
          <p:nvPr/>
        </p:nvGrpSpPr>
        <p:grpSpPr>
          <a:xfrm>
            <a:off x="3406700" y="3356992"/>
            <a:ext cx="2340000" cy="1617547"/>
            <a:chOff x="3444800" y="3843414"/>
            <a:chExt cx="2340000" cy="1617547"/>
          </a:xfrm>
        </p:grpSpPr>
        <p:sp>
          <p:nvSpPr>
            <p:cNvPr id="10" name="AutoShape 8"/>
            <p:cNvSpPr>
              <a:spLocks noChangeArrowheads="1"/>
            </p:cNvSpPr>
            <p:nvPr/>
          </p:nvSpPr>
          <p:spPr bwMode="auto">
            <a:xfrm>
              <a:off x="3444800" y="4013277"/>
              <a:ext cx="2340000" cy="1447684"/>
            </a:xfrm>
            <a:prstGeom prst="roundRect">
              <a:avLst>
                <a:gd name="adj" fmla="val 4690"/>
              </a:avLst>
            </a:prstGeom>
            <a:noFill/>
            <a:ln w="25400">
              <a:solidFill>
                <a:srgbClr val="5F5F5F"/>
              </a:solidFill>
              <a:round/>
              <a:headEnd/>
              <a:tailEnd/>
            </a:ln>
            <a:effectLst/>
          </p:spPr>
          <p:txBody>
            <a:bodyPr wrap="none" anchor="ctr"/>
            <a:lstStyle/>
            <a:p>
              <a:pPr marL="171450" indent="-171450">
                <a:buFont typeface="Wingdings" pitchFamily="2" charset="2"/>
                <a:buChar char="q"/>
              </a:pPr>
              <a:endParaRPr lang="tr-TR" altLang="zh-CN" sz="1200" i="1" dirty="0" smtClean="0">
                <a:solidFill>
                  <a:srgbClr val="000000"/>
                </a:solidFill>
                <a:latin typeface="Calibri" pitchFamily="34" charset="0"/>
              </a:endParaRPr>
            </a:p>
            <a:p>
              <a:pPr marL="171450" indent="-171450">
                <a:buFont typeface="Wingdings" pitchFamily="2" charset="2"/>
                <a:buChar char="ü"/>
              </a:pPr>
              <a:r>
                <a:rPr lang="tr-TR" altLang="zh-CN" sz="1200" b="1" i="1" dirty="0" smtClean="0">
                  <a:solidFill>
                    <a:srgbClr val="000000"/>
                  </a:solidFill>
                  <a:latin typeface="Calibri" pitchFamily="34" charset="0"/>
                </a:rPr>
                <a:t>Yaş</a:t>
              </a:r>
              <a:endParaRPr lang="tr-TR" altLang="zh-CN" sz="1200" b="1" i="1" dirty="0">
                <a:solidFill>
                  <a:srgbClr val="000000"/>
                </a:solidFill>
                <a:latin typeface="Calibri" pitchFamily="34" charset="0"/>
              </a:endParaRPr>
            </a:p>
            <a:p>
              <a:pPr marL="171450" indent="-171450">
                <a:buFont typeface="Wingdings" pitchFamily="2" charset="2"/>
                <a:buChar char="ü"/>
              </a:pPr>
              <a:r>
                <a:rPr lang="tr-TR" altLang="zh-CN" sz="1200" b="1" i="1" dirty="0">
                  <a:solidFill>
                    <a:srgbClr val="000000"/>
                  </a:solidFill>
                  <a:latin typeface="Calibri" pitchFamily="34" charset="0"/>
                </a:rPr>
                <a:t>Cinsiyet</a:t>
              </a:r>
            </a:p>
            <a:p>
              <a:pPr marL="171450" indent="-171450">
                <a:buFont typeface="Wingdings" pitchFamily="2" charset="2"/>
                <a:buChar char="ü"/>
              </a:pPr>
              <a:r>
                <a:rPr lang="tr-TR" altLang="zh-CN" sz="1200" b="1" i="1" dirty="0" smtClean="0">
                  <a:solidFill>
                    <a:srgbClr val="000000"/>
                  </a:solidFill>
                  <a:latin typeface="Calibri" pitchFamily="34" charset="0"/>
                </a:rPr>
                <a:t>Kişilik</a:t>
              </a:r>
            </a:p>
            <a:p>
              <a:pPr marL="171450" indent="-171450">
                <a:buFont typeface="Wingdings" pitchFamily="2" charset="2"/>
                <a:buChar char="ü"/>
              </a:pPr>
              <a:r>
                <a:rPr lang="tr-TR" altLang="zh-CN" sz="1200" b="1" i="1" dirty="0" smtClean="0">
                  <a:solidFill>
                    <a:srgbClr val="000000"/>
                  </a:solidFill>
                  <a:latin typeface="Calibri" pitchFamily="34" charset="0"/>
                </a:rPr>
                <a:t>Stresi Algılama Biçimi</a:t>
              </a:r>
            </a:p>
            <a:p>
              <a:pPr marL="171450" indent="-171450">
                <a:buFont typeface="Wingdings" pitchFamily="2" charset="2"/>
                <a:buChar char="ü"/>
              </a:pPr>
              <a:r>
                <a:rPr lang="tr-TR" altLang="zh-CN" sz="1200" b="1" i="1" dirty="0" smtClean="0">
                  <a:solidFill>
                    <a:srgbClr val="000000"/>
                  </a:solidFill>
                  <a:latin typeface="Calibri" pitchFamily="34" charset="0"/>
                </a:rPr>
                <a:t>Motivasyon Düzeyi</a:t>
              </a:r>
              <a:endParaRPr lang="tr-TR" altLang="zh-CN" sz="1200" b="1" i="1" dirty="0">
                <a:solidFill>
                  <a:srgbClr val="000000"/>
                </a:solidFill>
                <a:latin typeface="Calibri" pitchFamily="34" charset="0"/>
              </a:endParaRPr>
            </a:p>
            <a:p>
              <a:pPr marL="171450" indent="-171450">
                <a:buFont typeface="Wingdings" pitchFamily="2" charset="2"/>
                <a:buChar char="ü"/>
              </a:pPr>
              <a:r>
                <a:rPr lang="tr-TR" altLang="zh-CN" sz="1200" b="1" i="1" dirty="0" smtClean="0">
                  <a:solidFill>
                    <a:srgbClr val="000000"/>
                  </a:solidFill>
                  <a:latin typeface="Calibri" pitchFamily="34" charset="0"/>
                </a:rPr>
                <a:t>Stresle Başa </a:t>
              </a:r>
              <a:r>
                <a:rPr lang="tr-TR" altLang="zh-CN" sz="1200" b="1" i="1" dirty="0">
                  <a:solidFill>
                    <a:srgbClr val="000000"/>
                  </a:solidFill>
                  <a:latin typeface="Calibri" pitchFamily="34" charset="0"/>
                </a:rPr>
                <a:t>Çıkma </a:t>
              </a:r>
              <a:r>
                <a:rPr lang="tr-TR" altLang="zh-CN" sz="1200" b="1" i="1" dirty="0" smtClean="0">
                  <a:solidFill>
                    <a:srgbClr val="000000"/>
                  </a:solidFill>
                  <a:latin typeface="Calibri" pitchFamily="34" charset="0"/>
                </a:rPr>
                <a:t>Tarzı</a:t>
              </a:r>
              <a:endParaRPr lang="tr-TR" altLang="zh-CN" sz="1200" b="1" i="1" dirty="0">
                <a:solidFill>
                  <a:srgbClr val="000000"/>
                </a:solidFill>
                <a:latin typeface="Calibri" pitchFamily="34" charset="0"/>
              </a:endParaRPr>
            </a:p>
          </p:txBody>
        </p:sp>
        <p:sp>
          <p:nvSpPr>
            <p:cNvPr id="11" name="AutoShape 9"/>
            <p:cNvSpPr>
              <a:spLocks noChangeArrowheads="1"/>
            </p:cNvSpPr>
            <p:nvPr/>
          </p:nvSpPr>
          <p:spPr bwMode="gray">
            <a:xfrm>
              <a:off x="3628328" y="3860877"/>
              <a:ext cx="1899836" cy="287338"/>
            </a:xfrm>
            <a:prstGeom prst="roundRect">
              <a:avLst>
                <a:gd name="adj" fmla="val 50000"/>
              </a:avLst>
            </a:prstGeom>
            <a:solidFill>
              <a:srgbClr val="002060"/>
            </a:solidFill>
            <a:ln w="9525">
              <a:noFill/>
              <a:round/>
              <a:headEnd/>
              <a:tailEnd/>
            </a:ln>
            <a:effectLst/>
          </p:spPr>
          <p:txBody>
            <a:bodyPr wrap="none" anchor="ctr"/>
            <a:lstStyle/>
            <a:p>
              <a:endParaRPr lang="zh-CN" altLang="en-US" b="1" i="1">
                <a:solidFill>
                  <a:srgbClr val="000000"/>
                </a:solidFill>
                <a:latin typeface="Calibri" pitchFamily="34" charset="0"/>
              </a:endParaRPr>
            </a:p>
          </p:txBody>
        </p:sp>
        <p:sp>
          <p:nvSpPr>
            <p:cNvPr id="12" name="AutoShape 10"/>
            <p:cNvSpPr>
              <a:spLocks noChangeArrowheads="1"/>
            </p:cNvSpPr>
            <p:nvPr/>
          </p:nvSpPr>
          <p:spPr bwMode="auto">
            <a:xfrm flipH="1">
              <a:off x="5371420" y="3932314"/>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13" name="AutoShape 11"/>
            <p:cNvSpPr>
              <a:spLocks noChangeArrowheads="1"/>
            </p:cNvSpPr>
            <p:nvPr/>
          </p:nvSpPr>
          <p:spPr bwMode="auto">
            <a:xfrm flipH="1">
              <a:off x="3720852" y="3932314"/>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14" name="Text Box 14"/>
            <p:cNvSpPr txBox="1">
              <a:spLocks noChangeArrowheads="1"/>
            </p:cNvSpPr>
            <p:nvPr/>
          </p:nvSpPr>
          <p:spPr bwMode="gray">
            <a:xfrm>
              <a:off x="3631178" y="3843414"/>
              <a:ext cx="1881997" cy="30777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Kişisel Özellikler</a:t>
              </a:r>
              <a:endParaRPr lang="en-US" altLang="zh-CN" sz="1400" b="1" i="1" dirty="0">
                <a:solidFill>
                  <a:srgbClr val="FFFFFF"/>
                </a:solidFill>
                <a:latin typeface="Calibri" pitchFamily="34" charset="0"/>
                <a:ea typeface="宋体" charset="-122"/>
              </a:endParaRPr>
            </a:p>
          </p:txBody>
        </p:sp>
      </p:grpSp>
      <p:cxnSp>
        <p:nvCxnSpPr>
          <p:cNvPr id="15" name="Dirsek Bağlayıcısı 32"/>
          <p:cNvCxnSpPr/>
          <p:nvPr/>
        </p:nvCxnSpPr>
        <p:spPr>
          <a:xfrm rot="10800000" flipV="1">
            <a:off x="2411761" y="2420888"/>
            <a:ext cx="936000" cy="2556000"/>
          </a:xfrm>
          <a:prstGeom prst="bentConnector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6" name="Dirsek Bağlayıcısı 37"/>
          <p:cNvCxnSpPr>
            <a:stCxn id="4" idx="3"/>
          </p:cNvCxnSpPr>
          <p:nvPr/>
        </p:nvCxnSpPr>
        <p:spPr>
          <a:xfrm>
            <a:off x="5687864" y="2420968"/>
            <a:ext cx="1044376" cy="2592208"/>
          </a:xfrm>
          <a:prstGeom prst="bentConnector2">
            <a:avLst/>
          </a:prstGeom>
          <a:ln>
            <a:solidFill>
              <a:schemeClr val="accent5">
                <a:lumMod val="50000"/>
              </a:schemeClr>
            </a:solidFill>
            <a:tailEnd type="arrow"/>
          </a:ln>
        </p:spPr>
        <p:style>
          <a:lnRef idx="3">
            <a:schemeClr val="accent1"/>
          </a:lnRef>
          <a:fillRef idx="0">
            <a:schemeClr val="accent1"/>
          </a:fillRef>
          <a:effectRef idx="2">
            <a:schemeClr val="accent1"/>
          </a:effectRef>
          <a:fontRef idx="minor">
            <a:schemeClr val="tx1"/>
          </a:fontRef>
        </p:style>
      </p:cxnSp>
      <p:grpSp>
        <p:nvGrpSpPr>
          <p:cNvPr id="17" name="Grup 38"/>
          <p:cNvGrpSpPr/>
          <p:nvPr/>
        </p:nvGrpSpPr>
        <p:grpSpPr>
          <a:xfrm>
            <a:off x="2479334" y="4293096"/>
            <a:ext cx="940538" cy="457285"/>
            <a:chOff x="2460416" y="3209755"/>
            <a:chExt cx="940538" cy="457285"/>
          </a:xfrm>
        </p:grpSpPr>
        <p:cxnSp>
          <p:nvCxnSpPr>
            <p:cNvPr id="18" name="Dirsek Bağlayıcısı 39"/>
            <p:cNvCxnSpPr/>
            <p:nvPr/>
          </p:nvCxnSpPr>
          <p:spPr>
            <a:xfrm rot="10800000" flipV="1">
              <a:off x="2460416" y="3461840"/>
              <a:ext cx="900000" cy="2052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Metin kutusu 40"/>
            <p:cNvSpPr txBox="1"/>
            <p:nvPr/>
          </p:nvSpPr>
          <p:spPr>
            <a:xfrm>
              <a:off x="2828386" y="3209755"/>
              <a:ext cx="572568" cy="261610"/>
            </a:xfrm>
            <a:prstGeom prst="rect">
              <a:avLst/>
            </a:prstGeom>
            <a:noFill/>
          </p:spPr>
          <p:txBody>
            <a:bodyPr wrap="square" rtlCol="0">
              <a:spAutoFit/>
            </a:bodyPr>
            <a:lstStyle/>
            <a:p>
              <a:pPr algn="r"/>
              <a:r>
                <a:rPr lang="tr-TR" sz="1100" b="1" i="1" dirty="0" smtClean="0">
                  <a:solidFill>
                    <a:srgbClr val="000000"/>
                  </a:solidFill>
                  <a:latin typeface="Calibri" pitchFamily="34" charset="0"/>
                  <a:cs typeface="Calibri" pitchFamily="34" charset="0"/>
                </a:rPr>
                <a:t>(+) (–)  </a:t>
              </a:r>
              <a:endParaRPr lang="tr-TR" sz="1100" b="1" i="1" dirty="0">
                <a:solidFill>
                  <a:srgbClr val="000000"/>
                </a:solidFill>
                <a:latin typeface="Calibri" pitchFamily="34" charset="0"/>
                <a:cs typeface="Calibri" pitchFamily="34" charset="0"/>
              </a:endParaRPr>
            </a:p>
          </p:txBody>
        </p:sp>
      </p:grpSp>
      <p:grpSp>
        <p:nvGrpSpPr>
          <p:cNvPr id="20" name="Grup 34"/>
          <p:cNvGrpSpPr/>
          <p:nvPr/>
        </p:nvGrpSpPr>
        <p:grpSpPr>
          <a:xfrm>
            <a:off x="5724128" y="4257817"/>
            <a:ext cx="932400" cy="467327"/>
            <a:chOff x="5699381" y="3227341"/>
            <a:chExt cx="932400" cy="467327"/>
          </a:xfrm>
        </p:grpSpPr>
        <p:sp>
          <p:nvSpPr>
            <p:cNvPr id="21" name="Metin kutusu 35"/>
            <p:cNvSpPr txBox="1"/>
            <p:nvPr/>
          </p:nvSpPr>
          <p:spPr>
            <a:xfrm>
              <a:off x="5699381" y="3227341"/>
              <a:ext cx="572568" cy="261610"/>
            </a:xfrm>
            <a:prstGeom prst="rect">
              <a:avLst/>
            </a:prstGeom>
            <a:noFill/>
          </p:spPr>
          <p:txBody>
            <a:bodyPr wrap="square" rtlCol="0">
              <a:spAutoFit/>
            </a:bodyPr>
            <a:lstStyle/>
            <a:p>
              <a:r>
                <a:rPr lang="tr-TR" sz="1100" b="1" i="1" dirty="0" smtClean="0">
                  <a:solidFill>
                    <a:srgbClr val="000000"/>
                  </a:solidFill>
                  <a:latin typeface="Calibri" pitchFamily="34" charset="0"/>
                  <a:cs typeface="Calibri" pitchFamily="34" charset="0"/>
                </a:rPr>
                <a:t>(+) (–)  </a:t>
              </a:r>
              <a:endParaRPr lang="tr-TR" sz="1100" b="1" i="1" dirty="0">
                <a:solidFill>
                  <a:srgbClr val="000000"/>
                </a:solidFill>
                <a:latin typeface="Calibri" pitchFamily="34" charset="0"/>
                <a:cs typeface="Calibri" pitchFamily="34" charset="0"/>
              </a:endParaRPr>
            </a:p>
          </p:txBody>
        </p:sp>
        <p:cxnSp>
          <p:nvCxnSpPr>
            <p:cNvPr id="22" name="Dirsek Bağlayıcısı 36"/>
            <p:cNvCxnSpPr/>
            <p:nvPr/>
          </p:nvCxnSpPr>
          <p:spPr>
            <a:xfrm>
              <a:off x="5731781" y="3489881"/>
              <a:ext cx="900000" cy="204787"/>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grpSp>
        <p:nvGrpSpPr>
          <p:cNvPr id="25" name="Grup 4"/>
          <p:cNvGrpSpPr/>
          <p:nvPr/>
        </p:nvGrpSpPr>
        <p:grpSpPr>
          <a:xfrm>
            <a:off x="251520" y="5085184"/>
            <a:ext cx="2880000" cy="1606688"/>
            <a:chOff x="3388824" y="1447748"/>
            <a:chExt cx="2340000" cy="1606688"/>
          </a:xfrm>
        </p:grpSpPr>
        <p:sp>
          <p:nvSpPr>
            <p:cNvPr id="26" name="AutoShape 4"/>
            <p:cNvSpPr>
              <a:spLocks noChangeArrowheads="1"/>
            </p:cNvSpPr>
            <p:nvPr/>
          </p:nvSpPr>
          <p:spPr bwMode="auto">
            <a:xfrm>
              <a:off x="3388824" y="1614436"/>
              <a:ext cx="2340000" cy="1440000"/>
            </a:xfrm>
            <a:prstGeom prst="roundRect">
              <a:avLst>
                <a:gd name="adj" fmla="val 4690"/>
              </a:avLst>
            </a:prstGeom>
            <a:noFill/>
            <a:ln w="25400">
              <a:solidFill>
                <a:srgbClr val="5F5F5F"/>
              </a:solidFill>
              <a:round/>
              <a:headEnd/>
              <a:tailEnd/>
            </a:ln>
            <a:effectLst/>
          </p:spPr>
          <p:txBody>
            <a:bodyPr wrap="none" anchor="ctr"/>
            <a:lstStyle/>
            <a:p>
              <a:pPr marL="180000" indent="-180000">
                <a:buFont typeface="Wingdings" pitchFamily="2" charset="2"/>
                <a:buChar char="§"/>
              </a:pPr>
              <a:r>
                <a:rPr lang="tr-TR" altLang="zh-CN" sz="1200" b="1" i="1" dirty="0" smtClean="0">
                  <a:solidFill>
                    <a:srgbClr val="000000"/>
                  </a:solidFill>
                  <a:latin typeface="Calibri" pitchFamily="34" charset="0"/>
                </a:rPr>
                <a:t>Duygudurum-Duygulanım Değişikliği</a:t>
              </a:r>
              <a:endParaRPr lang="tr-TR" altLang="zh-CN" sz="1200" b="1" i="1" dirty="0">
                <a:solidFill>
                  <a:srgbClr val="000000"/>
                </a:solidFill>
                <a:latin typeface="Calibri" pitchFamily="34" charset="0"/>
              </a:endParaRPr>
            </a:p>
            <a:p>
              <a:pPr marL="180000" indent="-180000">
                <a:buFont typeface="Wingdings" pitchFamily="2" charset="2"/>
                <a:buChar char="§"/>
              </a:pPr>
              <a:r>
                <a:rPr lang="tr-TR" altLang="zh-CN" sz="1200" b="1" i="1" dirty="0">
                  <a:solidFill>
                    <a:srgbClr val="000000"/>
                  </a:solidFill>
                  <a:latin typeface="Calibri" pitchFamily="34" charset="0"/>
                </a:rPr>
                <a:t>Davranış Değişiklikleri</a:t>
              </a:r>
            </a:p>
            <a:p>
              <a:pPr marL="180000" indent="-180000">
                <a:buFont typeface="Wingdings" pitchFamily="2" charset="2"/>
                <a:buChar char="§"/>
              </a:pPr>
              <a:r>
                <a:rPr lang="tr-TR" altLang="zh-CN" sz="1200" b="1" i="1" dirty="0">
                  <a:solidFill>
                    <a:srgbClr val="000000"/>
                  </a:solidFill>
                  <a:latin typeface="Calibri" pitchFamily="34" charset="0"/>
                </a:rPr>
                <a:t>Fizyolojik Yanıtlar</a:t>
              </a:r>
            </a:p>
          </p:txBody>
        </p:sp>
        <p:sp>
          <p:nvSpPr>
            <p:cNvPr id="27" name="AutoShape 5"/>
            <p:cNvSpPr>
              <a:spLocks noChangeArrowheads="1"/>
            </p:cNvSpPr>
            <p:nvPr/>
          </p:nvSpPr>
          <p:spPr bwMode="gray">
            <a:xfrm>
              <a:off x="3598071" y="1476323"/>
              <a:ext cx="1899835"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zh-CN" altLang="en-US" b="1" i="1">
                <a:solidFill>
                  <a:srgbClr val="000000"/>
                </a:solidFill>
                <a:latin typeface="Calibri" pitchFamily="34" charset="0"/>
              </a:endParaRPr>
            </a:p>
          </p:txBody>
        </p:sp>
        <p:sp>
          <p:nvSpPr>
            <p:cNvPr id="28" name="AutoShape 6"/>
            <p:cNvSpPr>
              <a:spLocks noChangeArrowheads="1"/>
            </p:cNvSpPr>
            <p:nvPr/>
          </p:nvSpPr>
          <p:spPr bwMode="auto">
            <a:xfrm flipH="1">
              <a:off x="5322560" y="1552523"/>
              <a:ext cx="74439"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29" name="AutoShape 7"/>
            <p:cNvSpPr>
              <a:spLocks noChangeArrowheads="1"/>
            </p:cNvSpPr>
            <p:nvPr/>
          </p:nvSpPr>
          <p:spPr bwMode="auto">
            <a:xfrm flipH="1">
              <a:off x="3674934" y="1542998"/>
              <a:ext cx="72822"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30" name="Text Box 13"/>
            <p:cNvSpPr txBox="1">
              <a:spLocks noChangeArrowheads="1"/>
            </p:cNvSpPr>
            <p:nvPr/>
          </p:nvSpPr>
          <p:spPr bwMode="gray">
            <a:xfrm>
              <a:off x="3606611" y="1447748"/>
              <a:ext cx="1883652" cy="30777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Kısa Dönemli ASS</a:t>
              </a:r>
              <a:endParaRPr lang="en-US" altLang="zh-CN" sz="1400" b="1" i="1" dirty="0">
                <a:solidFill>
                  <a:srgbClr val="FFFFFF"/>
                </a:solidFill>
                <a:latin typeface="Calibri" pitchFamily="34" charset="0"/>
                <a:ea typeface="宋体" charset="-122"/>
              </a:endParaRPr>
            </a:p>
          </p:txBody>
        </p:sp>
      </p:grpSp>
      <p:grpSp>
        <p:nvGrpSpPr>
          <p:cNvPr id="31" name="Grup 17"/>
          <p:cNvGrpSpPr/>
          <p:nvPr/>
        </p:nvGrpSpPr>
        <p:grpSpPr>
          <a:xfrm>
            <a:off x="6012480" y="5085184"/>
            <a:ext cx="2880000" cy="1590713"/>
            <a:chOff x="6699895" y="1453554"/>
            <a:chExt cx="2340000" cy="1590713"/>
          </a:xfrm>
        </p:grpSpPr>
        <p:grpSp>
          <p:nvGrpSpPr>
            <p:cNvPr id="32" name="Grup 18"/>
            <p:cNvGrpSpPr/>
            <p:nvPr/>
          </p:nvGrpSpPr>
          <p:grpSpPr>
            <a:xfrm>
              <a:off x="6699895" y="1546225"/>
              <a:ext cx="2340000" cy="1498042"/>
              <a:chOff x="6699895" y="1546225"/>
              <a:chExt cx="2340000" cy="1498042"/>
            </a:xfrm>
          </p:grpSpPr>
          <p:sp>
            <p:nvSpPr>
              <p:cNvPr id="37" name="AutoShape 8"/>
              <p:cNvSpPr>
                <a:spLocks noChangeArrowheads="1"/>
              </p:cNvSpPr>
              <p:nvPr/>
            </p:nvSpPr>
            <p:spPr bwMode="auto">
              <a:xfrm>
                <a:off x="6699895" y="1604267"/>
                <a:ext cx="2340000" cy="1440000"/>
              </a:xfrm>
              <a:prstGeom prst="roundRect">
                <a:avLst>
                  <a:gd name="adj" fmla="val 4690"/>
                </a:avLst>
              </a:prstGeom>
              <a:noFill/>
              <a:ln w="25400">
                <a:solidFill>
                  <a:srgbClr val="5F5F5F"/>
                </a:solidFill>
                <a:round/>
                <a:headEnd/>
                <a:tailEnd/>
              </a:ln>
              <a:effectLst/>
            </p:spPr>
            <p:txBody>
              <a:bodyPr wrap="none" anchor="ctr"/>
              <a:lstStyle/>
              <a:p>
                <a:pPr marL="180000" indent="-180000">
                  <a:buFont typeface="Wingdings" pitchFamily="2" charset="2"/>
                  <a:buChar char="§"/>
                </a:pPr>
                <a:r>
                  <a:rPr lang="tr-TR" altLang="zh-CN" sz="1200" b="1" i="1" dirty="0">
                    <a:solidFill>
                      <a:srgbClr val="000000"/>
                    </a:solidFill>
                    <a:latin typeface="Calibri" pitchFamily="34" charset="0"/>
                  </a:rPr>
                  <a:t>Tükenme Sendromu</a:t>
                </a:r>
              </a:p>
              <a:p>
                <a:pPr marL="180000" indent="-180000">
                  <a:buFont typeface="Wingdings" pitchFamily="2" charset="2"/>
                  <a:buChar char="§"/>
                </a:pPr>
                <a:r>
                  <a:rPr lang="tr-TR" altLang="zh-CN" sz="1200" b="1" i="1" dirty="0">
                    <a:solidFill>
                      <a:srgbClr val="000000"/>
                    </a:solidFill>
                    <a:latin typeface="Calibri" pitchFamily="34" charset="0"/>
                  </a:rPr>
                  <a:t>Travma Sonrası Stres Bozukluğu</a:t>
                </a:r>
              </a:p>
              <a:p>
                <a:pPr marL="180000" indent="-180000">
                  <a:buFont typeface="Wingdings" pitchFamily="2" charset="2"/>
                  <a:buChar char="§"/>
                </a:pPr>
                <a:r>
                  <a:rPr lang="tr-TR" altLang="zh-CN" sz="1200" b="1" i="1" dirty="0">
                    <a:solidFill>
                      <a:srgbClr val="000000"/>
                    </a:solidFill>
                    <a:latin typeface="Calibri" pitchFamily="34" charset="0"/>
                  </a:rPr>
                  <a:t>Psikozlar</a:t>
                </a:r>
              </a:p>
              <a:p>
                <a:pPr marL="180000" indent="-180000">
                  <a:buFont typeface="Wingdings" pitchFamily="2" charset="2"/>
                  <a:buChar char="§"/>
                </a:pPr>
                <a:r>
                  <a:rPr lang="tr-TR" altLang="zh-CN" sz="1200" b="1" i="1" dirty="0">
                    <a:solidFill>
                      <a:srgbClr val="000000"/>
                    </a:solidFill>
                    <a:latin typeface="Calibri" pitchFamily="34" charset="0"/>
                  </a:rPr>
                  <a:t>Bilişsel Bozukluklar</a:t>
                </a:r>
              </a:p>
              <a:p>
                <a:pPr marL="180000" indent="-180000">
                  <a:buFont typeface="Wingdings" pitchFamily="2" charset="2"/>
                  <a:buChar char="§"/>
                </a:pPr>
                <a:r>
                  <a:rPr lang="tr-TR" altLang="zh-CN" sz="1200" b="1" i="1" dirty="0">
                    <a:solidFill>
                      <a:srgbClr val="000000"/>
                    </a:solidFill>
                    <a:latin typeface="Calibri" pitchFamily="34" charset="0"/>
                  </a:rPr>
                  <a:t>Madde </a:t>
                </a:r>
                <a:r>
                  <a:rPr lang="tr-TR" altLang="zh-CN" sz="1200" b="1" i="1" dirty="0" smtClean="0">
                    <a:solidFill>
                      <a:srgbClr val="000000"/>
                    </a:solidFill>
                    <a:latin typeface="Calibri" pitchFamily="34" charset="0"/>
                  </a:rPr>
                  <a:t>Kötüye Kullanımı </a:t>
                </a:r>
                <a:endParaRPr lang="tr-TR" altLang="zh-CN" sz="1200" b="1" i="1" dirty="0">
                  <a:solidFill>
                    <a:srgbClr val="000000"/>
                  </a:solidFill>
                  <a:latin typeface="Calibri" pitchFamily="34" charset="0"/>
                </a:endParaRPr>
              </a:p>
            </p:txBody>
          </p:sp>
          <p:sp>
            <p:nvSpPr>
              <p:cNvPr id="38" name="AutoShape 10"/>
              <p:cNvSpPr>
                <a:spLocks noChangeArrowheads="1"/>
              </p:cNvSpPr>
              <p:nvPr/>
            </p:nvSpPr>
            <p:spPr bwMode="auto">
              <a:xfrm flipH="1">
                <a:off x="8626514" y="1546225"/>
                <a:ext cx="72822" cy="11608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39" name="AutoShape 11"/>
              <p:cNvSpPr>
                <a:spLocks noChangeArrowheads="1"/>
              </p:cNvSpPr>
              <p:nvPr/>
            </p:nvSpPr>
            <p:spPr bwMode="auto">
              <a:xfrm flipH="1">
                <a:off x="6985990" y="1546225"/>
                <a:ext cx="72822" cy="116083"/>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grpSp>
        <p:sp>
          <p:nvSpPr>
            <p:cNvPr id="33" name="Text Box 14"/>
            <p:cNvSpPr txBox="1">
              <a:spLocks noChangeArrowheads="1"/>
            </p:cNvSpPr>
            <p:nvPr/>
          </p:nvSpPr>
          <p:spPr bwMode="gray">
            <a:xfrm>
              <a:off x="6928198" y="1453554"/>
              <a:ext cx="1829674" cy="307777"/>
            </a:xfrm>
            <a:prstGeom prst="rect">
              <a:avLst/>
            </a:prstGeom>
            <a:noFill/>
            <a:ln w="9525" algn="ctr">
              <a:noFill/>
              <a:miter lim="800000"/>
              <a:headEnd/>
              <a:tailEnd/>
            </a:ln>
            <a:effectLst/>
          </p:spPr>
          <p:txBody>
            <a:bodyPr wrap="square">
              <a:spAutoFit/>
            </a:bodyPr>
            <a:lstStyle/>
            <a:p>
              <a:pPr algn="ctr" eaLnBrk="0" hangingPunct="0"/>
              <a:r>
                <a:rPr lang="tr-TR" altLang="zh-CN" sz="1400" b="1" i="1" dirty="0" smtClean="0">
                  <a:solidFill>
                    <a:srgbClr val="FFFFFF"/>
                  </a:solidFill>
                  <a:latin typeface="Calibri" pitchFamily="34" charset="0"/>
                  <a:ea typeface="宋体" charset="-122"/>
                </a:rPr>
                <a:t>Semptomatik</a:t>
              </a:r>
              <a:endParaRPr lang="en-US" altLang="zh-CN" sz="1400" b="1" i="1" dirty="0">
                <a:solidFill>
                  <a:srgbClr val="FFFFFF"/>
                </a:solidFill>
                <a:latin typeface="Calibri" pitchFamily="34" charset="0"/>
                <a:ea typeface="宋体" charset="-122"/>
              </a:endParaRPr>
            </a:p>
          </p:txBody>
        </p:sp>
        <p:sp>
          <p:nvSpPr>
            <p:cNvPr id="34" name="AutoShape 9"/>
            <p:cNvSpPr>
              <a:spLocks noChangeArrowheads="1"/>
            </p:cNvSpPr>
            <p:nvPr/>
          </p:nvSpPr>
          <p:spPr bwMode="gray">
            <a:xfrm>
              <a:off x="6938244" y="1473993"/>
              <a:ext cx="1872000" cy="287338"/>
            </a:xfrm>
            <a:prstGeom prst="roundRect">
              <a:avLst>
                <a:gd name="adj" fmla="val 50000"/>
              </a:avLst>
            </a:prstGeom>
            <a:solidFill>
              <a:schemeClr val="accent1">
                <a:lumMod val="50000"/>
              </a:schemeClr>
            </a:solidFill>
            <a:ln w="9525">
              <a:noFill/>
              <a:round/>
              <a:headEnd/>
              <a:tailEnd/>
            </a:ln>
            <a:effectLst/>
          </p:spPr>
          <p:txBody>
            <a:bodyPr wrap="none" anchor="ctr"/>
            <a:lstStyle/>
            <a:p>
              <a:pPr algn="ctr"/>
              <a:r>
                <a:rPr lang="tr-TR" altLang="zh-CN" sz="1400" b="1" i="1" dirty="0" smtClean="0">
                  <a:solidFill>
                    <a:srgbClr val="FFFFFF"/>
                  </a:solidFill>
                  <a:latin typeface="Calibri" pitchFamily="34" charset="0"/>
                </a:rPr>
                <a:t>Uzun Dönemli ASS</a:t>
              </a:r>
              <a:endParaRPr lang="zh-CN" altLang="en-US" sz="1400" b="1" i="1" dirty="0">
                <a:solidFill>
                  <a:srgbClr val="FFFFFF"/>
                </a:solidFill>
                <a:latin typeface="Calibri" pitchFamily="34" charset="0"/>
              </a:endParaRPr>
            </a:p>
          </p:txBody>
        </p:sp>
        <p:sp>
          <p:nvSpPr>
            <p:cNvPr id="35" name="AutoShape 10"/>
            <p:cNvSpPr>
              <a:spLocks noChangeArrowheads="1"/>
            </p:cNvSpPr>
            <p:nvPr/>
          </p:nvSpPr>
          <p:spPr bwMode="auto">
            <a:xfrm flipH="1">
              <a:off x="8609738" y="1546225"/>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sp>
          <p:nvSpPr>
            <p:cNvPr id="36" name="AutoShape 11"/>
            <p:cNvSpPr>
              <a:spLocks noChangeArrowheads="1"/>
            </p:cNvSpPr>
            <p:nvPr/>
          </p:nvSpPr>
          <p:spPr bwMode="auto">
            <a:xfrm flipH="1">
              <a:off x="7056511" y="1546225"/>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i="1">
                <a:solidFill>
                  <a:srgbClr val="000000"/>
                </a:solidFill>
                <a:latin typeface="Calibri" pitchFamily="34" charset="0"/>
              </a:endParaRPr>
            </a:p>
          </p:txBody>
        </p:sp>
      </p:grpSp>
      <p:cxnSp>
        <p:nvCxnSpPr>
          <p:cNvPr id="40" name="Dirsek Bağlayıcısı 41"/>
          <p:cNvCxnSpPr/>
          <p:nvPr/>
        </p:nvCxnSpPr>
        <p:spPr>
          <a:xfrm>
            <a:off x="3347864" y="5805264"/>
            <a:ext cx="2448272" cy="288032"/>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22" presetClass="entr" presetSubtype="4" fill="hold" nodeType="after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500"/>
                            </p:stCondLst>
                            <p:childTnLst>
                              <p:par>
                                <p:cTn id="31" presetID="53" presetClass="entr" presetSubtype="16" fill="hold" nodeType="afterEffect">
                                  <p:stCondLst>
                                    <p:cond delay="50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500"/>
                            </p:stCondLst>
                            <p:childTnLst>
                              <p:par>
                                <p:cTn id="37" presetID="21" presetClass="entr" presetSubtype="1" fill="hold"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500"/>
                                        <p:tgtEl>
                                          <p:spTgt spid="17"/>
                                        </p:tgtEl>
                                      </p:cBhvr>
                                    </p:animEffect>
                                  </p:childTnLst>
                                </p:cTn>
                              </p:par>
                            </p:childTnLst>
                          </p:cTn>
                        </p:par>
                        <p:par>
                          <p:cTn id="40" fill="hold">
                            <p:stCondLst>
                              <p:cond delay="5500"/>
                            </p:stCondLst>
                            <p:childTnLst>
                              <p:par>
                                <p:cTn id="41" presetID="21" presetClass="entr" presetSubtype="1" fill="hold"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500"/>
                                        <p:tgtEl>
                                          <p:spTgt spid="20"/>
                                        </p:tgtEl>
                                      </p:cBhvr>
                                    </p:animEffect>
                                  </p:childTnLst>
                                </p:cTn>
                              </p:par>
                            </p:childTnLst>
                          </p:cTn>
                        </p:par>
                        <p:par>
                          <p:cTn id="44" fill="hold">
                            <p:stCondLst>
                              <p:cond delay="6500"/>
                            </p:stCondLst>
                            <p:childTnLst>
                              <p:par>
                                <p:cTn id="45" presetID="22" presetClass="entr" presetSubtype="4" fill="hold" nodeType="afterEffect">
                                  <p:stCondLst>
                                    <p:cond delay="50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592" y="908720"/>
            <a:ext cx="7200800" cy="720080"/>
          </a:xfrm>
          <a:prstGeom prst="rect">
            <a:avLst/>
          </a:prstGeom>
        </p:spPr>
        <p:txBody>
          <a:bodyPr vert="horz" wrap="square" lIns="91440" tIns="45720" rIns="91440" bIns="45720" numCol="1"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C00000"/>
                </a:solidFill>
                <a:effectLst>
                  <a:outerShdw blurRad="38100" dist="38100" dir="2700000" algn="tl">
                    <a:srgbClr val="C0C0C0"/>
                  </a:outerShdw>
                </a:effectLst>
                <a:uLnTx/>
                <a:uFillTx/>
                <a:latin typeface="+mj-lt"/>
                <a:ea typeface="ＭＳ Ｐゴシック" charset="-128"/>
                <a:cs typeface="+mj-cs"/>
              </a:rPr>
              <a:t>İŞKOLUNA GÖRE STRES DERECESİ</a:t>
            </a:r>
            <a:endParaRPr kumimoji="0" lang="en-US" sz="3200" b="0" i="0" u="none" strike="noStrike" kern="1200" cap="none" spc="0" normalizeH="0" baseline="0" noProof="0" dirty="0" smtClean="0">
              <a:ln>
                <a:noFill/>
              </a:ln>
              <a:solidFill>
                <a:srgbClr val="C00000"/>
              </a:solidFill>
              <a:effectLst>
                <a:outerShdw blurRad="38100" dist="38100" dir="2700000" algn="tl">
                  <a:srgbClr val="C0C0C0"/>
                </a:outerShdw>
              </a:effectLst>
              <a:uLnTx/>
              <a:uFillTx/>
              <a:latin typeface="+mj-lt"/>
              <a:ea typeface="ＭＳ Ｐゴシック" charset="-128"/>
              <a:cs typeface="+mj-cs"/>
            </a:endParaRPr>
          </a:p>
        </p:txBody>
      </p:sp>
      <p:graphicFrame>
        <p:nvGraphicFramePr>
          <p:cNvPr id="3" name="Group 247"/>
          <p:cNvGraphicFramePr>
            <a:graphicFrameLocks noGrp="1"/>
          </p:cNvGraphicFramePr>
          <p:nvPr/>
        </p:nvGraphicFramePr>
        <p:xfrm>
          <a:off x="323528" y="1196752"/>
          <a:ext cx="9144000" cy="5179883"/>
        </p:xfrm>
        <a:graphic>
          <a:graphicData uri="http://schemas.openxmlformats.org/drawingml/2006/table">
            <a:tbl>
              <a:tblPr/>
              <a:tblGrid>
                <a:gridCol w="5794607"/>
                <a:gridCol w="3349393"/>
              </a:tblGrid>
              <a:tr h="42970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tr-TR" sz="2000" b="1" i="0" u="none" strike="noStrike" cap="none" normalizeH="0" baseline="0" dirty="0" smtClean="0">
                        <a:ln>
                          <a:noFill/>
                        </a:ln>
                        <a:solidFill>
                          <a:srgbClr val="FF0000"/>
                        </a:solidFill>
                        <a:effectLst/>
                        <a:latin typeface="Gill Sans MT" pitchFamily="34" charset="0"/>
                        <a:ea typeface="ＭＳ Ｐゴシック" charset="-128"/>
                      </a:endParaRPr>
                    </a:p>
                  </a:txBody>
                  <a:tcPr marL="91449" marR="91449" marT="45709" marB="45709" horzOverflow="overflow">
                    <a:lnL>
                      <a:noFill/>
                    </a:lnL>
                    <a:lnR>
                      <a:noFill/>
                    </a:lnR>
                    <a:lnT>
                      <a:noFill/>
                    </a:lnT>
                    <a:lnB>
                      <a:noFill/>
                    </a:lnB>
                    <a:lnTlToBr>
                      <a:noFill/>
                    </a:lnTlToBr>
                    <a:lnBlToTr>
                      <a:noFill/>
                    </a:lnBlToTr>
                    <a:noFill/>
                  </a:tcPr>
                </a:tc>
                <a:tc hMerge="1">
                  <a:txBody>
                    <a:bodyPr/>
                    <a:lstStyle/>
                    <a:p>
                      <a:endParaRPr lang="tr-TR"/>
                    </a:p>
                  </a:txBody>
                  <a:tcPr/>
                </a:tc>
              </a:tr>
              <a:tr h="42970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tr-TR" sz="2000" b="1" i="0" u="none" strike="noStrike" cap="none" normalizeH="0" baseline="0" dirty="0" smtClean="0">
                          <a:ln>
                            <a:noFill/>
                          </a:ln>
                          <a:solidFill>
                            <a:srgbClr val="0070C0"/>
                          </a:solidFill>
                          <a:effectLst/>
                          <a:latin typeface="Gill Sans MT" pitchFamily="34" charset="0"/>
                          <a:ea typeface="ＭＳ Ｐゴシック" charset="-128"/>
                        </a:rPr>
                        <a:t>Meslek Grubu</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0070C0"/>
                          </a:solidFill>
                          <a:effectLst/>
                          <a:latin typeface="Gill Sans MT" pitchFamily="34" charset="0"/>
                          <a:ea typeface="ＭＳ Ｐゴシック" charset="-128"/>
                        </a:rPr>
                        <a:t>Ölçüm Aralığı</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Madenci</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smtClean="0">
                          <a:ln>
                            <a:noFill/>
                          </a:ln>
                          <a:solidFill>
                            <a:srgbClr val="000000"/>
                          </a:solidFill>
                          <a:effectLst/>
                          <a:latin typeface="Gill Sans MT" pitchFamily="34" charset="0"/>
                          <a:ea typeface="ＭＳ Ｐゴシック" charset="-128"/>
                        </a:rPr>
                        <a:t>8.3</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Polis memuru</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smtClean="0">
                          <a:ln>
                            <a:noFill/>
                          </a:ln>
                          <a:solidFill>
                            <a:srgbClr val="000000"/>
                          </a:solidFill>
                          <a:effectLst/>
                          <a:latin typeface="Gill Sans MT" pitchFamily="34" charset="0"/>
                          <a:ea typeface="ＭＳ Ｐゴシック" charset="-128"/>
                        </a:rPr>
                        <a:t>7.7</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Gardiyan, İnşaat işçisi, Pilot, Gazeteci</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000000"/>
                          </a:solidFill>
                          <a:effectLst/>
                          <a:latin typeface="Gill Sans MT" pitchFamily="34" charset="0"/>
                          <a:ea typeface="ＭＳ Ｐゴシック" charset="-128"/>
                        </a:rPr>
                        <a:t>7.5</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FF0000"/>
                          </a:solidFill>
                          <a:effectLst/>
                          <a:latin typeface="Gill Sans MT" pitchFamily="34" charset="0"/>
                          <a:ea typeface="ＭＳ Ｐゴシック" charset="-128"/>
                        </a:rPr>
                        <a:t>Reklam yöneticisi, Diş hekimi</a:t>
                      </a:r>
                      <a:endParaRPr kumimoji="0" lang="tr-TR" sz="1800" b="0" i="0" u="none" strike="noStrike" cap="none" normalizeH="0" baseline="0" dirty="0" smtClean="0">
                        <a:ln>
                          <a:noFill/>
                        </a:ln>
                        <a:solidFill>
                          <a:srgbClr val="FF0000"/>
                        </a:solidFill>
                        <a:effectLst/>
                        <a:latin typeface="Gill Sans MT" pitchFamily="34" charset="0"/>
                        <a:ea typeface="ＭＳ Ｐゴシック" charset="-128"/>
                      </a:endParaRP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000000"/>
                          </a:solidFill>
                          <a:effectLst/>
                          <a:latin typeface="Gill Sans MT" pitchFamily="34" charset="0"/>
                          <a:ea typeface="ＭＳ Ｐゴシック" charset="-128"/>
                        </a:rPr>
                        <a:t>7.3</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Aktör</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smtClean="0">
                          <a:ln>
                            <a:noFill/>
                          </a:ln>
                          <a:solidFill>
                            <a:srgbClr val="000000"/>
                          </a:solidFill>
                          <a:effectLst/>
                          <a:latin typeface="Gill Sans MT" pitchFamily="34" charset="0"/>
                          <a:ea typeface="ＭＳ Ｐゴシック" charset="-128"/>
                        </a:rPr>
                        <a:t>7.2</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FF0000"/>
                          </a:solidFill>
                          <a:effectLst/>
                          <a:latin typeface="Gill Sans MT" pitchFamily="34" charset="0"/>
                          <a:ea typeface="ＭＳ Ｐゴシック" charset="-128"/>
                        </a:rPr>
                        <a:t>Doktor, Radyo-TV çalışanı</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FF0000"/>
                          </a:solidFill>
                          <a:effectLst/>
                          <a:latin typeface="Gill Sans MT" pitchFamily="34" charset="0"/>
                          <a:ea typeface="ＭＳ Ｐゴシック" charset="-128"/>
                        </a:rPr>
                        <a:t>6.8</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FF0000"/>
                          </a:solidFill>
                          <a:effectLst/>
                          <a:latin typeface="Gill Sans MT" pitchFamily="34" charset="0"/>
                          <a:ea typeface="ＭＳ Ｐゴシック" charset="-128"/>
                        </a:rPr>
                        <a:t>Hemşire, Film yapım ekibi</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FF0000"/>
                          </a:solidFill>
                          <a:effectLst/>
                          <a:latin typeface="Gill Sans MT" pitchFamily="34" charset="0"/>
                          <a:ea typeface="ＭＳ Ｐゴシック" charset="-128"/>
                        </a:rPr>
                        <a:t>6.5</a:t>
                      </a:r>
                    </a:p>
                  </a:txBody>
                  <a:tcPr marL="91449" marR="91449" marT="45709" marB="45709" horzOverflow="overflow">
                    <a:lnL>
                      <a:noFill/>
                    </a:lnL>
                    <a:lnR>
                      <a:noFill/>
                    </a:lnR>
                    <a:lnT>
                      <a:noFill/>
                    </a:lnT>
                    <a:lnB>
                      <a:noFill/>
                    </a:lnB>
                    <a:lnTlToBr>
                      <a:noFill/>
                    </a:lnTlToBr>
                    <a:lnBlToTr>
                      <a:noFill/>
                    </a:lnBlToTr>
                    <a:noFill/>
                  </a:tcPr>
                </a:tc>
              </a:tr>
              <a:tr h="45313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Ambulans personeli, Müzisyen, İtfaiye personeli</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000000"/>
                          </a:solidFill>
                          <a:effectLst/>
                          <a:latin typeface="Gill Sans MT" pitchFamily="34" charset="0"/>
                          <a:ea typeface="ＭＳ Ｐゴシック" charset="-128"/>
                        </a:rPr>
                        <a:t>6.3</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Öğretmen</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smtClean="0">
                          <a:ln>
                            <a:noFill/>
                          </a:ln>
                          <a:solidFill>
                            <a:srgbClr val="000000"/>
                          </a:solidFill>
                          <a:effectLst/>
                          <a:latin typeface="Gill Sans MT" pitchFamily="34" charset="0"/>
                          <a:ea typeface="ＭＳ Ｐゴシック" charset="-128"/>
                        </a:rPr>
                        <a:t>6.2</a:t>
                      </a:r>
                    </a:p>
                  </a:txBody>
                  <a:tcPr marL="91449" marR="91449" marT="45709" marB="45709" horzOverflow="overflow">
                    <a:lnL>
                      <a:noFill/>
                    </a:lnL>
                    <a:lnR>
                      <a:noFill/>
                    </a:lnR>
                    <a:lnT>
                      <a:noFill/>
                    </a:lnT>
                    <a:lnB>
                      <a:noFill/>
                    </a:lnB>
                    <a:lnTlToBr>
                      <a:noFill/>
                    </a:lnTlToBr>
                    <a:lnBlToTr>
                      <a:noFill/>
                    </a:lnBlToTr>
                    <a:noFill/>
                  </a:tcPr>
                </a:tc>
              </a:tr>
              <a:tr h="42970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0" i="0" u="none" strike="noStrike" cap="none" normalizeH="0" baseline="0" dirty="0" smtClean="0">
                          <a:ln>
                            <a:noFill/>
                          </a:ln>
                          <a:solidFill>
                            <a:srgbClr val="000000"/>
                          </a:solidFill>
                          <a:effectLst/>
                          <a:latin typeface="Gill Sans MT" pitchFamily="34" charset="0"/>
                          <a:ea typeface="ＭＳ Ｐゴシック" charset="-128"/>
                        </a:rPr>
                        <a:t>Sosyal işçi, Personel müdürü</a:t>
                      </a:r>
                    </a:p>
                  </a:txBody>
                  <a:tcPr marL="91449" marR="91449" marT="45709" marB="4570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tr-TR" sz="2000" b="1" i="0" u="none" strike="noStrike" cap="none" normalizeH="0" baseline="0" dirty="0" smtClean="0">
                          <a:ln>
                            <a:noFill/>
                          </a:ln>
                          <a:solidFill>
                            <a:srgbClr val="000000"/>
                          </a:solidFill>
                          <a:effectLst/>
                          <a:latin typeface="Gill Sans MT" pitchFamily="34" charset="0"/>
                          <a:ea typeface="ＭＳ Ｐゴシック" charset="-128"/>
                        </a:rPr>
                        <a:t>6.0</a:t>
                      </a:r>
                    </a:p>
                  </a:txBody>
                  <a:tcPr marL="91449" marR="91449" marT="45709" marB="45709" horzOverflow="overflow">
                    <a:lnL>
                      <a:noFill/>
                    </a:lnL>
                    <a:lnR>
                      <a:noFill/>
                    </a:lnR>
                    <a:lnT>
                      <a:noFill/>
                    </a:lnT>
                    <a:lnB>
                      <a:noFill/>
                    </a:lnB>
                    <a:lnTlToBr>
                      <a:noFill/>
                    </a:lnTlToBr>
                    <a:lnBlToTr>
                      <a:noFill/>
                    </a:lnBlToTr>
                    <a:noFill/>
                  </a:tcPr>
                </a:tc>
              </a:tr>
            </a:tbl>
          </a:graphicData>
        </a:graphic>
      </p:graphicFrame>
    </p:spTree>
  </p:cSld>
  <p:clrMapOvr>
    <a:masterClrMapping/>
  </p:clrMapOvr>
  <p:transition spd="med">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isk altı.jpg"/>
          <p:cNvPicPr>
            <a:picLocks noChangeAspect="1"/>
          </p:cNvPicPr>
          <p:nvPr/>
        </p:nvPicPr>
        <p:blipFill>
          <a:blip r:embed="rId2" cstate="print"/>
          <a:stretch>
            <a:fillRect/>
          </a:stretch>
        </p:blipFill>
        <p:spPr>
          <a:xfrm>
            <a:off x="4716016" y="1340768"/>
            <a:ext cx="3540621" cy="3298676"/>
          </a:xfrm>
          <a:prstGeom prst="rect">
            <a:avLst/>
          </a:prstGeom>
        </p:spPr>
      </p:pic>
      <p:sp>
        <p:nvSpPr>
          <p:cNvPr id="2" name="1 Başlık"/>
          <p:cNvSpPr txBox="1">
            <a:spLocks/>
          </p:cNvSpPr>
          <p:nvPr/>
        </p:nvSpPr>
        <p:spPr>
          <a:xfrm>
            <a:off x="457200" y="91784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uLnTx/>
                <a:uFillTx/>
                <a:latin typeface="+mj-lt"/>
                <a:ea typeface="+mj-ea"/>
                <a:cs typeface="+mj-cs"/>
              </a:rPr>
              <a:t>Risk altındakiler</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467544" y="1484784"/>
            <a:ext cx="8229600" cy="518457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Genç</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işçiler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Yaşlı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işçiler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Kadın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işçiler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Göçmen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işçiler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Azınlık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grupları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çalışanları</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Gezici-geçici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işçiler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mn-lt"/>
                <a:ea typeface="+mn-ea"/>
                <a:cs typeface="+mn-cs"/>
              </a:rPr>
              <a:t>Bu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gruplara</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000" b="0" i="0" u="none" strike="noStrike" kern="1200" cap="none" spc="0" normalizeH="0" baseline="0" noProof="0" dirty="0" err="1" smtClean="0">
                <a:ln>
                  <a:noFill/>
                </a:ln>
                <a:solidFill>
                  <a:srgbClr val="FF0000"/>
                </a:solidFill>
                <a:effectLst/>
                <a:uLnTx/>
                <a:uFillTx/>
                <a:latin typeface="+mn-lt"/>
                <a:ea typeface="+mn-ea"/>
                <a:cs typeface="+mn-cs"/>
              </a:rPr>
              <a:t>yönelik</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psikolojik</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taciz</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ayrımcılık</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yaygın</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a:t>
            </a: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FF0000"/>
                </a:solidFill>
                <a:effectLst/>
                <a:uLnTx/>
                <a:uFillTx/>
                <a:latin typeface="+mn-lt"/>
                <a:ea typeface="+mn-ea"/>
                <a:cs typeface="+mn-cs"/>
              </a:rPr>
              <a:t>En </a:t>
            </a:r>
            <a:r>
              <a:rPr kumimoji="0" lang="en-US" sz="2200" b="0" i="0" u="none" strike="noStrike" kern="1200" cap="none" spc="0" normalizeH="0" baseline="0" noProof="0" dirty="0" err="1" smtClean="0">
                <a:ln>
                  <a:noFill/>
                </a:ln>
                <a:solidFill>
                  <a:srgbClr val="FF0000"/>
                </a:solidFill>
                <a:effectLst/>
                <a:uLnTx/>
                <a:uFillTx/>
                <a:latin typeface="+mn-lt"/>
                <a:ea typeface="+mn-ea"/>
                <a:cs typeface="+mn-cs"/>
              </a:rPr>
              <a:t>çok</a:t>
            </a:r>
            <a:r>
              <a:rPr kumimoji="0" lang="en-US" sz="2200" b="0" i="0" u="none" strike="noStrike" kern="1200" cap="none" spc="0" normalizeH="0" baseline="0" noProof="0" dirty="0" smtClean="0">
                <a:ln>
                  <a:noFill/>
                </a:ln>
                <a:solidFill>
                  <a:srgbClr val="FF0000"/>
                </a:solidFill>
                <a:effectLst/>
                <a:uLnTx/>
                <a:uFillTx/>
                <a:latin typeface="+mn-lt"/>
                <a:ea typeface="+mn-ea"/>
                <a:cs typeface="+mn-cs"/>
              </a:rPr>
              <a:t> (%12-14) </a:t>
            </a:r>
            <a:r>
              <a:rPr kumimoji="0" lang="en-US" sz="2200" b="0" i="0" u="none" strike="noStrike" kern="1200" cap="none" spc="0" normalizeH="0" baseline="0" noProof="0" dirty="0" err="1" smtClean="0">
                <a:ln>
                  <a:noFill/>
                </a:ln>
                <a:solidFill>
                  <a:srgbClr val="FF0000"/>
                </a:solidFill>
                <a:effectLst/>
                <a:uLnTx/>
                <a:uFillTx/>
                <a:latin typeface="+mn-lt"/>
                <a:ea typeface="+mn-ea"/>
                <a:cs typeface="+mn-cs"/>
              </a:rPr>
              <a:t>otel-restoran</a:t>
            </a:r>
            <a:r>
              <a:rPr kumimoji="0" lang="en-US" sz="2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200" b="0" i="0" u="none" strike="noStrike" kern="1200" cap="none" spc="0" normalizeH="0" baseline="0" noProof="0" dirty="0" err="1" smtClean="0">
                <a:ln>
                  <a:noFill/>
                </a:ln>
                <a:solidFill>
                  <a:srgbClr val="FF0000"/>
                </a:solidFill>
                <a:effectLst/>
                <a:uLnTx/>
                <a:uFillTx/>
                <a:latin typeface="+mn-lt"/>
                <a:ea typeface="+mn-ea"/>
                <a:cs typeface="+mn-cs"/>
              </a:rPr>
              <a:t>eğitim-sağlık</a:t>
            </a:r>
            <a:r>
              <a:rPr kumimoji="0" lang="en-US" sz="2200" b="0" i="0" u="none" strike="noStrike" kern="1200" cap="none" spc="0" normalizeH="0" baseline="0" noProof="0" dirty="0" smtClean="0">
                <a:ln>
                  <a:noFill/>
                </a:ln>
                <a:solidFill>
                  <a:srgbClr val="FF0000"/>
                </a:solidFill>
                <a:effectLst/>
                <a:uLnTx/>
                <a:uFillTx/>
                <a:latin typeface="+mn-lt"/>
                <a:ea typeface="+mn-ea"/>
                <a:cs typeface="+mn-cs"/>
              </a:rPr>
              <a:t>, transport, </a:t>
            </a:r>
            <a:r>
              <a:rPr kumimoji="0" lang="en-US" sz="2200" b="0" i="0" u="none" strike="noStrike" kern="1200" cap="none" spc="0" normalizeH="0" baseline="0" noProof="0" dirty="0" err="1" smtClean="0">
                <a:ln>
                  <a:noFill/>
                </a:ln>
                <a:solidFill>
                  <a:srgbClr val="FF0000"/>
                </a:solidFill>
                <a:effectLst/>
                <a:uLnTx/>
                <a:uFillTx/>
                <a:latin typeface="+mn-lt"/>
                <a:ea typeface="+mn-ea"/>
                <a:cs typeface="+mn-cs"/>
              </a:rPr>
              <a:t>iletişim</a:t>
            </a:r>
            <a:endParaRPr kumimoji="0" lang="tr-TR" sz="2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En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az</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(%8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dolayı</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tarım-balıkçılık</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imalat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işleri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755576" y="917848"/>
            <a:ext cx="7560840" cy="71095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AB 15 Ülkede 2000 yılı</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457200" y="1844824"/>
            <a:ext cx="8229600" cy="4479776"/>
          </a:xfrm>
          <a:prstGeom prst="rect">
            <a:avLst/>
          </a:prstGeom>
          <a:ln>
            <a:solidFill>
              <a:schemeClr val="bg1"/>
            </a:solidFill>
          </a:ln>
        </p:spPr>
        <p:txBody>
          <a:bodyPr>
            <a:normAutofit fontScale="92500" lnSpcReduction="10000"/>
          </a:bodyPr>
          <a:lstStyle/>
          <a:p>
            <a:pPr marL="274320" marR="0" lvl="1" indent="-274320" algn="l" defTabSz="914400" rtl="0" eaLnBrk="1" fontAlgn="auto" latinLnBrk="0" hangingPunct="1">
              <a:lnSpc>
                <a:spcPct val="90000"/>
              </a:lnSpc>
              <a:spcBef>
                <a:spcPct val="20000"/>
              </a:spcBef>
              <a:spcAft>
                <a:spcPts val="0"/>
              </a:spcAft>
              <a:buClr>
                <a:schemeClr val="accent3"/>
              </a:buClr>
              <a:buSzPct val="95000"/>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sng" strike="noStrike" kern="1200" cap="none" spc="0" normalizeH="0" baseline="0" noProof="0" dirty="0" smtClean="0">
                <a:ln>
                  <a:noFill/>
                </a:ln>
                <a:solidFill>
                  <a:srgbClr val="FF0000"/>
                </a:solidFill>
                <a:effectLst/>
                <a:uLnTx/>
                <a:uFillTx/>
                <a:latin typeface="+mn-lt"/>
                <a:ea typeface="+mn-ea"/>
                <a:cs typeface="+mn-cs"/>
              </a:rPr>
              <a:t>160 </a:t>
            </a:r>
            <a:r>
              <a:rPr kumimoji="0" lang="en-US" sz="2800" b="1" i="0" u="sng" strike="noStrike" kern="1200" cap="none" spc="0" normalizeH="0" baseline="0" noProof="0" dirty="0" err="1" smtClean="0">
                <a:ln>
                  <a:noFill/>
                </a:ln>
                <a:solidFill>
                  <a:srgbClr val="FF0000"/>
                </a:solidFill>
                <a:effectLst/>
                <a:uLnTx/>
                <a:uFillTx/>
                <a:latin typeface="+mn-lt"/>
                <a:ea typeface="+mn-ea"/>
                <a:cs typeface="+mn-cs"/>
              </a:rPr>
              <a:t>milyon</a:t>
            </a:r>
            <a:r>
              <a:rPr kumimoji="0" lang="en-US" sz="2800" b="1" i="0" u="sng" strike="noStrike" kern="1200" cap="none" spc="0" normalizeH="0" baseline="0" noProof="0" dirty="0" smtClean="0">
                <a:ln>
                  <a:noFill/>
                </a:ln>
                <a:solidFill>
                  <a:srgbClr val="FF0000"/>
                </a:solidFill>
                <a:effectLst/>
                <a:uLnTx/>
                <a:uFillTx/>
                <a:latin typeface="+mn-lt"/>
                <a:ea typeface="+mn-ea"/>
                <a:cs typeface="+mn-cs"/>
              </a:rPr>
              <a:t> </a:t>
            </a:r>
            <a:r>
              <a:rPr kumimoji="0" lang="en-US" sz="2800" b="1" i="0" u="sng" strike="noStrike" kern="1200" cap="none" spc="0" normalizeH="0" baseline="0" noProof="0" dirty="0" err="1" smtClean="0">
                <a:ln>
                  <a:noFill/>
                </a:ln>
                <a:solidFill>
                  <a:srgbClr val="FF0000"/>
                </a:solidFill>
                <a:effectLst/>
                <a:uLnTx/>
                <a:uFillTx/>
                <a:latin typeface="+mn-lt"/>
                <a:ea typeface="+mn-ea"/>
                <a:cs typeface="+mn-cs"/>
              </a:rPr>
              <a:t>çalışan</a:t>
            </a:r>
            <a:r>
              <a:rPr kumimoji="0" lang="tr-TR" sz="2800" b="1" i="0" u="sng" strike="noStrike" kern="1200" cap="none" spc="0" normalizeH="0" baseline="0" noProof="0" dirty="0" smtClean="0">
                <a:ln>
                  <a:noFill/>
                </a:ln>
                <a:solidFill>
                  <a:srgbClr val="FF0000"/>
                </a:solidFill>
                <a:effectLst/>
                <a:uLnTx/>
                <a:uFillTx/>
                <a:latin typeface="+mn-lt"/>
                <a:ea typeface="+mn-ea"/>
                <a:cs typeface="+mn-cs"/>
              </a:rPr>
              <a:t>:</a:t>
            </a:r>
          </a:p>
          <a:p>
            <a:pPr marL="274320" marR="0" lvl="1" indent="-274320" algn="l" defTabSz="914400" rtl="0" eaLnBrk="1" fontAlgn="auto" latinLnBrk="0" hangingPunct="1">
              <a:lnSpc>
                <a:spcPct val="90000"/>
              </a:lnSpc>
              <a:spcBef>
                <a:spcPct val="20000"/>
              </a:spcBef>
              <a:spcAft>
                <a:spcPts val="0"/>
              </a:spcAft>
              <a:buClr>
                <a:schemeClr val="accent3"/>
              </a:buClr>
              <a:buSzPct val="95000"/>
              <a:tabLst/>
              <a:defRPr/>
            </a:pPr>
            <a:r>
              <a:rPr lang="tr-TR" sz="2800" noProof="0" dirty="0" smtClean="0"/>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%60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belirli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saate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yetiştirme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zorunluğu</a:t>
            </a:r>
            <a:r>
              <a:rPr kumimoji="0" lang="en-US" sz="2800" b="0" i="0" u="none" strike="noStrike" kern="1200" cap="none" spc="0" normalizeH="0" baseline="0" noProof="0" dirty="0" smtClean="0">
                <a:ln>
                  <a:noFill/>
                </a:ln>
                <a:solidFill>
                  <a:srgbClr val="FF0000"/>
                </a:solidFill>
                <a:effectLst/>
                <a:uLnTx/>
                <a:uFillTx/>
                <a:latin typeface="+mn-lt"/>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%56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aşırı</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hızlı</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çalışma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%40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monoton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çalışma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%35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iş</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üzerinde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kontrol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yetkisi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olmaması</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sng" strike="noStrike" kern="1200" cap="none" spc="0" normalizeH="0" baseline="0" noProof="0" dirty="0" err="1" smtClean="0">
                <a:ln>
                  <a:noFill/>
                </a:ln>
                <a:solidFill>
                  <a:srgbClr val="FF0000"/>
                </a:solidFill>
                <a:effectLst/>
                <a:uLnTx/>
                <a:uFillTx/>
                <a:latin typeface="+mn-lt"/>
                <a:ea typeface="+mn-ea"/>
                <a:cs typeface="+mn-cs"/>
              </a:rPr>
              <a:t>Yakınmalar</a:t>
            </a:r>
            <a:r>
              <a:rPr kumimoji="0" lang="en-US" sz="2800" b="1" i="0" u="sng" strike="noStrike" kern="1200" cap="none" spc="0" normalizeH="0" baseline="0" noProof="0" dirty="0" smtClean="0">
                <a:ln>
                  <a:noFill/>
                </a:ln>
                <a:solidFill>
                  <a:srgbClr val="FF0000"/>
                </a:solidFill>
                <a:effectLst/>
                <a:uLnTx/>
                <a:uFillTx/>
                <a:latin typeface="+mn-lt"/>
                <a:ea typeface="+mn-ea"/>
                <a:cs typeface="+mn-cs"/>
              </a:rPr>
              <a:t>:</a:t>
            </a: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%33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stres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%28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sırt-bel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ağrısı</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%23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omuz-boyun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ağrısı</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%23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yorgunluk</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%15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baş</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ağrısı</a:t>
            </a:r>
            <a:endParaRPr kumimoji="0" lang="tr-TR"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av.bir..jpg"/>
          <p:cNvPicPr>
            <a:picLocks noChangeAspect="1"/>
          </p:cNvPicPr>
          <p:nvPr/>
        </p:nvPicPr>
        <p:blipFill>
          <a:blip r:embed="rId2" cstate="print"/>
          <a:stretch>
            <a:fillRect/>
          </a:stretch>
        </p:blipFill>
        <p:spPr>
          <a:xfrm>
            <a:off x="5076056" y="4005064"/>
            <a:ext cx="3312368" cy="2448272"/>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323528" y="91784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Bazı ülkeler</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457200" y="1484784"/>
            <a:ext cx="8229600" cy="5373216"/>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Almanya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yükü</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son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yıllarda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arttı</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%98</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uzun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süre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çalışıyorum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%85</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tr-TR" sz="2400" b="1" dirty="0" smtClean="0"/>
              <a:t>                </a:t>
            </a:r>
            <a:r>
              <a:rPr kumimoji="0" lang="en-US" sz="2400" b="1" i="0" u="none" strike="noStrike" kern="1200" cap="none" spc="0" normalizeH="0" baseline="0" noProof="0" dirty="0" err="1" smtClean="0">
                <a:ln>
                  <a:noFill/>
                </a:ln>
                <a:effectLst/>
                <a:uLnTx/>
                <a:uFillTx/>
                <a:latin typeface="+mn-lt"/>
                <a:ea typeface="+mn-ea"/>
                <a:cs typeface="+mn-cs"/>
              </a:rPr>
              <a:t>İspanya</a:t>
            </a:r>
            <a:r>
              <a:rPr kumimoji="0" lang="en-US" sz="2400" b="1" i="0" u="none" strike="noStrike" kern="1200" cap="none" spc="0" normalizeH="0" baseline="0" noProof="0" dirty="0" smtClean="0">
                <a:ln>
                  <a:noFill/>
                </a:ln>
                <a:effectLst/>
                <a:uLnTx/>
                <a:uFillTx/>
                <a:latin typeface="+mn-lt"/>
                <a:ea typeface="+mn-ea"/>
                <a:cs typeface="+mn-cs"/>
              </a:rPr>
              <a:t>: </a:t>
            </a:r>
            <a:r>
              <a:rPr kumimoji="0" lang="tr-TR"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işim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stresli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%32</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Avusturya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işim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stresli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%35</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Danimarka</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ruhsal</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çöküntü</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içindeyim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%8</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İngiltere</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aşırı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stresliyim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%20 </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tr-TR"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err="1" smtClean="0">
                <a:ln>
                  <a:noFill/>
                </a:ln>
                <a:effectLst/>
                <a:uLnTx/>
                <a:uFillTx/>
                <a:latin typeface="+mn-lt"/>
                <a:ea typeface="+mn-ea"/>
                <a:cs typeface="+mn-cs"/>
              </a:rPr>
              <a:t>İsveç</a:t>
            </a:r>
            <a:r>
              <a:rPr kumimoji="0" lang="tr-TR" sz="2400" b="1" i="0" u="none" strike="noStrike" kern="1200" cap="none" spc="0" normalizeH="0" baseline="0" noProof="0" dirty="0" smtClean="0">
                <a:ln>
                  <a:noFill/>
                </a:ln>
                <a:effectLst/>
                <a:uLnTx/>
                <a:uFillTx/>
                <a:latin typeface="+mn-lt"/>
                <a:ea typeface="+mn-ea"/>
                <a:cs typeface="+mn-cs"/>
              </a:rPr>
              <a:t> </a:t>
            </a:r>
            <a:r>
              <a:rPr kumimoji="0" lang="en-US" sz="2400" b="1" i="0" u="none" strike="noStrike" kern="1200" cap="none" spc="0" normalizeH="0" baseline="0" noProof="0" dirty="0" smtClean="0">
                <a:ln>
                  <a:noFill/>
                </a:ln>
                <a:effectLst/>
                <a:uLnTx/>
                <a:uFillTx/>
                <a:latin typeface="+mn-lt"/>
                <a:ea typeface="+mn-ea"/>
                <a:cs typeface="+mn-cs"/>
              </a:rPr>
              <a:t>: </a:t>
            </a:r>
            <a:r>
              <a:rPr kumimoji="0" lang="tr-TR"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saate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karşı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yarışıyorum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%90</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öğle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yemeği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yiyemiyorum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%40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alm.png"/>
          <p:cNvPicPr>
            <a:picLocks noChangeAspect="1"/>
          </p:cNvPicPr>
          <p:nvPr/>
        </p:nvPicPr>
        <p:blipFill>
          <a:blip r:embed="rId2" cstate="print"/>
          <a:stretch>
            <a:fillRect/>
          </a:stretch>
        </p:blipFill>
        <p:spPr>
          <a:xfrm>
            <a:off x="1043608" y="1556792"/>
            <a:ext cx="720080" cy="360040"/>
          </a:xfrm>
          <a:prstGeom prst="rect">
            <a:avLst/>
          </a:prstGeom>
        </p:spPr>
      </p:pic>
      <p:pic>
        <p:nvPicPr>
          <p:cNvPr id="5" name="4 Resim" descr="isp.gif"/>
          <p:cNvPicPr>
            <a:picLocks noChangeAspect="1"/>
          </p:cNvPicPr>
          <p:nvPr/>
        </p:nvPicPr>
        <p:blipFill>
          <a:blip r:embed="rId3" cstate="print"/>
          <a:stretch>
            <a:fillRect/>
          </a:stretch>
        </p:blipFill>
        <p:spPr>
          <a:xfrm>
            <a:off x="1043608" y="2708920"/>
            <a:ext cx="720080" cy="360040"/>
          </a:xfrm>
          <a:prstGeom prst="rect">
            <a:avLst/>
          </a:prstGeom>
        </p:spPr>
      </p:pic>
      <p:pic>
        <p:nvPicPr>
          <p:cNvPr id="6" name="5 Resim" descr="avus.jpg"/>
          <p:cNvPicPr>
            <a:picLocks noChangeAspect="1"/>
          </p:cNvPicPr>
          <p:nvPr/>
        </p:nvPicPr>
        <p:blipFill>
          <a:blip r:embed="rId4" cstate="print"/>
          <a:stretch>
            <a:fillRect/>
          </a:stretch>
        </p:blipFill>
        <p:spPr>
          <a:xfrm>
            <a:off x="1043608" y="3501009"/>
            <a:ext cx="720081" cy="360039"/>
          </a:xfrm>
          <a:prstGeom prst="rect">
            <a:avLst/>
          </a:prstGeom>
        </p:spPr>
      </p:pic>
      <p:pic>
        <p:nvPicPr>
          <p:cNvPr id="7" name="6 Resim" descr="danm.jpg"/>
          <p:cNvPicPr>
            <a:picLocks noChangeAspect="1"/>
          </p:cNvPicPr>
          <p:nvPr/>
        </p:nvPicPr>
        <p:blipFill>
          <a:blip r:embed="rId5" cstate="print"/>
          <a:stretch>
            <a:fillRect/>
          </a:stretch>
        </p:blipFill>
        <p:spPr>
          <a:xfrm>
            <a:off x="1043608" y="4293096"/>
            <a:ext cx="678933" cy="360040"/>
          </a:xfrm>
          <a:prstGeom prst="rect">
            <a:avLst/>
          </a:prstGeom>
        </p:spPr>
      </p:pic>
      <p:pic>
        <p:nvPicPr>
          <p:cNvPr id="8" name="7 Resim" descr="ing.png"/>
          <p:cNvPicPr>
            <a:picLocks noChangeAspect="1"/>
          </p:cNvPicPr>
          <p:nvPr/>
        </p:nvPicPr>
        <p:blipFill>
          <a:blip r:embed="rId6" cstate="print"/>
          <a:stretch>
            <a:fillRect/>
          </a:stretch>
        </p:blipFill>
        <p:spPr>
          <a:xfrm>
            <a:off x="1043608" y="5157192"/>
            <a:ext cx="692346" cy="357652"/>
          </a:xfrm>
          <a:prstGeom prst="rect">
            <a:avLst/>
          </a:prstGeom>
        </p:spPr>
      </p:pic>
      <p:pic>
        <p:nvPicPr>
          <p:cNvPr id="9" name="8 Resim" descr="isveç.jpg"/>
          <p:cNvPicPr>
            <a:picLocks noChangeAspect="1"/>
          </p:cNvPicPr>
          <p:nvPr/>
        </p:nvPicPr>
        <p:blipFill>
          <a:blip r:embed="rId7" cstate="print"/>
          <a:stretch>
            <a:fillRect/>
          </a:stretch>
        </p:blipFill>
        <p:spPr>
          <a:xfrm>
            <a:off x="1043608" y="5949280"/>
            <a:ext cx="720081" cy="432048"/>
          </a:xfrm>
          <a:prstGeom prst="rect">
            <a:avLst/>
          </a:prstGeom>
        </p:spPr>
      </p:pic>
    </p:spTree>
  </p:cSld>
  <p:clrMapOvr>
    <a:masterClrMapping/>
  </p:clrMapOvr>
  <p:transition spd="med">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323528" y="1628800"/>
            <a:ext cx="8424936" cy="4824536"/>
          </a:xfrm>
          <a:prstGeom prst="rect">
            <a:avLst/>
          </a:prstGeom>
        </p:spPr>
        <p:txBody>
          <a:bodyPr>
            <a:normAutofit/>
          </a:bodyPr>
          <a:lstStyle/>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1"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t>
            </a:r>
            <a:r>
              <a:rPr kumimoji="0" lang="tr-TR" sz="3000" b="1" i="0"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MSS’ni</a:t>
            </a:r>
            <a:r>
              <a:rPr kumimoji="0" lang="tr-TR" sz="3000" b="1"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tutan pek çok kimyasal madde bazı </a:t>
            </a:r>
            <a:r>
              <a:rPr kumimoji="0" lang="tr-TR" sz="3000" b="1" i="0"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mental</a:t>
            </a:r>
            <a:r>
              <a:rPr kumimoji="0" lang="tr-TR" sz="3000" b="1"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lang="tr-TR" sz="3000" b="1" dirty="0" smtClean="0">
                <a:solidFill>
                  <a:srgbClr val="000000"/>
                </a:solidFill>
                <a:latin typeface="Calibri" pitchFamily="34" charset="0"/>
                <a:cs typeface="Calibri" pitchFamily="34" charset="0"/>
              </a:rPr>
              <a:t>                            </a:t>
            </a:r>
            <a:r>
              <a:rPr kumimoji="0" lang="tr-TR" sz="3000" b="1"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bozuklukları tetikleyebilir. </a:t>
            </a:r>
            <a:endParaRPr kumimoji="0" lang="tr-TR" sz="2800" b="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t>
            </a:r>
            <a:r>
              <a:rPr kumimoji="0" lang="tr-TR" sz="2400" b="0" i="0" u="none" strike="noStrike" kern="1200" cap="none" spc="0" normalizeH="0" noProof="0" dirty="0" smtClean="0">
                <a:ln>
                  <a:noFill/>
                </a:ln>
                <a:solidFill>
                  <a:srgbClr val="000000"/>
                </a:solidFill>
                <a:effectLst/>
                <a:uLnTx/>
                <a:uFillTx/>
                <a:latin typeface="Calibri" pitchFamily="34" charset="0"/>
                <a:ea typeface="+mn-ea"/>
                <a:cs typeface="Calibri" pitchFamily="34" charset="0"/>
              </a:rPr>
              <a:t>  </a:t>
            </a: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Cıva, kurşun, </a:t>
            </a:r>
            <a:r>
              <a:rPr kumimoji="0" lang="tr-TR" sz="2400" b="0" i="0"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karbonmonoksit</a:t>
            </a: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klorlu çözücüler, </a:t>
            </a:r>
            <a:r>
              <a:rPr kumimoji="0" lang="tr-TR" sz="2400" b="0" i="0"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iyonizan</a:t>
            </a: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ışınlar, yükseklik, derinlik, bakteri ve virüsler gibi etmenlerin yol </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açtığı </a:t>
            </a:r>
            <a:r>
              <a:rPr kumimoji="0" lang="tr-TR" sz="240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akut ya da kronik </a:t>
            </a:r>
            <a:r>
              <a:rPr kumimoji="0" lang="tr-TR" sz="2400" i="0" u="none" strike="noStrike" kern="1200" cap="none" spc="0" normalizeH="0" baseline="0" noProof="0" dirty="0" err="1" smtClean="0">
                <a:ln>
                  <a:noFill/>
                </a:ln>
                <a:solidFill>
                  <a:srgbClr val="FF0000"/>
                </a:solidFill>
                <a:effectLst/>
                <a:uLnTx/>
                <a:uFillTx/>
                <a:latin typeface="Calibri" pitchFamily="34" charset="0"/>
                <a:ea typeface="+mn-ea"/>
                <a:cs typeface="Calibri" pitchFamily="34" charset="0"/>
              </a:rPr>
              <a:t>ensefalopatiler</a:t>
            </a:r>
            <a:r>
              <a:rPr kumimoji="0" lang="tr-TR" sz="240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genellikle geri döner. </a:t>
            </a:r>
            <a:endParaRPr kumimoji="0" lang="tr-TR" sz="2400" b="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400" i="0" u="none" strike="noStrike" kern="1200" cap="none" spc="0" normalizeH="0" baseline="0" noProof="0" dirty="0" smtClean="0">
                <a:ln>
                  <a:noFill/>
                </a:ln>
                <a:effectLst/>
                <a:uLnTx/>
                <a:uFillTx/>
                <a:latin typeface="Calibri" pitchFamily="34" charset="0"/>
                <a:ea typeface="+mn-ea"/>
                <a:cs typeface="Calibri" pitchFamily="34" charset="0"/>
              </a:rPr>
              <a:t>       Örneğin:</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lang="tr-TR" sz="2400" dirty="0" smtClean="0">
                <a:solidFill>
                  <a:srgbClr val="000000"/>
                </a:solidFill>
                <a:latin typeface="Calibri" pitchFamily="34" charset="0"/>
                <a:cs typeface="Calibri" pitchFamily="34" charset="0"/>
              </a:rPr>
              <a:t>         </a:t>
            </a: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Şapka sanayinde cıvanın işçilerde psikoza neden olduğu saptanmış ve </a:t>
            </a:r>
            <a:r>
              <a:rPr kumimoji="0" lang="tr-TR" sz="24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“çılgın şapkacı psikozu” </a:t>
            </a: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olarak isimlendirilmiştir.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2 Metin kutusu"/>
          <p:cNvSpPr txBox="1"/>
          <p:nvPr/>
        </p:nvSpPr>
        <p:spPr>
          <a:xfrm>
            <a:off x="899592" y="1052736"/>
            <a:ext cx="7344816" cy="584775"/>
          </a:xfrm>
          <a:prstGeom prst="rect">
            <a:avLst/>
          </a:prstGeom>
          <a:noFill/>
        </p:spPr>
        <p:txBody>
          <a:bodyPr wrap="square" rtlCol="0">
            <a:spAutoFit/>
          </a:bodyPr>
          <a:lstStyle/>
          <a:p>
            <a:r>
              <a:rPr lang="tr-TR" sz="3200" b="1" dirty="0" smtClean="0">
                <a:solidFill>
                  <a:srgbClr val="C00000"/>
                </a:solidFill>
              </a:rPr>
              <a:t>                      Psişik Bozukluklar</a:t>
            </a:r>
            <a:endParaRPr lang="tr-TR" sz="3200" b="1" dirty="0">
              <a:solidFill>
                <a:srgbClr val="C00000"/>
              </a:solidFill>
            </a:endParaRPr>
          </a:p>
        </p:txBody>
      </p:sp>
    </p:spTree>
  </p:cSld>
  <p:clrMapOvr>
    <a:masterClrMapping/>
  </p:clrMapOvr>
  <p:transition spd="med">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İçerik Yer Tutucusu"/>
          <p:cNvSpPr txBox="1">
            <a:spLocks/>
          </p:cNvSpPr>
          <p:nvPr/>
        </p:nvSpPr>
        <p:spPr>
          <a:xfrm>
            <a:off x="107504" y="1988840"/>
            <a:ext cx="9036496" cy="438912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Çalışanların  </a:t>
            </a:r>
            <a:r>
              <a:rPr kumimoji="0" lang="tr-TR" sz="3200" b="1" i="0" u="none" strike="noStrike" kern="1200" cap="none" spc="0" normalizeH="0" baseline="0" noProof="0" dirty="0" smtClean="0">
                <a:ln>
                  <a:noFill/>
                </a:ln>
                <a:effectLst/>
                <a:uLnTx/>
                <a:uFillTx/>
                <a:latin typeface="+mn-lt"/>
                <a:ea typeface="+mn-ea"/>
                <a:cs typeface="+mn-cs"/>
              </a:rPr>
              <a:t>fiziksel , ruhsal ve sosyal  tam iyilik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hallerinin sağlanmasını ve sürdürülmesini,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İş ortamında kullanılan zararlı maddelerin çalışanların sağlığına verebileceği zararın önlenmesini,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Çalışanın  fizyolojik  ve psikolojik  niteliklerine  uygun yerlere  yerleştirilmesini,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 İşin insana, insanın işe uyumunun esas  alınmasını  kapsar.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3 Başlık"/>
          <p:cNvSpPr txBox="1">
            <a:spLocks/>
          </p:cNvSpPr>
          <p:nvPr/>
        </p:nvSpPr>
        <p:spPr>
          <a:xfrm>
            <a:off x="323528" y="98072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uLnTx/>
                <a:uFillTx/>
                <a:latin typeface="+mj-lt"/>
                <a:ea typeface="+mj-ea"/>
                <a:cs typeface="+mj-cs"/>
              </a:rPr>
              <a:t>İş sağlığı</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539552" y="1052736"/>
            <a:ext cx="8229600" cy="92697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Nevrozlar</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251520" y="1484784"/>
            <a:ext cx="8568952" cy="5040560"/>
          </a:xfrm>
          <a:prstGeom prst="rect">
            <a:avLst/>
          </a:prstGeom>
        </p:spPr>
        <p:txBody>
          <a:bodyPr>
            <a:normAutofit fontScale="85000" lnSpcReduction="10000"/>
          </a:bodyPr>
          <a:lstStyle/>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endParaRPr kumimoji="0" lang="tr-TR" sz="310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Telefon santrallerinde,hesap makinesi ve bilgisayarla çalışanlarda tanımlanmış olan iş nevrozları</a:t>
            </a:r>
          </a:p>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endParaRPr kumimoji="0" lang="tr-TR" sz="310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285750" marR="0" lvl="0" indent="-285750" algn="l" defTabSz="914400" rtl="0" eaLnBrk="1" fontAlgn="auto" latinLnBrk="0" hangingPunct="1">
              <a:lnSpc>
                <a:spcPct val="150000"/>
              </a:lnSpc>
              <a:spcBef>
                <a:spcPct val="20000"/>
              </a:spcBef>
              <a:spcAft>
                <a:spcPct val="20000"/>
              </a:spcAft>
              <a:buClr>
                <a:srgbClr val="292929"/>
              </a:buClr>
              <a:buSzTx/>
              <a:buFont typeface="Wingdings" pitchFamily="2" charset="2"/>
              <a:buChar char="ü"/>
              <a:tabLst/>
              <a:defRPr/>
            </a:pPr>
            <a:r>
              <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Uyku bozuklukları</a:t>
            </a:r>
          </a:p>
          <a:p>
            <a:pPr marL="285750" marR="0" lvl="0" indent="-285750" algn="l" defTabSz="914400" rtl="0" eaLnBrk="1" fontAlgn="auto" latinLnBrk="0" hangingPunct="1">
              <a:lnSpc>
                <a:spcPct val="150000"/>
              </a:lnSpc>
              <a:spcBef>
                <a:spcPct val="20000"/>
              </a:spcBef>
              <a:spcAft>
                <a:spcPct val="20000"/>
              </a:spcAft>
              <a:buClr>
                <a:srgbClr val="292929"/>
              </a:buClr>
              <a:buSzTx/>
              <a:buFont typeface="Wingdings" pitchFamily="2" charset="2"/>
              <a:buChar char="ü"/>
              <a:tabLst/>
              <a:defRPr/>
            </a:pPr>
            <a:r>
              <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Mizaç bozuklukları </a:t>
            </a:r>
          </a:p>
          <a:p>
            <a:pPr marL="285750" marR="0" lvl="0" indent="-285750" algn="l" defTabSz="914400" rtl="0" eaLnBrk="1" fontAlgn="auto" latinLnBrk="0" hangingPunct="1">
              <a:lnSpc>
                <a:spcPct val="150000"/>
              </a:lnSpc>
              <a:spcBef>
                <a:spcPct val="20000"/>
              </a:spcBef>
              <a:spcAft>
                <a:spcPct val="20000"/>
              </a:spcAft>
              <a:buClr>
                <a:srgbClr val="292929"/>
              </a:buClr>
              <a:buSzTx/>
              <a:buFont typeface="Wingdings" pitchFamily="2" charset="2"/>
              <a:buChar char="ü"/>
              <a:tabLst/>
              <a:defRPr/>
            </a:pPr>
            <a:r>
              <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Mesleki </a:t>
            </a:r>
            <a:r>
              <a:rPr kumimoji="0" lang="tr-TR" sz="2800" b="1" i="1"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lapsuslar</a:t>
            </a:r>
            <a:r>
              <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(hatalar)</a:t>
            </a:r>
          </a:p>
          <a:p>
            <a:pPr marL="285750" marR="0" lvl="0" indent="-285750" algn="l" defTabSz="914400" rtl="0" eaLnBrk="1" fontAlgn="auto" latinLnBrk="0" hangingPunct="1">
              <a:lnSpc>
                <a:spcPct val="150000"/>
              </a:lnSpc>
              <a:spcBef>
                <a:spcPct val="20000"/>
              </a:spcBef>
              <a:spcAft>
                <a:spcPct val="20000"/>
              </a:spcAft>
              <a:buClr>
                <a:srgbClr val="292929"/>
              </a:buClr>
              <a:buSzTx/>
              <a:buFont typeface="Wingdings" pitchFamily="2" charset="2"/>
              <a:buChar char="ü"/>
              <a:tabLst/>
              <a:defRPr/>
            </a:pPr>
            <a:r>
              <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Genel-yaygın sinirsel yorgunluk</a:t>
            </a:r>
          </a:p>
          <a:p>
            <a:pPr marL="285750" marR="0" lvl="0" indent="-285750" algn="l" defTabSz="914400" rtl="0" eaLnBrk="1" fontAlgn="auto" latinLnBrk="0" hangingPunct="1">
              <a:lnSpc>
                <a:spcPct val="150000"/>
              </a:lnSpc>
              <a:spcBef>
                <a:spcPct val="20000"/>
              </a:spcBef>
              <a:spcAft>
                <a:spcPct val="20000"/>
              </a:spcAft>
              <a:buClr>
                <a:srgbClr val="292929"/>
              </a:buClr>
              <a:buSzTx/>
              <a:tabLst/>
              <a:defRPr/>
            </a:pPr>
            <a:r>
              <a:rPr lang="tr-TR" sz="2800" b="1" i="1" dirty="0" smtClean="0">
                <a:solidFill>
                  <a:srgbClr val="000000"/>
                </a:solidFill>
                <a:latin typeface="Calibri" pitchFamily="34" charset="0"/>
                <a:cs typeface="Calibri" pitchFamily="34" charset="0"/>
              </a:rPr>
              <a:t>   </a:t>
            </a:r>
            <a:r>
              <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sendromu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www.serapduygulu.com.tr/dosyalar/tukenmislik-sendromu-307-k.jpg"/>
          <p:cNvPicPr>
            <a:picLocks noChangeAspect="1" noChangeArrowheads="1"/>
          </p:cNvPicPr>
          <p:nvPr/>
        </p:nvPicPr>
        <p:blipFill>
          <a:blip r:embed="rId2" cstate="print"/>
          <a:srcRect/>
          <a:stretch>
            <a:fillRect/>
          </a:stretch>
        </p:blipFill>
        <p:spPr bwMode="auto">
          <a:xfrm>
            <a:off x="5436096" y="3068960"/>
            <a:ext cx="3384376" cy="3619282"/>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3327176" y="917848"/>
            <a:ext cx="2756992" cy="638944"/>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uLnTx/>
                <a:uFillTx/>
                <a:latin typeface="+mj-lt"/>
                <a:ea typeface="+mj-ea"/>
                <a:cs typeface="+mj-cs"/>
              </a:rPr>
              <a:t>Depresyon</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179512" y="1560160"/>
            <a:ext cx="8784976" cy="4605144"/>
          </a:xfrm>
          <a:prstGeom prst="rect">
            <a:avLst/>
          </a:prstGeom>
        </p:spPr>
        <p:txBody>
          <a:bodyPr/>
          <a:lstStyle/>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r>
              <a:rPr kumimoji="0" lang="tr-TR" sz="2800" b="0" u="none" strike="noStrike" kern="1200" cap="none" spc="0" normalizeH="0" baseline="0" noProof="0" dirty="0" smtClean="0">
                <a:ln>
                  <a:noFill/>
                </a:ln>
                <a:effectLst/>
                <a:uLnTx/>
                <a:uFillTx/>
                <a:latin typeface="Calibri" pitchFamily="34" charset="0"/>
                <a:ea typeface="+mn-ea"/>
                <a:cs typeface="Calibri" pitchFamily="34" charset="0"/>
              </a:rPr>
              <a:t>İşin sürdürülebilmesi için isteğin </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u="none" strike="noStrike" kern="1200" cap="none" spc="0" normalizeH="0" baseline="0" noProof="0" dirty="0" smtClean="0">
                <a:ln>
                  <a:noFill/>
                </a:ln>
                <a:effectLst/>
                <a:uLnTx/>
                <a:uFillTx/>
                <a:latin typeface="Calibri" pitchFamily="34" charset="0"/>
                <a:ea typeface="+mn-ea"/>
                <a:cs typeface="Calibri" pitchFamily="34" charset="0"/>
              </a:rPr>
              <a:t>bastırılması ve sıkıntıya </a:t>
            </a:r>
            <a:r>
              <a:rPr kumimoji="0" lang="tr-TR" sz="2800" b="0" u="none" strike="noStrike" kern="1200" cap="none" spc="0" normalizeH="0" baseline="0" noProof="0" dirty="0" err="1" smtClean="0">
                <a:ln>
                  <a:noFill/>
                </a:ln>
                <a:effectLst/>
                <a:uLnTx/>
                <a:uFillTx/>
                <a:latin typeface="Calibri" pitchFamily="34" charset="0"/>
                <a:ea typeface="+mn-ea"/>
                <a:cs typeface="Calibri" pitchFamily="34" charset="0"/>
              </a:rPr>
              <a:t>direnilmesi</a:t>
            </a:r>
            <a:r>
              <a:rPr kumimoji="0" lang="tr-TR" sz="2800" b="0" u="none" strike="noStrike" kern="1200" cap="none" spc="0" normalizeH="0" baseline="0" noProof="0" dirty="0" smtClean="0">
                <a:ln>
                  <a:noFill/>
                </a:ln>
                <a:effectLst/>
                <a:uLnTx/>
                <a:uFillTx/>
                <a:latin typeface="Calibri" pitchFamily="34" charset="0"/>
                <a:ea typeface="+mn-ea"/>
                <a:cs typeface="Calibri" pitchFamily="34" charset="0"/>
              </a:rPr>
              <a:t> sıklıkla</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depresyona yol açar.</a:t>
            </a:r>
            <a:endParaRPr kumimoji="0" lang="tr-TR" sz="2800" b="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Depresyon; iş ile ilişkili en önemli akıl sağlığı </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sorunudur. </a:t>
            </a: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İşe bağlı </a:t>
            </a:r>
            <a:r>
              <a:rPr kumimoji="0" lang="tr-TR" sz="2800" b="0" i="0" u="none" strike="noStrike" kern="1200" cap="none" spc="0" normalizeH="0" baseline="0" noProof="0" dirty="0" err="1" smtClean="0">
                <a:ln>
                  <a:noFill/>
                </a:ln>
                <a:solidFill>
                  <a:srgbClr val="000000"/>
                </a:solidFill>
                <a:effectLst/>
                <a:uLnTx/>
                <a:uFillTx/>
                <a:latin typeface="Calibri" pitchFamily="34" charset="0"/>
                <a:ea typeface="+mn-ea"/>
                <a:cs typeface="Calibri" pitchFamily="34" charset="0"/>
              </a:rPr>
              <a:t>psikososyal</a:t>
            </a: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risk etmenlerinin pek </a:t>
            </a:r>
          </a:p>
          <a:p>
            <a:pPr marL="342900" marR="0" lvl="0" indent="-342900"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çoğu depresyona yol açabilir.</a:t>
            </a:r>
            <a:endParaRPr kumimoji="0" lang="tr-TR" sz="28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200" b="1" u="none" strike="noStrike" kern="1200" cap="none" spc="0" normalizeH="0" baseline="0" noProof="0" dirty="0" smtClean="0">
                <a:ln>
                  <a:noFill/>
                </a:ln>
                <a:effectLst/>
                <a:uLnTx/>
                <a:uFillTx/>
                <a:latin typeface="Calibri" pitchFamily="34" charset="0"/>
                <a:ea typeface="+mn-ea"/>
                <a:cs typeface="Calibri" pitchFamily="34" charset="0"/>
              </a:rPr>
              <a:t>  “Benin, değersizleşmesi, toplumsal ilişkilerden ve çoğu etkinlikten </a:t>
            </a:r>
          </a:p>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200" b="1" u="none" strike="noStrike" kern="1200" cap="none" spc="0" normalizeH="0" baseline="0" noProof="0" dirty="0" smtClean="0">
                <a:ln>
                  <a:noFill/>
                </a:ln>
                <a:effectLst/>
                <a:uLnTx/>
                <a:uFillTx/>
                <a:latin typeface="Calibri" pitchFamily="34" charset="0"/>
                <a:ea typeface="+mn-ea"/>
                <a:cs typeface="Calibri" pitchFamily="34" charset="0"/>
              </a:rPr>
              <a:t>zevk almama akut depresyon öncesi durumu tanımlayan, tıbbi muayeneyi, </a:t>
            </a:r>
          </a:p>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200" b="1" u="none" strike="noStrike" kern="1200" cap="none" spc="0" normalizeH="0" baseline="0" noProof="0" dirty="0" smtClean="0">
                <a:ln>
                  <a:noFill/>
                </a:ln>
                <a:effectLst/>
                <a:uLnTx/>
                <a:uFillTx/>
                <a:latin typeface="Calibri" pitchFamily="34" charset="0"/>
                <a:ea typeface="+mn-ea"/>
                <a:cs typeface="Calibri" pitchFamily="34" charset="0"/>
              </a:rPr>
              <a:t>ilaç kullanımını gerektiren ve işten kalmaya yol açan genel bulgulardır.”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depresyon.jpg"/>
          <p:cNvPicPr>
            <a:picLocks noChangeAspect="1"/>
          </p:cNvPicPr>
          <p:nvPr/>
        </p:nvPicPr>
        <p:blipFill>
          <a:blip r:embed="rId2" cstate="print"/>
          <a:stretch>
            <a:fillRect/>
          </a:stretch>
        </p:blipFill>
        <p:spPr>
          <a:xfrm>
            <a:off x="6588224" y="1052736"/>
            <a:ext cx="2230368" cy="2013002"/>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3131840" y="848104"/>
            <a:ext cx="2818656" cy="9247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err="1" smtClean="0">
                <a:ln>
                  <a:noFill/>
                </a:ln>
                <a:solidFill>
                  <a:srgbClr val="C00000"/>
                </a:solidFill>
                <a:effectLst/>
                <a:uLnTx/>
                <a:uFillTx/>
                <a:latin typeface="+mj-lt"/>
                <a:ea typeface="+mj-ea"/>
                <a:cs typeface="+mj-cs"/>
              </a:rPr>
              <a:t>Anksiyete</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pic>
        <p:nvPicPr>
          <p:cNvPr id="4" name="3 Resim" descr="anksiyete.jpg"/>
          <p:cNvPicPr>
            <a:picLocks noChangeAspect="1"/>
          </p:cNvPicPr>
          <p:nvPr/>
        </p:nvPicPr>
        <p:blipFill>
          <a:blip r:embed="rId2" cstate="print"/>
          <a:stretch>
            <a:fillRect/>
          </a:stretch>
        </p:blipFill>
        <p:spPr>
          <a:xfrm rot="1006514">
            <a:off x="6130596" y="1207809"/>
            <a:ext cx="2555552" cy="2933158"/>
          </a:xfrm>
          <a:prstGeom prst="rect">
            <a:avLst/>
          </a:prstGeom>
        </p:spPr>
      </p:pic>
      <p:sp>
        <p:nvSpPr>
          <p:cNvPr id="3" name="2 İçerik Yer Tutucusu"/>
          <p:cNvSpPr txBox="1">
            <a:spLocks/>
          </p:cNvSpPr>
          <p:nvPr/>
        </p:nvSpPr>
        <p:spPr>
          <a:xfrm>
            <a:off x="179512" y="1757536"/>
            <a:ext cx="8784976" cy="4695800"/>
          </a:xfrm>
          <a:prstGeom prst="rect">
            <a:avLst/>
          </a:prstGeom>
        </p:spPr>
        <p:txBody>
          <a:bodyPr>
            <a:normAutofit fontScale="77500" lnSpcReduction="20000"/>
          </a:bodyPr>
          <a:lstStyle/>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Aşırı iş yükü, hızlı tempo,</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son teslim tarihi baskısı,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işçinin işini denetleyememesi  ile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işçinin kalıtımsal ve gelişimsel kişilik yapısı</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etkileşerek sorunu ortaya çıkarır.</a:t>
            </a:r>
            <a:endParaRPr kumimoji="0" lang="tr-TR" sz="30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endPar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r>
              <a:rPr kumimoji="0" lang="tr-TR" sz="36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r>
              <a:rPr kumimoji="0" lang="tr-TR" sz="3600" b="0" i="0" u="none" strike="noStrike" kern="1200" cap="none" spc="0" normalizeH="0" baseline="0" noProof="0" dirty="0" smtClean="0">
                <a:ln>
                  <a:noFill/>
                </a:ln>
                <a:effectLst/>
                <a:uLnTx/>
                <a:uFillTx/>
                <a:latin typeface="Calibri" pitchFamily="34" charset="0"/>
                <a:ea typeface="+mn-ea"/>
                <a:cs typeface="Calibri" pitchFamily="34" charset="0"/>
              </a:rPr>
              <a:t>İşçilerin iş üzerindeki denetimlerini ve karar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effectLst/>
                <a:uLnTx/>
                <a:uFillTx/>
                <a:latin typeface="Calibri" pitchFamily="34" charset="0"/>
                <a:ea typeface="+mn-ea"/>
                <a:cs typeface="Calibri" pitchFamily="34" charset="0"/>
              </a:rPr>
              <a:t>verme yetkilerini arttıran </a:t>
            </a:r>
            <a:r>
              <a:rPr kumimoji="0" lang="tr-TR" sz="360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daha yatay bir yapılanma</a:t>
            </a:r>
            <a:r>
              <a:rPr kumimoji="0" lang="tr-TR" sz="3600" b="0" i="0" u="none" strike="noStrike" kern="1200" cap="none" spc="0" normalizeH="0" baseline="0" noProof="0" dirty="0" smtClean="0">
                <a:ln>
                  <a:noFill/>
                </a:ln>
                <a:effectLst/>
                <a:uLnTx/>
                <a:uFillTx/>
                <a:latin typeface="Calibri" pitchFamily="34" charset="0"/>
                <a:ea typeface="+mn-ea"/>
                <a:cs typeface="Calibri" pitchFamily="34" charset="0"/>
              </a:rPr>
              <a:t>, işe bağlı</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effectLst/>
                <a:uLnTx/>
                <a:uFillTx/>
                <a:latin typeface="Calibri" pitchFamily="34" charset="0"/>
                <a:ea typeface="+mn-ea"/>
                <a:cs typeface="Calibri" pitchFamily="34" charset="0"/>
              </a:rPr>
              <a:t> </a:t>
            </a:r>
            <a:r>
              <a:rPr kumimoji="0" lang="tr-TR" sz="3600" b="0" i="0" u="none" strike="noStrike" kern="1200" cap="none" spc="0" normalizeH="0" baseline="0" noProof="0" dirty="0" err="1" smtClean="0">
                <a:ln>
                  <a:noFill/>
                </a:ln>
                <a:effectLst/>
                <a:uLnTx/>
                <a:uFillTx/>
                <a:latin typeface="Calibri" pitchFamily="34" charset="0"/>
                <a:ea typeface="+mn-ea"/>
                <a:cs typeface="Calibri" pitchFamily="34" charset="0"/>
              </a:rPr>
              <a:t>anksiyete</a:t>
            </a:r>
            <a:r>
              <a:rPr kumimoji="0" lang="tr-TR" sz="3600" b="0" i="0" u="none" strike="noStrike" kern="1200" cap="none" spc="0" normalizeH="0" baseline="0" noProof="0" dirty="0" smtClean="0">
                <a:ln>
                  <a:noFill/>
                </a:ln>
                <a:effectLst/>
                <a:uLnTx/>
                <a:uFillTx/>
                <a:latin typeface="Calibri" pitchFamily="34" charset="0"/>
                <a:ea typeface="+mn-ea"/>
                <a:cs typeface="Calibri" pitchFamily="34" charset="0"/>
              </a:rPr>
              <a:t> bozukluklarının önlenmesi için gereklidir.</a:t>
            </a:r>
            <a:endParaRPr kumimoji="0" lang="tr-TR" sz="3600" b="0" i="1" u="none" strike="noStrike" kern="1200" cap="none" spc="0" normalizeH="0" baseline="0" noProof="0" dirty="0" smtClean="0">
              <a:ln>
                <a:noFill/>
              </a:ln>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518864" y="91784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Post </a:t>
            </a:r>
            <a:r>
              <a:rPr kumimoji="0" lang="tr-TR" sz="3200" b="1" i="0" u="none" strike="noStrike" kern="1200" cap="none" spc="0" normalizeH="0" baseline="0" noProof="0" dirty="0" err="1" smtClean="0">
                <a:ln>
                  <a:noFill/>
                </a:ln>
                <a:solidFill>
                  <a:srgbClr val="C00000"/>
                </a:solidFill>
                <a:effectLst/>
                <a:uLnTx/>
                <a:uFillTx/>
                <a:latin typeface="+mj-lt"/>
                <a:ea typeface="+mj-ea"/>
                <a:cs typeface="+mj-cs"/>
              </a:rPr>
              <a:t>travmatik</a:t>
            </a:r>
            <a:r>
              <a:rPr kumimoji="0" lang="tr-TR" sz="3200" b="1" i="0" u="none" strike="noStrike" kern="1200" cap="none" spc="0" normalizeH="0" baseline="0" noProof="0" dirty="0" smtClean="0">
                <a:ln>
                  <a:noFill/>
                </a:ln>
                <a:solidFill>
                  <a:srgbClr val="C00000"/>
                </a:solidFill>
                <a:effectLst/>
                <a:uLnTx/>
                <a:uFillTx/>
                <a:latin typeface="+mj-lt"/>
                <a:ea typeface="+mj-ea"/>
                <a:cs typeface="+mj-cs"/>
              </a:rPr>
              <a:t> stres bozukluğu</a:t>
            </a:r>
            <a:endParaRPr kumimoji="0" lang="tr-TR"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179512" y="1935480"/>
            <a:ext cx="9145016" cy="4389120"/>
          </a:xfrm>
          <a:prstGeom prst="rect">
            <a:avLst/>
          </a:prstGeom>
        </p:spPr>
        <p:txBody>
          <a:bodyPr>
            <a:normAutofit fontScale="92500" lnSpcReduction="10000"/>
          </a:bodyPr>
          <a:lstStyle/>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 Kişinin gündelik yaşamı için olağan dışı sayılan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kişide </a:t>
            </a:r>
            <a:r>
              <a:rPr kumimoji="0" lang="tr-TR" sz="3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korku, dehşet ve çaresizlik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yaratan bir olay</a:t>
            </a:r>
            <a:r>
              <a:rPr kumimoji="0" lang="tr-TR" sz="1500" b="1" i="0" u="none" strike="noStrike" kern="1200" cap="none" spc="0" normalizeH="0" baseline="0" noProof="0" dirty="0" smtClean="0">
                <a:ln>
                  <a:noFill/>
                </a:ln>
                <a:effectLst/>
                <a:uLnTx/>
                <a:uFillTx/>
                <a:latin typeface="Calibri" pitchFamily="34" charset="0"/>
                <a:ea typeface="+mn-ea"/>
                <a:cs typeface="Calibri" pitchFamily="34" charset="0"/>
              </a:rPr>
              <a:t> </a:t>
            </a:r>
            <a:r>
              <a:rPr kumimoji="0" lang="tr-TR" sz="1700" b="1"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a:t>
            </a:r>
            <a:r>
              <a:rPr kumimoji="0" lang="tr-TR" sz="1700" b="1" i="0" u="none" strike="noStrike" kern="1200" cap="none" spc="0" normalizeH="0" baseline="0" noProof="0" dirty="0" err="1" smtClean="0">
                <a:ln>
                  <a:noFill/>
                </a:ln>
                <a:solidFill>
                  <a:srgbClr val="FF0000"/>
                </a:solidFill>
                <a:effectLst/>
                <a:uLnTx/>
                <a:uFillTx/>
                <a:latin typeface="Calibri" pitchFamily="34" charset="0"/>
                <a:ea typeface="+mn-ea"/>
                <a:cs typeface="Calibri" pitchFamily="34" charset="0"/>
              </a:rPr>
              <a:t>işkazası</a:t>
            </a:r>
            <a:r>
              <a:rPr kumimoji="0" lang="tr-TR" sz="1700" b="1"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saldırı, vb) </a:t>
            </a:r>
            <a:endParaRPr kumimoji="0" lang="tr-TR" sz="17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effectLst/>
                <a:uLnTx/>
                <a:uFillTx/>
                <a:latin typeface="Calibri" pitchFamily="34" charset="0"/>
                <a:ea typeface="+mn-ea"/>
                <a:cs typeface="Calibri" pitchFamily="34" charset="0"/>
              </a:rPr>
              <a:t>yaşadığında ya da o olaya tanık olduğunda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effectLst/>
                <a:uLnTx/>
                <a:uFillTx/>
                <a:latin typeface="Calibri" pitchFamily="34" charset="0"/>
                <a:ea typeface="+mn-ea"/>
                <a:cs typeface="Calibri" pitchFamily="34" charset="0"/>
              </a:rPr>
              <a:t> veya bu olay sonrasında; </a:t>
            </a:r>
            <a:endParaRPr kumimoji="0" lang="tr-TR" sz="2800" b="1" i="1" u="none" strike="noStrike" kern="1200" cap="none" spc="0" normalizeH="0" baseline="0" noProof="0" dirty="0" smtClean="0">
              <a:ln>
                <a:noFill/>
              </a:ln>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Donup  kalma</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Psikolojik ve sosyal geri çekilme</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Duyguları denetleme güçlüğü (öfke atakları</a:t>
            </a:r>
            <a:r>
              <a:rPr kumimoji="0" lang="tr-TR" sz="24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Char char="•"/>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Yaşanan olayı veya durumu yeniden yaşama bulgularıyla,</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ortaya çıkan bozukluklardır.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3 Resim" descr="rhs.jpg"/>
          <p:cNvPicPr>
            <a:picLocks noChangeAspect="1"/>
          </p:cNvPicPr>
          <p:nvPr/>
        </p:nvPicPr>
        <p:blipFill>
          <a:blip r:embed="rId2" cstate="print"/>
          <a:stretch>
            <a:fillRect/>
          </a:stretch>
        </p:blipFill>
        <p:spPr>
          <a:xfrm>
            <a:off x="6106988" y="2996952"/>
            <a:ext cx="2857500" cy="1888232"/>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571472" y="1000108"/>
            <a:ext cx="7454062" cy="71095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Tükenmişlik sendromu</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0" y="1571612"/>
            <a:ext cx="8784976" cy="5286388"/>
          </a:xfrm>
          <a:prstGeom prst="rect">
            <a:avLst/>
          </a:prstGeom>
        </p:spPr>
        <p:txBody>
          <a:bodyPr>
            <a:normAutofit/>
          </a:bodyPr>
          <a:lstStyle/>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6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r>
              <a:rPr kumimoji="0" lang="tr-TR" sz="2800" b="1"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İşçiden kişisel gereksinimlerini, beklentilerini, özlemlerini yok sayarak</a:t>
            </a:r>
            <a:r>
              <a:rPr kumimoji="0" lang="tr-TR" sz="28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a:t>
            </a: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çalışma yaşamındaki hızlı değişime ayak uydurması istendiğinde; genellikle işçi buna hazırlanmadığı ya da var olan kapasitesini aştığı için, zorlanmaya başlar, bu koşullara bir süre dayanabilen işçi, zamanla tükenir. </a:t>
            </a:r>
            <a:endParaRPr kumimoji="0" lang="tr-TR" sz="2800" b="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Tükenme, işçinin enerjisinin tükendiği, giderek duygu, düşünce ve davranışlarında değişimin ortaya </a:t>
            </a:r>
            <a:r>
              <a:rPr kumimoji="0" lang="tr-TR" sz="2800" b="0" i="0" u="none" strike="noStrike" kern="1200" cap="none" spc="0" normalizeH="0" baseline="0" noProof="0" dirty="0" smtClean="0">
                <a:ln>
                  <a:noFill/>
                </a:ln>
                <a:effectLst/>
                <a:uLnTx/>
                <a:uFillTx/>
                <a:latin typeface="Calibri" pitchFamily="34" charset="0"/>
                <a:ea typeface="+mn-ea"/>
                <a:cs typeface="Calibri" pitchFamily="34" charset="0"/>
              </a:rPr>
              <a:t>çıktığı bir </a:t>
            </a:r>
            <a:r>
              <a:rPr kumimoji="0" lang="tr-TR" sz="2800" b="1"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aşırı yüklenme </a:t>
            </a:r>
            <a:r>
              <a:rPr kumimoji="0" lang="tr-TR" sz="28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durumudur</a:t>
            </a:r>
            <a:r>
              <a:rPr kumimoji="0" lang="tr-TR" sz="2800" b="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lang="tr-TR" sz="2800" i="1" dirty="0" smtClean="0">
                <a:solidFill>
                  <a:srgbClr val="000000"/>
                </a:solidFill>
                <a:latin typeface="Calibri" pitchFamily="34" charset="0"/>
                <a:cs typeface="Calibri" pitchFamily="34" charset="0"/>
              </a:rPr>
              <a:t>        </a:t>
            </a:r>
            <a:r>
              <a:rPr lang="tr-TR" sz="2800" b="1" dirty="0" smtClean="0">
                <a:solidFill>
                  <a:srgbClr val="FF0000"/>
                </a:solidFill>
                <a:latin typeface="Calibri" pitchFamily="34" charset="0"/>
                <a:cs typeface="Calibri" pitchFamily="34" charset="0"/>
              </a:rPr>
              <a:t>Tükenmişlik sendromu hizmet sektöründe</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2800" b="1"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özellikle sağlık çalışanlarında</a:t>
            </a:r>
            <a:r>
              <a:rPr kumimoji="0" lang="tr-TR" sz="2800" b="1" u="none" strike="noStrike" kern="1200" cap="none" spc="0" normalizeH="0" noProof="0" dirty="0" smtClean="0">
                <a:ln>
                  <a:noFill/>
                </a:ln>
                <a:solidFill>
                  <a:srgbClr val="FF0000"/>
                </a:solidFill>
                <a:effectLst/>
                <a:uLnTx/>
                <a:uFillTx/>
                <a:latin typeface="Calibri" pitchFamily="34" charset="0"/>
                <a:ea typeface="+mn-ea"/>
                <a:cs typeface="Calibri" pitchFamily="34" charset="0"/>
              </a:rPr>
              <a:t> daha sık </a:t>
            </a:r>
            <a:r>
              <a:rPr lang="tr-TR" sz="2800" b="1" baseline="0" dirty="0" smtClean="0">
                <a:solidFill>
                  <a:srgbClr val="FF0000"/>
                </a:solidFill>
                <a:latin typeface="Calibri" pitchFamily="34" charset="0"/>
                <a:cs typeface="Calibri" pitchFamily="34" charset="0"/>
              </a:rPr>
              <a:t>görülür.</a:t>
            </a:r>
            <a:r>
              <a:rPr kumimoji="0" lang="tr-TR" sz="2800" b="1"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 </a:t>
            </a:r>
            <a:endParaRPr kumimoji="0" lang="tr-TR" sz="2800" b="1" u="none" strike="noStrike" kern="1200" cap="none" spc="0" normalizeH="0" baseline="0" noProof="0" dirty="0">
              <a:ln>
                <a:noFill/>
              </a:ln>
              <a:solidFill>
                <a:srgbClr val="FF0000"/>
              </a:solidFill>
              <a:effectLst/>
              <a:uLnTx/>
              <a:uFillTx/>
              <a:latin typeface="Calibri" pitchFamily="34" charset="0"/>
              <a:ea typeface="+mn-ea"/>
              <a:cs typeface="Calibri" pitchFamily="34" charset="0"/>
            </a:endParaRPr>
          </a:p>
        </p:txBody>
      </p:sp>
      <p:pic>
        <p:nvPicPr>
          <p:cNvPr id="4" name="Picture 2" descr="http://img2.blogcu.com/images/z/a/n/zanylife/komik_20gifler_20_3_.gif"/>
          <p:cNvPicPr>
            <a:picLocks noChangeAspect="1" noChangeArrowheads="1"/>
          </p:cNvPicPr>
          <p:nvPr/>
        </p:nvPicPr>
        <p:blipFill>
          <a:blip r:embed="rId2" cstate="print"/>
          <a:srcRect/>
          <a:stretch>
            <a:fillRect/>
          </a:stretch>
        </p:blipFill>
        <p:spPr bwMode="auto">
          <a:xfrm>
            <a:off x="7236296" y="5013176"/>
            <a:ext cx="1907704" cy="1844824"/>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1454968" y="845840"/>
            <a:ext cx="6285384"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err="1" smtClean="0">
                <a:ln>
                  <a:noFill/>
                </a:ln>
                <a:solidFill>
                  <a:srgbClr val="C00000"/>
                </a:solidFill>
                <a:effectLst/>
                <a:uLnTx/>
                <a:uFillTx/>
                <a:latin typeface="+mj-lt"/>
                <a:ea typeface="+mj-ea"/>
                <a:cs typeface="+mj-cs"/>
              </a:rPr>
              <a:t>Karoshi</a:t>
            </a:r>
            <a:r>
              <a:rPr kumimoji="0" lang="tr-TR" sz="3600" b="1" i="0" u="none" strike="noStrike" kern="1200" cap="none" spc="0" normalizeH="0" baseline="0" noProof="0" dirty="0" smtClean="0">
                <a:ln>
                  <a:noFill/>
                </a:ln>
                <a:solidFill>
                  <a:srgbClr val="C00000"/>
                </a:solidFill>
                <a:effectLst/>
                <a:uLnTx/>
                <a:uFillTx/>
                <a:latin typeface="+mj-lt"/>
                <a:ea typeface="+mj-ea"/>
                <a:cs typeface="+mj-cs"/>
              </a:rPr>
              <a:t>(Aşırı çalışmaya bağlı)</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179512" y="1700808"/>
            <a:ext cx="8352928" cy="4752528"/>
          </a:xfrm>
          <a:prstGeom prst="rect">
            <a:avLst/>
          </a:prstGeom>
        </p:spPr>
        <p:txBody>
          <a:bodyPr>
            <a:normAutofit fontScale="85000" lnSpcReduction="20000"/>
          </a:bodyPr>
          <a:lstStyle/>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Bu vakalarda </a:t>
            </a:r>
            <a:r>
              <a:rPr kumimoji="0" lang="tr-TR" sz="3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ölüm nedeni beyin veya kalp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damarlarından birinde kanamaya yol açan dolaşım sistemi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sorunlarıdır</a:t>
            </a:r>
            <a:r>
              <a:rPr kumimoji="0" lang="tr-TR" sz="3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rPr>
              <a:t>.</a:t>
            </a:r>
            <a:endParaRPr kumimoji="0" lang="tr-TR" sz="3000" b="0" i="0" u="none" strike="noStrike" kern="1200" cap="none" spc="0" normalizeH="0" baseline="0" noProof="0" dirty="0" smtClean="0">
              <a:ln>
                <a:noFill/>
              </a:ln>
              <a:solidFill>
                <a:srgbClr val="FF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t>
            </a:r>
            <a:endParaRPr kumimoji="0" lang="tr-TR" sz="3000" b="1"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Bu kişilerin yaptıkları işin gereklerinin çok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ağır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sosyal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desteğin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zayıf,işin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gereklerini denetleme olanağının ise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değişken </a:t>
            </a:r>
            <a:r>
              <a:rPr kumimoji="0" lang="tr-TR" sz="3000" b="0" i="0" u="none" strike="noStrike" kern="1200" cap="none" spc="0" normalizeH="0" baseline="0" noProof="0" dirty="0" smtClean="0">
                <a:ln>
                  <a:noFill/>
                </a:ln>
                <a:effectLst/>
                <a:uLnTx/>
                <a:uFillTx/>
                <a:latin typeface="Calibri" pitchFamily="34" charset="0"/>
                <a:ea typeface="+mn-ea"/>
                <a:cs typeface="Calibri" pitchFamily="34" charset="0"/>
              </a:rPr>
              <a:t>olduğu görülmüştür</a:t>
            </a:r>
            <a:r>
              <a:rPr kumimoji="0" lang="tr-TR" sz="3000" b="0" i="1" u="none" strike="noStrike" kern="1200" cap="none" spc="0" normalizeH="0" baseline="0" noProof="0" dirty="0" smtClean="0">
                <a:ln>
                  <a:noFill/>
                </a:ln>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endParaRPr kumimoji="0" lang="tr-TR" sz="3000" b="0" i="1"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         Ölenler, işini seven, işine çok bağlı, dinlenme sürelerini </a:t>
            </a:r>
          </a:p>
          <a:p>
            <a:pPr marL="342900" marR="0" lvl="0" indent="-342900" algn="l" defTabSz="914400" rtl="0" eaLnBrk="1" fontAlgn="auto" latinLnBrk="0" hangingPunct="1">
              <a:lnSpc>
                <a:spcPct val="90000"/>
              </a:lnSpc>
              <a:spcBef>
                <a:spcPct val="20000"/>
              </a:spcBef>
              <a:spcAft>
                <a:spcPct val="20000"/>
              </a:spcAft>
              <a:buClr>
                <a:srgbClr val="292929"/>
              </a:buClr>
              <a:buSzTx/>
              <a:buFont typeface="Arial" pitchFamily="34" charset="0"/>
              <a:buNone/>
              <a:tabLst/>
              <a:defRPr/>
            </a:pPr>
            <a:r>
              <a:rPr kumimoji="0" lang="tr-TR" sz="3000" b="0" i="0" u="none" strike="noStrike" kern="1200" cap="none" spc="0" normalizeH="0" baseline="0" noProof="0" dirty="0" smtClean="0">
                <a:ln>
                  <a:noFill/>
                </a:ln>
                <a:solidFill>
                  <a:srgbClr val="000000"/>
                </a:solidFill>
                <a:effectLst/>
                <a:uLnTx/>
                <a:uFillTx/>
                <a:latin typeface="Calibri" pitchFamily="34" charset="0"/>
                <a:ea typeface="+mn-ea"/>
                <a:cs typeface="Calibri" pitchFamily="34" charset="0"/>
              </a:rPr>
              <a:t>bile kullanmayan kişilerdir.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771800" y="1044025"/>
            <a:ext cx="3384376" cy="584775"/>
          </a:xfrm>
          <a:prstGeom prst="rect">
            <a:avLst/>
          </a:prstGeom>
        </p:spPr>
        <p:txBody>
          <a:bodyPr wrap="square">
            <a:spAutoFit/>
          </a:bodyPr>
          <a:lstStyle/>
          <a:p>
            <a:pPr lvl="0" algn="ctr">
              <a:spcBef>
                <a:spcPct val="0"/>
              </a:spcBef>
              <a:defRPr/>
            </a:pPr>
            <a:r>
              <a:rPr lang="tr-TR" sz="3200" b="1" dirty="0" smtClean="0">
                <a:solidFill>
                  <a:srgbClr val="C00000"/>
                </a:solidFill>
              </a:rPr>
              <a:t>İş yerinde şiddet</a:t>
            </a:r>
            <a:endParaRPr lang="tr-TR" sz="3200" b="1" dirty="0">
              <a:solidFill>
                <a:srgbClr val="C00000"/>
              </a:solidFill>
            </a:endParaRPr>
          </a:p>
        </p:txBody>
      </p:sp>
      <p:sp>
        <p:nvSpPr>
          <p:cNvPr id="3" name="2 Metin kutusu"/>
          <p:cNvSpPr txBox="1"/>
          <p:nvPr/>
        </p:nvSpPr>
        <p:spPr>
          <a:xfrm>
            <a:off x="467544" y="1840756"/>
            <a:ext cx="8136904" cy="2677656"/>
          </a:xfrm>
          <a:prstGeom prst="rect">
            <a:avLst/>
          </a:prstGeom>
          <a:noFill/>
        </p:spPr>
        <p:txBody>
          <a:bodyPr wrap="square" rtlCol="0">
            <a:spAutoFit/>
          </a:bodyPr>
          <a:lstStyle/>
          <a:p>
            <a:r>
              <a:rPr lang="tr-TR" sz="2200" dirty="0" smtClean="0"/>
              <a:t>      </a:t>
            </a:r>
            <a:r>
              <a:rPr lang="tr-TR" sz="2400" dirty="0" smtClean="0"/>
              <a:t>Çalışanların işle ilgili ortamlarda;</a:t>
            </a:r>
            <a:r>
              <a:rPr lang="tr-TR" sz="2400" b="1" dirty="0" smtClean="0">
                <a:solidFill>
                  <a:srgbClr val="FF0000"/>
                </a:solidFill>
              </a:rPr>
              <a:t>saldırı,istismar,tehdit ve </a:t>
            </a:r>
            <a:r>
              <a:rPr lang="tr-TR" sz="2400" dirty="0" smtClean="0"/>
              <a:t>diğer şiddet davranışlarına maruz kalmalarıdır.</a:t>
            </a:r>
          </a:p>
          <a:p>
            <a:endParaRPr lang="tr-TR" sz="2400" dirty="0" smtClean="0"/>
          </a:p>
          <a:p>
            <a:r>
              <a:rPr lang="tr-TR" sz="2400" dirty="0" smtClean="0"/>
              <a:t>      Özellikle sağlık sektöründe çalışanların, şiddete daha sık maruz kaldıkları bilinmektedir.Bu konuda yapılan araştırmalar sonucunda</a:t>
            </a:r>
            <a:r>
              <a:rPr lang="tr-TR" sz="2400" b="1" dirty="0" smtClean="0">
                <a:solidFill>
                  <a:srgbClr val="FF0000"/>
                </a:solidFill>
              </a:rPr>
              <a:t>; çocuk sağlığı ve acil hizmeti veren personelin  daha çok şiddete uğradıkları tespit edilmiştir</a:t>
            </a:r>
            <a:r>
              <a:rPr lang="tr-TR" sz="2200" dirty="0" smtClean="0">
                <a:solidFill>
                  <a:srgbClr val="FF0000"/>
                </a:solidFill>
              </a:rPr>
              <a:t>.</a:t>
            </a:r>
            <a:endParaRPr lang="tr-TR" sz="2200" dirty="0">
              <a:solidFill>
                <a:srgbClr val="FF0000"/>
              </a:solidFill>
            </a:endParaRPr>
          </a:p>
        </p:txBody>
      </p:sp>
      <p:pic>
        <p:nvPicPr>
          <p:cNvPr id="5" name="4 Resim" descr="İŞYERİ ŞİDDET.jpg"/>
          <p:cNvPicPr>
            <a:picLocks noChangeAspect="1"/>
          </p:cNvPicPr>
          <p:nvPr/>
        </p:nvPicPr>
        <p:blipFill>
          <a:blip r:embed="rId2" cstate="print"/>
          <a:stretch>
            <a:fillRect/>
          </a:stretch>
        </p:blipFill>
        <p:spPr>
          <a:xfrm>
            <a:off x="4932040" y="4437112"/>
            <a:ext cx="3888432" cy="2283462"/>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Metin kutusu"/>
          <p:cNvSpPr txBox="1"/>
          <p:nvPr/>
        </p:nvSpPr>
        <p:spPr>
          <a:xfrm>
            <a:off x="827584" y="1196752"/>
            <a:ext cx="7776864" cy="4801314"/>
          </a:xfrm>
          <a:prstGeom prst="rect">
            <a:avLst/>
          </a:prstGeom>
          <a:noFill/>
        </p:spPr>
        <p:txBody>
          <a:bodyPr wrap="square" rtlCol="0">
            <a:sp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a:p>
        </p:txBody>
      </p:sp>
      <p:sp>
        <p:nvSpPr>
          <p:cNvPr id="21" name="20 Dikdörtgen"/>
          <p:cNvSpPr/>
          <p:nvPr/>
        </p:nvSpPr>
        <p:spPr>
          <a:xfrm>
            <a:off x="1331640" y="1988840"/>
            <a:ext cx="7056784" cy="4176464"/>
          </a:xfrm>
          <a:prstGeom prst="rect">
            <a:avLst/>
          </a:prstGeom>
          <a:solidFill>
            <a:srgbClr val="EDF769"/>
          </a:solidFill>
          <a:ln w="635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5" name="24 Düz Bağlayıcı"/>
          <p:cNvCxnSpPr/>
          <p:nvPr/>
        </p:nvCxnSpPr>
        <p:spPr>
          <a:xfrm>
            <a:off x="3923928" y="1988840"/>
            <a:ext cx="0" cy="417646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1331640" y="2361513"/>
            <a:ext cx="705678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Düz Bağlayıcı"/>
          <p:cNvCxnSpPr/>
          <p:nvPr/>
        </p:nvCxnSpPr>
        <p:spPr>
          <a:xfrm>
            <a:off x="3923928" y="2852936"/>
            <a:ext cx="4464496"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3923928" y="4581128"/>
            <a:ext cx="446449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5580112" y="2852936"/>
            <a:ext cx="0" cy="17281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a:off x="5796136" y="3717032"/>
            <a:ext cx="252028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37 Metin kutusu"/>
          <p:cNvSpPr txBox="1"/>
          <p:nvPr/>
        </p:nvSpPr>
        <p:spPr>
          <a:xfrm>
            <a:off x="2637132" y="1458002"/>
            <a:ext cx="4023100" cy="400110"/>
          </a:xfrm>
          <a:prstGeom prst="rect">
            <a:avLst/>
          </a:prstGeom>
          <a:noFill/>
        </p:spPr>
        <p:txBody>
          <a:bodyPr wrap="square" rtlCol="0">
            <a:spAutoFit/>
          </a:bodyPr>
          <a:lstStyle/>
          <a:p>
            <a:r>
              <a:rPr lang="tr-TR" sz="2000" b="1" dirty="0" smtClean="0"/>
              <a:t>      İŞYERİNDE  ŞİDDET TÜRLERİ </a:t>
            </a:r>
            <a:endParaRPr lang="tr-TR" sz="2000" b="1" dirty="0"/>
          </a:p>
        </p:txBody>
      </p:sp>
      <p:sp>
        <p:nvSpPr>
          <p:cNvPr id="39" name="38 Metin kutusu"/>
          <p:cNvSpPr txBox="1"/>
          <p:nvPr/>
        </p:nvSpPr>
        <p:spPr>
          <a:xfrm>
            <a:off x="1319765" y="1979548"/>
            <a:ext cx="2592288" cy="369332"/>
          </a:xfrm>
          <a:prstGeom prst="rect">
            <a:avLst/>
          </a:prstGeom>
          <a:solidFill>
            <a:srgbClr val="FF0000"/>
          </a:solidFill>
        </p:spPr>
        <p:txBody>
          <a:bodyPr wrap="square" rtlCol="0">
            <a:spAutoFit/>
          </a:bodyPr>
          <a:lstStyle/>
          <a:p>
            <a:r>
              <a:rPr lang="tr-TR" b="1" dirty="0" smtClean="0"/>
              <a:t>FİZİKSEL ŞİDDET</a:t>
            </a:r>
            <a:endParaRPr lang="tr-TR" b="1" dirty="0"/>
          </a:p>
        </p:txBody>
      </p:sp>
      <p:sp>
        <p:nvSpPr>
          <p:cNvPr id="41" name="40 Metin kutusu"/>
          <p:cNvSpPr txBox="1"/>
          <p:nvPr/>
        </p:nvSpPr>
        <p:spPr>
          <a:xfrm>
            <a:off x="3935803" y="1979548"/>
            <a:ext cx="4464496" cy="369332"/>
          </a:xfrm>
          <a:prstGeom prst="rect">
            <a:avLst/>
          </a:prstGeom>
          <a:solidFill>
            <a:srgbClr val="00B0F0"/>
          </a:solidFill>
        </p:spPr>
        <p:txBody>
          <a:bodyPr wrap="square" rtlCol="0">
            <a:spAutoFit/>
          </a:bodyPr>
          <a:lstStyle/>
          <a:p>
            <a:r>
              <a:rPr lang="tr-TR" dirty="0" smtClean="0"/>
              <a:t>         </a:t>
            </a:r>
            <a:r>
              <a:rPr lang="tr-TR" b="1" dirty="0" smtClean="0"/>
              <a:t>PSİKOLOJİK ŞİDDET</a:t>
            </a:r>
            <a:endParaRPr lang="tr-TR" b="1" dirty="0"/>
          </a:p>
        </p:txBody>
      </p:sp>
      <p:sp>
        <p:nvSpPr>
          <p:cNvPr id="42" name="41 Metin kutusu"/>
          <p:cNvSpPr txBox="1"/>
          <p:nvPr/>
        </p:nvSpPr>
        <p:spPr>
          <a:xfrm>
            <a:off x="4211960" y="2483604"/>
            <a:ext cx="2520280" cy="369332"/>
          </a:xfrm>
          <a:prstGeom prst="rect">
            <a:avLst/>
          </a:prstGeom>
          <a:noFill/>
        </p:spPr>
        <p:txBody>
          <a:bodyPr wrap="square" rtlCol="0">
            <a:spAutoFit/>
          </a:bodyPr>
          <a:lstStyle/>
          <a:p>
            <a:r>
              <a:rPr lang="tr-TR" b="1" dirty="0" smtClean="0">
                <a:solidFill>
                  <a:srgbClr val="C00000"/>
                </a:solidFill>
              </a:rPr>
              <a:t>TEHDİT</a:t>
            </a:r>
            <a:endParaRPr lang="tr-TR" b="1" dirty="0">
              <a:solidFill>
                <a:srgbClr val="C00000"/>
              </a:solidFill>
            </a:endParaRPr>
          </a:p>
        </p:txBody>
      </p:sp>
      <p:sp>
        <p:nvSpPr>
          <p:cNvPr id="43" name="42 Metin kutusu"/>
          <p:cNvSpPr txBox="1"/>
          <p:nvPr/>
        </p:nvSpPr>
        <p:spPr>
          <a:xfrm>
            <a:off x="4283968" y="3501008"/>
            <a:ext cx="1584176" cy="369332"/>
          </a:xfrm>
          <a:prstGeom prst="rect">
            <a:avLst/>
          </a:prstGeom>
          <a:noFill/>
        </p:spPr>
        <p:txBody>
          <a:bodyPr wrap="square" rtlCol="0">
            <a:spAutoFit/>
          </a:bodyPr>
          <a:lstStyle/>
          <a:p>
            <a:r>
              <a:rPr lang="tr-TR" b="1" dirty="0" smtClean="0">
                <a:solidFill>
                  <a:schemeClr val="accent6">
                    <a:lumMod val="75000"/>
                  </a:schemeClr>
                </a:solidFill>
              </a:rPr>
              <a:t>TACİZ</a:t>
            </a:r>
            <a:endParaRPr lang="tr-TR" b="1" dirty="0">
              <a:solidFill>
                <a:schemeClr val="accent6">
                  <a:lumMod val="75000"/>
                </a:schemeClr>
              </a:solidFill>
            </a:endParaRPr>
          </a:p>
        </p:txBody>
      </p:sp>
      <p:sp>
        <p:nvSpPr>
          <p:cNvPr id="44" name="43 Metin kutusu"/>
          <p:cNvSpPr txBox="1"/>
          <p:nvPr/>
        </p:nvSpPr>
        <p:spPr>
          <a:xfrm>
            <a:off x="6084168" y="3140968"/>
            <a:ext cx="1944216" cy="369332"/>
          </a:xfrm>
          <a:prstGeom prst="rect">
            <a:avLst/>
          </a:prstGeom>
          <a:noFill/>
        </p:spPr>
        <p:txBody>
          <a:bodyPr wrap="square" rtlCol="0">
            <a:spAutoFit/>
          </a:bodyPr>
          <a:lstStyle/>
          <a:p>
            <a:r>
              <a:rPr lang="tr-TR" dirty="0" smtClean="0">
                <a:solidFill>
                  <a:schemeClr val="accent6">
                    <a:lumMod val="75000"/>
                  </a:schemeClr>
                </a:solidFill>
              </a:rPr>
              <a:t>CİNSEL TACİZ</a:t>
            </a:r>
            <a:endParaRPr lang="tr-TR" dirty="0">
              <a:solidFill>
                <a:schemeClr val="accent6">
                  <a:lumMod val="75000"/>
                </a:schemeClr>
              </a:solidFill>
            </a:endParaRPr>
          </a:p>
        </p:txBody>
      </p:sp>
      <p:sp>
        <p:nvSpPr>
          <p:cNvPr id="46" name="45 Metin kutusu"/>
          <p:cNvSpPr txBox="1"/>
          <p:nvPr/>
        </p:nvSpPr>
        <p:spPr>
          <a:xfrm>
            <a:off x="6012160" y="3861048"/>
            <a:ext cx="1944216" cy="369332"/>
          </a:xfrm>
          <a:prstGeom prst="rect">
            <a:avLst/>
          </a:prstGeom>
          <a:noFill/>
        </p:spPr>
        <p:txBody>
          <a:bodyPr wrap="square" rtlCol="0">
            <a:spAutoFit/>
          </a:bodyPr>
          <a:lstStyle/>
          <a:p>
            <a:r>
              <a:rPr lang="tr-TR" dirty="0" smtClean="0">
                <a:solidFill>
                  <a:schemeClr val="accent6">
                    <a:lumMod val="75000"/>
                  </a:schemeClr>
                </a:solidFill>
              </a:rPr>
              <a:t>IRKSAL TACİZ</a:t>
            </a:r>
            <a:endParaRPr lang="tr-TR" dirty="0">
              <a:solidFill>
                <a:schemeClr val="accent6">
                  <a:lumMod val="75000"/>
                </a:schemeClr>
              </a:solidFill>
            </a:endParaRPr>
          </a:p>
        </p:txBody>
      </p:sp>
      <p:cxnSp>
        <p:nvCxnSpPr>
          <p:cNvPr id="48" name="47 Düz Bağlayıcı"/>
          <p:cNvCxnSpPr/>
          <p:nvPr/>
        </p:nvCxnSpPr>
        <p:spPr>
          <a:xfrm>
            <a:off x="3923928" y="5301208"/>
            <a:ext cx="446449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9" name="48 Metin kutusu"/>
          <p:cNvSpPr txBox="1"/>
          <p:nvPr/>
        </p:nvSpPr>
        <p:spPr>
          <a:xfrm>
            <a:off x="4283968" y="4869160"/>
            <a:ext cx="3384376" cy="369332"/>
          </a:xfrm>
          <a:prstGeom prst="rect">
            <a:avLst/>
          </a:prstGeom>
          <a:noFill/>
        </p:spPr>
        <p:txBody>
          <a:bodyPr wrap="square" rtlCol="0">
            <a:spAutoFit/>
          </a:bodyPr>
          <a:lstStyle/>
          <a:p>
            <a:r>
              <a:rPr lang="tr-TR" b="1" dirty="0" smtClean="0">
                <a:solidFill>
                  <a:srgbClr val="7030A0"/>
                </a:solidFill>
              </a:rPr>
              <a:t>SUİSTİMAL</a:t>
            </a:r>
            <a:endParaRPr lang="tr-TR" b="1" dirty="0">
              <a:solidFill>
                <a:srgbClr val="7030A0"/>
              </a:solidFill>
            </a:endParaRPr>
          </a:p>
        </p:txBody>
      </p:sp>
      <p:sp>
        <p:nvSpPr>
          <p:cNvPr id="50" name="49 Metin kutusu"/>
          <p:cNvSpPr txBox="1"/>
          <p:nvPr/>
        </p:nvSpPr>
        <p:spPr>
          <a:xfrm>
            <a:off x="4283968" y="5517232"/>
            <a:ext cx="3456384" cy="369332"/>
          </a:xfrm>
          <a:prstGeom prst="rect">
            <a:avLst/>
          </a:prstGeom>
          <a:noFill/>
        </p:spPr>
        <p:txBody>
          <a:bodyPr wrap="square" rtlCol="0">
            <a:spAutoFit/>
          </a:bodyPr>
          <a:lstStyle/>
          <a:p>
            <a:r>
              <a:rPr lang="tr-TR" b="1" dirty="0" smtClean="0">
                <a:solidFill>
                  <a:schemeClr val="accent3">
                    <a:lumMod val="50000"/>
                  </a:schemeClr>
                </a:solidFill>
              </a:rPr>
              <a:t>YILDIRMA</a:t>
            </a:r>
            <a:endParaRPr lang="tr-TR" b="1" dirty="0">
              <a:solidFill>
                <a:schemeClr val="accent3">
                  <a:lumMod val="50000"/>
                </a:schemeClr>
              </a:solidFill>
            </a:endParaRPr>
          </a:p>
        </p:txBody>
      </p:sp>
      <p:sp>
        <p:nvSpPr>
          <p:cNvPr id="51" name="50 Dikdörtgen"/>
          <p:cNvSpPr/>
          <p:nvPr/>
        </p:nvSpPr>
        <p:spPr>
          <a:xfrm>
            <a:off x="3021177" y="908720"/>
            <a:ext cx="2982483" cy="584775"/>
          </a:xfrm>
          <a:prstGeom prst="rect">
            <a:avLst/>
          </a:prstGeom>
        </p:spPr>
        <p:txBody>
          <a:bodyPr wrap="none">
            <a:spAutoFit/>
          </a:bodyPr>
          <a:lstStyle/>
          <a:p>
            <a:pPr lvl="0" algn="ctr">
              <a:spcBef>
                <a:spcPct val="0"/>
              </a:spcBef>
              <a:defRPr/>
            </a:pPr>
            <a:r>
              <a:rPr lang="tr-TR" sz="3200" b="1" dirty="0" smtClean="0">
                <a:solidFill>
                  <a:srgbClr val="C00000"/>
                </a:solidFill>
              </a:rPr>
              <a:t>İş yerinde şiddet</a:t>
            </a:r>
            <a:endParaRPr lang="tr-TR" sz="3200" b="1" dirty="0">
              <a:solidFill>
                <a:srgbClr val="C00000"/>
              </a:solidFill>
            </a:endParaRPr>
          </a:p>
        </p:txBody>
      </p:sp>
      <p:sp>
        <p:nvSpPr>
          <p:cNvPr id="22" name="21 Patlama 2"/>
          <p:cNvSpPr/>
          <p:nvPr/>
        </p:nvSpPr>
        <p:spPr>
          <a:xfrm rot="21173904">
            <a:off x="1527014" y="3311566"/>
            <a:ext cx="2342414" cy="2141091"/>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
        <p:nvSpPr>
          <p:cNvPr id="23" name="22 Metin kutusu"/>
          <p:cNvSpPr txBox="1"/>
          <p:nvPr/>
        </p:nvSpPr>
        <p:spPr>
          <a:xfrm>
            <a:off x="2123728" y="4149080"/>
            <a:ext cx="2232248" cy="369332"/>
          </a:xfrm>
          <a:prstGeom prst="rect">
            <a:avLst/>
          </a:prstGeom>
          <a:noFill/>
        </p:spPr>
        <p:txBody>
          <a:bodyPr wrap="square" rtlCol="0">
            <a:spAutoFit/>
          </a:bodyPr>
          <a:lstStyle/>
          <a:p>
            <a:r>
              <a:rPr lang="tr-TR" b="1" dirty="0" smtClean="0"/>
              <a:t>SALDIRI</a:t>
            </a:r>
            <a:endParaRPr lang="tr-TR" b="1" dirty="0"/>
          </a:p>
        </p:txBody>
      </p:sp>
      <p:cxnSp>
        <p:nvCxnSpPr>
          <p:cNvPr id="26" name="25 Düz Bağlayıcı"/>
          <p:cNvCxnSpPr/>
          <p:nvPr/>
        </p:nvCxnSpPr>
        <p:spPr>
          <a:xfrm flipH="1">
            <a:off x="5652120" y="3717032"/>
            <a:ext cx="21602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1061864"/>
            <a:ext cx="8229600" cy="78296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İş yerinde şiddet</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251520" y="1600200"/>
            <a:ext cx="8435280" cy="4925144"/>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defRPr/>
            </a:pPr>
            <a:r>
              <a:rPr lang="tr-TR" sz="2400" b="1" dirty="0" smtClean="0">
                <a:solidFill>
                  <a:srgbClr val="00B050"/>
                </a:solidFill>
              </a:rPr>
              <a:t>      </a:t>
            </a:r>
            <a:r>
              <a:rPr lang="tr-TR" sz="2800" b="1" dirty="0" smtClean="0">
                <a:solidFill>
                  <a:srgbClr val="00B050"/>
                </a:solidFill>
              </a:rPr>
              <a:t> </a:t>
            </a:r>
            <a:r>
              <a:rPr kumimoji="0" lang="tr-TR" sz="2800" b="1" i="0" u="none" strike="noStrike" kern="1200" cap="none" spc="0" normalizeH="0" baseline="0" noProof="0" dirty="0" smtClean="0">
                <a:ln>
                  <a:noFill/>
                </a:ln>
                <a:solidFill>
                  <a:srgbClr val="00B050"/>
                </a:solidFill>
                <a:effectLst/>
                <a:uLnTx/>
                <a:uFillTx/>
                <a:latin typeface="+mn-lt"/>
                <a:ea typeface="+mn-ea"/>
                <a:cs typeface="+mn-cs"/>
              </a:rPr>
              <a:t> </a:t>
            </a:r>
            <a:r>
              <a:rPr kumimoji="0" lang="tr-TR" sz="2800" b="0" i="0" u="none" strike="noStrike" kern="1200" cap="none" spc="0" normalizeH="0" baseline="0" noProof="0" dirty="0" smtClean="0">
                <a:ln>
                  <a:noFill/>
                </a:ln>
                <a:solidFill>
                  <a:schemeClr val="tx1"/>
                </a:solidFill>
                <a:effectLst/>
                <a:uLnTx/>
                <a:uFillTx/>
                <a:latin typeface="+mn-lt"/>
                <a:ea typeface="+mn-ea"/>
                <a:cs typeface="+mn-cs"/>
              </a:rPr>
              <a:t>Sağlık hizmetlerinde çalışanların işyerlerinde karşılaştıkları şiddetin sıklık ve tipini ortaya çıkarmak</a:t>
            </a:r>
            <a:r>
              <a:rPr kumimoji="0" lang="tr-TR" sz="2800" b="0" i="0" u="none" strike="noStrike" kern="1200" cap="none" spc="0" normalizeH="0" noProof="0" dirty="0" smtClean="0">
                <a:ln>
                  <a:noFill/>
                </a:ln>
                <a:solidFill>
                  <a:schemeClr val="tx1"/>
                </a:solidFill>
                <a:effectLst/>
                <a:uLnTx/>
                <a:uFillTx/>
                <a:latin typeface="+mn-lt"/>
                <a:ea typeface="+mn-ea"/>
                <a:cs typeface="+mn-cs"/>
              </a:rPr>
              <a:t> amacıyla </a:t>
            </a:r>
            <a:r>
              <a:rPr kumimoji="0" lang="tr-TR" sz="2800" b="0" i="0" u="none" strike="noStrike" kern="1200" cap="none" spc="0" normalizeH="0" noProof="0" dirty="0" smtClean="0">
                <a:ln>
                  <a:noFill/>
                </a:ln>
                <a:solidFill>
                  <a:srgbClr val="FF0000"/>
                </a:solidFill>
                <a:effectLst/>
                <a:uLnTx/>
                <a:uFillTx/>
                <a:latin typeface="+mn-lt"/>
                <a:ea typeface="+mn-ea"/>
                <a:cs typeface="+mn-cs"/>
              </a:rPr>
              <a:t>Ankara’da </a:t>
            </a:r>
            <a:r>
              <a:rPr lang="tr-TR" sz="2800" dirty="0" smtClean="0">
                <a:solidFill>
                  <a:srgbClr val="FF0000"/>
                </a:solidFill>
              </a:rPr>
              <a:t>179 sağlık sektörü çalışanı </a:t>
            </a:r>
            <a:r>
              <a:rPr lang="tr-TR" sz="2800" dirty="0" smtClean="0"/>
              <a:t>(doktor, diş </a:t>
            </a:r>
            <a:r>
              <a:rPr lang="tr-TR" sz="2800" dirty="0" err="1" smtClean="0"/>
              <a:t>hek</a:t>
            </a:r>
            <a:r>
              <a:rPr lang="tr-TR" sz="2800" dirty="0" smtClean="0"/>
              <a:t>., hemşire, </a:t>
            </a:r>
            <a:r>
              <a:rPr lang="tr-TR" sz="2800" dirty="0" err="1" smtClean="0"/>
              <a:t>lab</a:t>
            </a:r>
            <a:r>
              <a:rPr lang="tr-TR" sz="2800" dirty="0" smtClean="0"/>
              <a:t>. teknisyeni) üzerinde yapılan bir çalışma sonucunda;</a:t>
            </a:r>
            <a:endParaRPr kumimoji="0" lang="tr-TR" sz="2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tr-TR" sz="2800" b="0" i="0" u="none" strike="noStrike" kern="1200" cap="none" spc="0" normalizeH="0" baseline="0" noProof="0" dirty="0" smtClean="0">
                <a:ln>
                  <a:noFill/>
                </a:ln>
                <a:solidFill>
                  <a:srgbClr val="FF0000"/>
                </a:solidFill>
                <a:effectLst/>
                <a:uLnTx/>
                <a:uFillTx/>
                <a:latin typeface="+mn-lt"/>
                <a:ea typeface="+mn-ea"/>
                <a:cs typeface="+mn-cs"/>
              </a:rPr>
              <a:t>      Hasta ve yakınları tarafından :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Sözlü şiddet    :  %96</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Fiziksel şiddet:  %33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800" b="1" i="0" u="none" strike="noStrike" kern="1200" cap="none" spc="0" normalizeH="0" baseline="0" noProof="0" dirty="0" smtClean="0">
                <a:ln>
                  <a:noFill/>
                </a:ln>
                <a:solidFill>
                  <a:schemeClr val="tx1"/>
                </a:solidFill>
                <a:effectLst/>
                <a:uLnTx/>
                <a:uFillTx/>
                <a:latin typeface="+mn-lt"/>
                <a:ea typeface="+mn-ea"/>
                <a:cs typeface="+mn-cs"/>
              </a:rPr>
              <a:t>Cinsel şiddet   :  %9</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tr-TR" sz="2800" i="0" u="none" strike="noStrike" kern="1200" cap="none" spc="0" normalizeH="0" baseline="0" noProof="0" dirty="0" smtClean="0">
                <a:ln>
                  <a:noFill/>
                </a:ln>
                <a:solidFill>
                  <a:schemeClr val="tx1"/>
                </a:solidFill>
                <a:effectLst/>
                <a:uLnTx/>
                <a:uFillTx/>
                <a:latin typeface="+mn-lt"/>
                <a:ea typeface="+mn-ea"/>
                <a:cs typeface="+mn-cs"/>
              </a:rPr>
              <a:t>    uğradıkları  tespit edilmiştir.</a:t>
            </a:r>
          </a:p>
          <a:p>
            <a:pPr marL="742950" marR="0" lvl="1" indent="-285750" algn="l" defTabSz="914400" rtl="0" eaLnBrk="1" fontAlgn="auto" latinLnBrk="0" hangingPunct="1">
              <a:lnSpc>
                <a:spcPct val="100000"/>
              </a:lnSpc>
              <a:spcBef>
                <a:spcPct val="20000"/>
              </a:spcBef>
              <a:spcAft>
                <a:spcPts val="0"/>
              </a:spcAft>
              <a:buClrTx/>
              <a:buSzTx/>
              <a:tabLst/>
              <a:defRPr/>
            </a:pPr>
            <a:r>
              <a:rPr lang="tr-TR" sz="2000" b="1" noProof="0" dirty="0" smtClean="0"/>
              <a:t>*</a:t>
            </a:r>
            <a:r>
              <a:rPr kumimoji="0" lang="tr-TR" sz="1700" b="0" i="1" u="none" strike="noStrike" kern="1200" cap="none" spc="0" normalizeH="0" baseline="0" noProof="0" dirty="0" smtClean="0">
                <a:ln>
                  <a:noFill/>
                </a:ln>
                <a:solidFill>
                  <a:schemeClr val="tx1"/>
                </a:solidFill>
                <a:effectLst/>
                <a:uLnTx/>
                <a:uFillTx/>
                <a:latin typeface="+mn-lt"/>
                <a:ea typeface="+mn-ea"/>
                <a:cs typeface="+mn-cs"/>
              </a:rPr>
              <a:t>(Ankara’da b</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irinci</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basamak</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sağlık</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hizmetlerinde</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çalışan</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profesyoneller</a:t>
            </a:r>
            <a:r>
              <a:rPr kumimoji="0" lang="tr-TR" sz="1700" b="0" i="1" u="none" strike="noStrike" kern="1200" cap="none" spc="0" normalizeH="0" baseline="0" noProof="0" dirty="0" smtClean="0">
                <a:ln>
                  <a:noFill/>
                </a:ln>
                <a:solidFill>
                  <a:schemeClr val="tx1"/>
                </a:solidFill>
                <a:effectLst/>
                <a:uLnTx/>
                <a:uFillTx/>
                <a:latin typeface="+mn-lt"/>
                <a:ea typeface="+mn-ea"/>
                <a:cs typeface="+mn-cs"/>
              </a:rPr>
              <a:t> arasında şiddet sıklığı,</a:t>
            </a:r>
            <a:r>
              <a:rPr kumimoji="0" lang="tr-TR" sz="1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AN </a:t>
            </a:r>
            <a:r>
              <a:rPr kumimoji="0" lang="en-US" sz="1700" b="0" i="1" u="none" strike="noStrike" kern="1200" cap="none" spc="0" normalizeH="0" baseline="0" noProof="0" dirty="0" err="1" smtClean="0">
                <a:ln>
                  <a:noFill/>
                </a:ln>
                <a:solidFill>
                  <a:schemeClr val="tx1"/>
                </a:solidFill>
                <a:effectLst/>
                <a:uLnTx/>
                <a:uFillTx/>
                <a:latin typeface="+mn-lt"/>
                <a:ea typeface="+mn-ea"/>
                <a:cs typeface="+mn-cs"/>
              </a:rPr>
              <a:t>Yildiz</a:t>
            </a:r>
            <a:r>
              <a:rPr kumimoji="0" lang="en-US" sz="1700" b="0" i="1" u="none" strike="noStrike" kern="1200" cap="none" spc="0" normalizeH="0" baseline="0" noProof="0" dirty="0" smtClean="0">
                <a:ln>
                  <a:noFill/>
                </a:ln>
                <a:solidFill>
                  <a:schemeClr val="tx1"/>
                </a:solidFill>
                <a:effectLst/>
                <a:uLnTx/>
                <a:uFillTx/>
                <a:latin typeface="+mn-lt"/>
                <a:ea typeface="+mn-ea"/>
                <a:cs typeface="+mn-cs"/>
              </a:rPr>
              <a:t>, N</a:t>
            </a:r>
            <a:r>
              <a:rPr kumimoji="0" lang="tr-TR" sz="1700" b="0" i="1" u="none" strike="noStrike" kern="1200" cap="none" spc="0" normalizeH="0" baseline="0" noProof="0" dirty="0" smtClean="0">
                <a:ln>
                  <a:noFill/>
                </a:ln>
                <a:solidFill>
                  <a:schemeClr val="tx1"/>
                </a:solidFill>
                <a:effectLst/>
                <a:uLnTx/>
                <a:uFillTx/>
                <a:latin typeface="+mn-lt"/>
                <a:ea typeface="+mn-ea"/>
                <a:cs typeface="+mn-cs"/>
              </a:rPr>
              <a:t> Bilir)</a:t>
            </a:r>
            <a:r>
              <a:rPr kumimoji="0" lang="tr-TR" sz="17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Resim" descr="dr şid.jpg"/>
          <p:cNvPicPr>
            <a:picLocks noChangeAspect="1"/>
          </p:cNvPicPr>
          <p:nvPr/>
        </p:nvPicPr>
        <p:blipFill>
          <a:blip r:embed="rId2" cstate="print"/>
          <a:stretch>
            <a:fillRect/>
          </a:stretch>
        </p:blipFill>
        <p:spPr>
          <a:xfrm>
            <a:off x="5796136" y="3429000"/>
            <a:ext cx="2231132" cy="2091117"/>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6" presetClass="emph" presetSubtype="0" fill="hold" nodeType="afterEffect">
                                  <p:stCondLst>
                                    <p:cond delay="700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79512" y="908720"/>
            <a:ext cx="8784976" cy="5847755"/>
          </a:xfrm>
          <a:prstGeom prst="rect">
            <a:avLst/>
          </a:prstGeom>
          <a:solidFill>
            <a:schemeClr val="bg1"/>
          </a:solidFill>
          <a:ln>
            <a:solidFill>
              <a:schemeClr val="bg1"/>
            </a:solidFill>
          </a:ln>
        </p:spPr>
        <p:txBody>
          <a:bodyPr wrap="square" rtlCol="0">
            <a:spAutoFit/>
          </a:bodyPr>
          <a:lstStyle/>
          <a:p>
            <a:r>
              <a:rPr lang="tr-TR" sz="3200" b="1" dirty="0" smtClean="0">
                <a:solidFill>
                  <a:srgbClr val="C00000"/>
                </a:solidFill>
              </a:rPr>
              <a:t>                </a:t>
            </a:r>
            <a:r>
              <a:rPr lang="tr-TR" sz="2400" b="1" dirty="0" smtClean="0">
                <a:solidFill>
                  <a:srgbClr val="C00000"/>
                </a:solidFill>
              </a:rPr>
              <a:t>PSİKOLOJİK TACİZ (MOBBING)</a:t>
            </a:r>
          </a:p>
          <a:p>
            <a:r>
              <a:rPr lang="tr-TR" sz="2400" dirty="0" smtClean="0"/>
              <a:t>       </a:t>
            </a:r>
            <a:r>
              <a:rPr lang="tr-TR" sz="2400" dirty="0" err="1" smtClean="0"/>
              <a:t>Mobbing</a:t>
            </a:r>
            <a:r>
              <a:rPr lang="tr-TR" sz="2400" dirty="0" smtClean="0"/>
              <a:t>;çalışma hayatında yaş,ırk,cinsiyet gibi herhangi bir ayrımcılık olmadan</a:t>
            </a:r>
            <a:r>
              <a:rPr lang="tr-TR" sz="2400" b="1" dirty="0" smtClean="0">
                <a:solidFill>
                  <a:srgbClr val="FF0000"/>
                </a:solidFill>
              </a:rPr>
              <a:t>,taciz,rahatsız etme ve kötü davranış yoluyla yapılan duygusal saldırganlıktır.</a:t>
            </a:r>
          </a:p>
          <a:p>
            <a:endParaRPr lang="tr-TR" sz="2400" dirty="0" smtClean="0"/>
          </a:p>
          <a:p>
            <a:r>
              <a:rPr lang="tr-TR" sz="2400" dirty="0" smtClean="0"/>
              <a:t>         </a:t>
            </a:r>
            <a:r>
              <a:rPr lang="tr-TR" sz="2400" dirty="0" smtClean="0">
                <a:solidFill>
                  <a:srgbClr val="FF0000"/>
                </a:solidFill>
              </a:rPr>
              <a:t>*</a:t>
            </a:r>
            <a:r>
              <a:rPr lang="tr-TR" sz="2400" dirty="0" smtClean="0"/>
              <a:t>Uzun sürer (aylar ve yıllar boyunca sürebilir)</a:t>
            </a:r>
          </a:p>
          <a:p>
            <a:r>
              <a:rPr lang="tr-TR" sz="2400" dirty="0" smtClean="0"/>
              <a:t>         </a:t>
            </a:r>
            <a:r>
              <a:rPr lang="tr-TR" sz="2400" dirty="0" smtClean="0">
                <a:solidFill>
                  <a:srgbClr val="FF0000"/>
                </a:solidFill>
              </a:rPr>
              <a:t>*</a:t>
            </a:r>
            <a:r>
              <a:rPr lang="tr-TR" sz="2400" dirty="0" smtClean="0"/>
              <a:t>Sistematiktir.</a:t>
            </a:r>
          </a:p>
          <a:p>
            <a:r>
              <a:rPr lang="tr-TR" sz="2400" dirty="0" smtClean="0"/>
              <a:t>         </a:t>
            </a:r>
            <a:r>
              <a:rPr lang="tr-TR" sz="2400" dirty="0" smtClean="0">
                <a:solidFill>
                  <a:srgbClr val="FF0000"/>
                </a:solidFill>
              </a:rPr>
              <a:t>*</a:t>
            </a:r>
            <a:r>
              <a:rPr lang="tr-TR" sz="2400" dirty="0" smtClean="0"/>
              <a:t>Kasıtlı olarak yapılır.</a:t>
            </a:r>
          </a:p>
          <a:p>
            <a:r>
              <a:rPr lang="tr-TR" sz="2400" dirty="0" smtClean="0"/>
              <a:t>         </a:t>
            </a:r>
            <a:r>
              <a:rPr lang="tr-TR" sz="2400" dirty="0" smtClean="0">
                <a:solidFill>
                  <a:srgbClr val="FF0000"/>
                </a:solidFill>
              </a:rPr>
              <a:t>*</a:t>
            </a:r>
            <a:r>
              <a:rPr lang="tr-TR" sz="2400" dirty="0" smtClean="0"/>
              <a:t>Uygulanan taciz;sözlü ya da fiziksel olabilir.</a:t>
            </a:r>
          </a:p>
          <a:p>
            <a:endParaRPr lang="tr-TR" sz="2400" dirty="0" smtClean="0"/>
          </a:p>
          <a:p>
            <a:r>
              <a:rPr lang="tr-TR" sz="2400" dirty="0" smtClean="0"/>
              <a:t>   </a:t>
            </a:r>
            <a:r>
              <a:rPr lang="tr-TR" sz="2400" b="1" dirty="0" smtClean="0"/>
              <a:t> </a:t>
            </a:r>
            <a:r>
              <a:rPr lang="tr-TR" sz="2400" b="1" dirty="0" smtClean="0">
                <a:solidFill>
                  <a:srgbClr val="FF0000"/>
                </a:solidFill>
              </a:rPr>
              <a:t>Özellikle;sağlık ve eğitim sektöründe daha sık rastlanır</a:t>
            </a:r>
            <a:r>
              <a:rPr lang="tr-TR" sz="2400" b="1" dirty="0" smtClean="0"/>
              <a:t>.</a:t>
            </a:r>
          </a:p>
          <a:p>
            <a:r>
              <a:rPr lang="tr-TR" sz="2400" dirty="0" smtClean="0"/>
              <a:t>T.C.</a:t>
            </a:r>
            <a:r>
              <a:rPr lang="tr-TR" sz="2400" dirty="0" err="1" smtClean="0"/>
              <a:t>K’nın</a:t>
            </a:r>
            <a:r>
              <a:rPr lang="tr-TR" sz="2400" dirty="0" smtClean="0"/>
              <a:t> 86.Maddesinin 1.Fıkrası kapsamında ; </a:t>
            </a:r>
            <a:r>
              <a:rPr lang="tr-TR" sz="2400" dirty="0" err="1" smtClean="0"/>
              <a:t>mobbing</a:t>
            </a:r>
            <a:r>
              <a:rPr lang="tr-TR" sz="2400" dirty="0" smtClean="0"/>
              <a:t>    uygulayan kişi,</a:t>
            </a:r>
            <a:r>
              <a:rPr lang="tr-TR" sz="2400" b="1" dirty="0" smtClean="0">
                <a:solidFill>
                  <a:srgbClr val="FF0000"/>
                </a:solidFill>
              </a:rPr>
              <a:t>bir yıldan üç yıla kadar hapis </a:t>
            </a:r>
            <a:r>
              <a:rPr lang="tr-TR" sz="2400" dirty="0" smtClean="0"/>
              <a:t>cezasıyla cezalandırılır.</a:t>
            </a:r>
          </a:p>
          <a:p>
            <a:pPr>
              <a:buFont typeface="Arial" pitchFamily="34" charset="0"/>
              <a:buChar char="•"/>
            </a:pPr>
            <a:endParaRPr lang="tr-TR" dirty="0" smtClean="0"/>
          </a:p>
          <a:p>
            <a:pPr lvl="1">
              <a:buFont typeface="Arial" pitchFamily="34" charset="0"/>
              <a:buChar char="•"/>
            </a:pPr>
            <a:endParaRPr lang="tr-TR" dirty="0" smtClean="0"/>
          </a:p>
          <a:p>
            <a:endParaRPr lang="tr-TR" dirty="0"/>
          </a:p>
        </p:txBody>
      </p:sp>
      <p:pic>
        <p:nvPicPr>
          <p:cNvPr id="4" name="3 Resim" descr="mob.jpg"/>
          <p:cNvPicPr>
            <a:picLocks noChangeAspect="1"/>
          </p:cNvPicPr>
          <p:nvPr/>
        </p:nvPicPr>
        <p:blipFill>
          <a:blip r:embed="rId2" cstate="print"/>
          <a:stretch>
            <a:fillRect/>
          </a:stretch>
        </p:blipFill>
        <p:spPr>
          <a:xfrm>
            <a:off x="6516216" y="2204864"/>
            <a:ext cx="2520280" cy="2504300"/>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57200" y="91784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C00000"/>
                </a:solidFill>
                <a:effectLst/>
                <a:uLnTx/>
                <a:uFillTx/>
                <a:latin typeface="+mj-lt"/>
                <a:ea typeface="+mj-ea"/>
                <a:cs typeface="+mj-cs"/>
              </a:rPr>
              <a:t>Çalışma hayatı</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2 İçerik Yer Tutucusu"/>
          <p:cNvSpPr txBox="1">
            <a:spLocks/>
          </p:cNvSpPr>
          <p:nvPr/>
        </p:nvSpPr>
        <p:spPr>
          <a:xfrm>
            <a:off x="467544" y="1628800"/>
            <a:ext cx="8229600" cy="4389120"/>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Çalışanlar iş yaşamı boyunca sayısız </a:t>
            </a:r>
            <a:r>
              <a:rPr kumimoji="0" lang="tr-TR" sz="3200" b="1" i="0" u="none" strike="noStrike" kern="1200" cap="none" spc="0" normalizeH="0" baseline="0" noProof="0" dirty="0" smtClean="0">
                <a:ln>
                  <a:noFill/>
                </a:ln>
                <a:effectLst/>
                <a:uLnTx/>
                <a:uFillTx/>
                <a:latin typeface="+mn-lt"/>
                <a:ea typeface="+mn-ea"/>
                <a:cs typeface="+mn-cs"/>
              </a:rPr>
              <a:t>tıbbi, sosyal ve psikolojik sorunlarla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yüz yüzedir.Bu</a:t>
            </a:r>
            <a:r>
              <a:rPr kumimoji="0" lang="tr-TR" sz="3200" b="0" i="0" u="none" strike="noStrike" kern="1200" cap="none" spc="0" normalizeH="0" noProof="0" dirty="0" smtClean="0">
                <a:ln>
                  <a:noFill/>
                </a:ln>
                <a:solidFill>
                  <a:schemeClr val="tx1"/>
                </a:solidFill>
                <a:effectLst/>
                <a:uLnTx/>
                <a:uFillTx/>
                <a:latin typeface="+mn-lt"/>
                <a:ea typeface="+mn-ea"/>
                <a:cs typeface="+mn-cs"/>
              </a:rPr>
              <a:t> etkenler sonucunda çalışanlarda:</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3200" b="1" dirty="0" smtClean="0">
                <a:solidFill>
                  <a:srgbClr val="FF0000"/>
                </a:solidFill>
              </a:rPr>
              <a:t> </a:t>
            </a:r>
            <a:r>
              <a:rPr kumimoji="0" lang="tr-TR" sz="3200" b="1" i="0" u="none" strike="noStrike" kern="1200" cap="none" spc="0" normalizeH="0" baseline="0" noProof="0" dirty="0" smtClean="0">
                <a:ln>
                  <a:noFill/>
                </a:ln>
                <a:solidFill>
                  <a:srgbClr val="00B050"/>
                </a:solidFill>
                <a:effectLst/>
                <a:uLnTx/>
                <a:uFillTx/>
                <a:latin typeface="+mn-lt"/>
                <a:ea typeface="+mn-ea"/>
                <a:cs typeface="+mn-cs"/>
              </a:rPr>
              <a:t> </a:t>
            </a:r>
            <a:r>
              <a:rPr kumimoji="0" lang="tr-TR" sz="3200" b="1" i="0" u="none" strike="noStrike" kern="1200" cap="none" spc="0" normalizeH="0" baseline="0" noProof="0" dirty="0" smtClean="0">
                <a:ln>
                  <a:noFill/>
                </a:ln>
                <a:solidFill>
                  <a:srgbClr val="FF0000"/>
                </a:solidFill>
                <a:effectLst/>
                <a:uLnTx/>
                <a:uFillTx/>
                <a:latin typeface="+mn-lt"/>
                <a:ea typeface="+mn-ea"/>
                <a:cs typeface="+mn-cs"/>
              </a:rPr>
              <a:t>Meslek hastalıkları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solidFill>
                  <a:srgbClr val="FF0000"/>
                </a:solidFill>
                <a:effectLst/>
                <a:uLnTx/>
                <a:uFillTx/>
                <a:latin typeface="+mn-lt"/>
                <a:ea typeface="+mn-ea"/>
                <a:cs typeface="+mn-cs"/>
              </a:rPr>
              <a:t>  İş kazaları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solidFill>
                  <a:srgbClr val="FF0000"/>
                </a:solidFill>
                <a:effectLst/>
                <a:uLnTx/>
                <a:uFillTx/>
                <a:latin typeface="+mn-lt"/>
                <a:ea typeface="+mn-ea"/>
                <a:cs typeface="+mn-cs"/>
              </a:rPr>
              <a:t>  Yorgunluk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1" i="0" u="none" strike="noStrike" kern="1200" cap="none" spc="0" normalizeH="0" baseline="0" noProof="0" dirty="0" smtClean="0">
                <a:ln>
                  <a:noFill/>
                </a:ln>
                <a:solidFill>
                  <a:srgbClr val="FF0000"/>
                </a:solidFill>
                <a:effectLst/>
                <a:uLnTx/>
                <a:uFillTx/>
                <a:latin typeface="+mn-lt"/>
                <a:ea typeface="+mn-ea"/>
                <a:cs typeface="+mn-cs"/>
              </a:rPr>
              <a:t>  Erken ihtiyarlama      </a:t>
            </a:r>
          </a:p>
          <a:p>
            <a:pPr marL="342900" marR="0" lvl="0" indent="-342900" algn="l" defTabSz="914400" rtl="0" eaLnBrk="1" fontAlgn="auto" latinLnBrk="0" hangingPunct="1">
              <a:lnSpc>
                <a:spcPct val="100000"/>
              </a:lnSpc>
              <a:spcBef>
                <a:spcPct val="20000"/>
              </a:spcBef>
              <a:spcAft>
                <a:spcPts val="0"/>
              </a:spcAft>
              <a:buClrTx/>
              <a:buSzTx/>
              <a:tabLst/>
              <a:defRPr/>
            </a:pPr>
            <a:r>
              <a:rPr lang="tr-TR" sz="3200"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r>
              <a:rPr lang="tr-TR" sz="3200" dirty="0" smtClean="0"/>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görülebilir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2" descr="http://www.css.anadolu.edu.tr/sites/css.anadolu.edu.tr/files/images/21.jpg"/>
          <p:cNvPicPr>
            <a:picLocks noChangeAspect="1" noChangeArrowheads="1"/>
          </p:cNvPicPr>
          <p:nvPr/>
        </p:nvPicPr>
        <p:blipFill>
          <a:blip r:embed="rId2" cstate="print"/>
          <a:srcRect/>
          <a:stretch>
            <a:fillRect/>
          </a:stretch>
        </p:blipFill>
        <p:spPr bwMode="auto">
          <a:xfrm>
            <a:off x="4788024" y="3151788"/>
            <a:ext cx="4279833" cy="3634204"/>
          </a:xfrm>
          <a:prstGeom prst="rect">
            <a:avLst/>
          </a:prstGeom>
          <a:noFill/>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5"/>
          <p:cNvSpPr txBox="1">
            <a:spLocks/>
          </p:cNvSpPr>
          <p:nvPr/>
        </p:nvSpPr>
        <p:spPr>
          <a:xfrm>
            <a:off x="252536" y="836712"/>
            <a:ext cx="9144000" cy="1152128"/>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rgbClr val="C00000"/>
                </a:solidFill>
                <a:effectLst/>
                <a:uLnTx/>
                <a:uFillTx/>
                <a:latin typeface="+mj-lt"/>
                <a:ea typeface="+mj-ea"/>
                <a:cs typeface="+mj-cs"/>
              </a:rPr>
              <a:t>İ</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şyerlerinde</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Psikolojik</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Tacizin</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(Mobbing)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Önlenmesi</a:t>
            </a:r>
            <a: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t/>
            </a:r>
            <a:b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br>
            <a: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t>           </a:t>
            </a:r>
            <a:r>
              <a:rPr kumimoji="0" lang="en-US" sz="1800" b="1" i="0" u="sng" strike="noStrike" kern="1200" cap="none" spc="0" normalizeH="0" baseline="0" noProof="0" dirty="0" smtClean="0">
                <a:ln>
                  <a:noFill/>
                </a:ln>
                <a:solidFill>
                  <a:schemeClr val="tx1"/>
                </a:solidFill>
                <a:effectLst/>
                <a:uLnTx/>
                <a:uFillTx/>
                <a:latin typeface="+mj-lt"/>
                <a:ea typeface="+mj-ea"/>
                <a:cs typeface="+mj-cs"/>
              </a:rPr>
              <a:t>GENELGE</a:t>
            </a:r>
            <a:r>
              <a:rPr kumimoji="0" lang="tr-TR" sz="1800" b="1" i="0" u="sng" strike="noStrike" kern="1200" cap="none" spc="0" normalizeH="0" baseline="0" noProof="0" dirty="0" smtClean="0">
                <a:ln>
                  <a:noFill/>
                </a:ln>
                <a:solidFill>
                  <a:schemeClr val="tx1"/>
                </a:solidFill>
                <a:effectLst/>
                <a:uLnTx/>
                <a:uFillTx/>
                <a:latin typeface="+mj-lt"/>
                <a:ea typeface="+mj-ea"/>
                <a:cs typeface="+mj-cs"/>
              </a:rPr>
              <a:t>: </a:t>
            </a:r>
            <a:r>
              <a:rPr kumimoji="0" lang="en-US" sz="1800" b="1" i="0" u="none" strike="noStrike" kern="1200" cap="none" spc="0" normalizeH="0" baseline="0" noProof="0" dirty="0" smtClean="0">
                <a:ln>
                  <a:noFill/>
                </a:ln>
                <a:solidFill>
                  <a:schemeClr val="tx1"/>
                </a:solidFill>
                <a:effectLst/>
                <a:uLnTx/>
                <a:uFillTx/>
                <a:latin typeface="+mj-lt"/>
                <a:ea typeface="+mj-ea"/>
                <a:cs typeface="+mj-cs"/>
              </a:rPr>
              <a:t>2011/2</a:t>
            </a:r>
            <a:r>
              <a:rPr kumimoji="0" lang="tr-TR" sz="1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1" i="0" u="none" strike="noStrike" kern="1200" cap="none" spc="0" normalizeH="0" baseline="0" noProof="0" dirty="0" smtClean="0">
                <a:ln>
                  <a:noFill/>
                </a:ln>
                <a:solidFill>
                  <a:schemeClr val="tx1"/>
                </a:solidFill>
                <a:effectLst/>
                <a:uLnTx/>
                <a:uFillTx/>
                <a:latin typeface="+mj-lt"/>
                <a:ea typeface="+mj-ea"/>
                <a:cs typeface="+mj-cs"/>
              </a:rPr>
              <a:t>19 Mart 2011 </a:t>
            </a:r>
            <a:r>
              <a:rPr kumimoji="0" lang="tr-TR" sz="18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1" i="0" u="none" strike="noStrike" kern="1200" cap="none" spc="0" normalizeH="0" baseline="0" noProof="0" dirty="0" err="1" smtClean="0">
                <a:ln>
                  <a:noFill/>
                </a:ln>
                <a:solidFill>
                  <a:schemeClr val="tx1"/>
                </a:solidFill>
                <a:effectLst/>
                <a:uLnTx/>
                <a:uFillTx/>
                <a:latin typeface="+mj-lt"/>
                <a:ea typeface="+mj-ea"/>
                <a:cs typeface="+mj-cs"/>
              </a:rPr>
              <a:t>Resmî</a:t>
            </a:r>
            <a:r>
              <a:rPr kumimoji="0" lang="en-US" sz="1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1" i="0" u="none" strike="noStrike" kern="1200" cap="none" spc="0" normalizeH="0" baseline="0" noProof="0" dirty="0" err="1" smtClean="0">
                <a:ln>
                  <a:noFill/>
                </a:ln>
                <a:solidFill>
                  <a:schemeClr val="tx1"/>
                </a:solidFill>
                <a:effectLst/>
                <a:uLnTx/>
                <a:uFillTx/>
                <a:latin typeface="+mj-lt"/>
                <a:ea typeface="+mj-ea"/>
                <a:cs typeface="+mj-cs"/>
              </a:rPr>
              <a:t>Gazete</a:t>
            </a:r>
            <a:r>
              <a:rPr kumimoji="0" lang="tr-TR" sz="1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1" i="0" u="none" strike="noStrike" kern="1200" cap="none" spc="0" normalizeH="0" baseline="0" noProof="0" dirty="0" err="1" smtClean="0">
                <a:ln>
                  <a:noFill/>
                </a:ln>
                <a:solidFill>
                  <a:schemeClr val="tx1"/>
                </a:solidFill>
                <a:effectLst/>
                <a:uLnTx/>
                <a:uFillTx/>
                <a:latin typeface="+mj-lt"/>
                <a:ea typeface="+mj-ea"/>
                <a:cs typeface="+mj-cs"/>
              </a:rPr>
              <a:t>Sayı</a:t>
            </a:r>
            <a:r>
              <a:rPr kumimoji="0" lang="en-US" sz="1800" b="1" i="0" u="none" strike="noStrike" kern="1200" cap="none" spc="0" normalizeH="0" baseline="0" noProof="0" dirty="0" smtClean="0">
                <a:ln>
                  <a:noFill/>
                </a:ln>
                <a:solidFill>
                  <a:schemeClr val="tx1"/>
                </a:solidFill>
                <a:effectLst/>
                <a:uLnTx/>
                <a:uFillTx/>
                <a:latin typeface="+mj-lt"/>
                <a:ea typeface="+mj-ea"/>
                <a:cs typeface="+mj-cs"/>
              </a:rPr>
              <a:t> : 27879</a:t>
            </a:r>
            <a:r>
              <a:rPr kumimoji="0" lang="tr-TR" sz="1800" b="1" i="0" u="none" strike="noStrike" kern="1200" cap="none" spc="0" normalizeH="0" baseline="0" noProof="0" dirty="0" smtClean="0">
                <a:ln>
                  <a:noFill/>
                </a:ln>
                <a:solidFill>
                  <a:schemeClr val="tx1"/>
                </a:solidFill>
                <a:effectLst/>
                <a:uLnTx/>
                <a:uFillTx/>
                <a:latin typeface="+mj-lt"/>
                <a:ea typeface="+mj-ea"/>
                <a:cs typeface="+mj-cs"/>
              </a:rPr>
              <a:t>, </a:t>
            </a:r>
            <a:r>
              <a:rPr kumimoji="0" lang="en-US" sz="1800" b="1" i="0" u="sng" strike="noStrike" kern="1200" cap="none" spc="0" normalizeH="0" baseline="0" noProof="0" dirty="0" err="1" smtClean="0">
                <a:ln>
                  <a:noFill/>
                </a:ln>
                <a:solidFill>
                  <a:schemeClr val="tx1"/>
                </a:solidFill>
                <a:effectLst/>
                <a:uLnTx/>
                <a:uFillTx/>
                <a:latin typeface="+mj-lt"/>
                <a:ea typeface="+mj-ea"/>
                <a:cs typeface="+mj-cs"/>
              </a:rPr>
              <a:t>Başbakanlıktan</a:t>
            </a:r>
            <a:r>
              <a:rPr lang="tr-TR" b="1" u="sng" dirty="0" smtClean="0">
                <a:latin typeface="+mj-lt"/>
                <a:ea typeface="+mj-ea"/>
                <a:cs typeface="+mj-cs"/>
              </a:rPr>
              <a:t> </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İçerik Yer Tutucusu 2"/>
          <p:cNvSpPr txBox="1">
            <a:spLocks/>
          </p:cNvSpPr>
          <p:nvPr/>
        </p:nvSpPr>
        <p:spPr>
          <a:xfrm>
            <a:off x="0" y="1800200"/>
            <a:ext cx="9144000" cy="530120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Kamu</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kurum</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ve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kuruluşları</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ile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özel</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sektör</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işyerlerinde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gerçekleşen</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psikolojik</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taciz</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çalışanların</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itibarını</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ve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onurunu</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zedelemekte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verimliliğini</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azaltmakta</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ve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sağlığını</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kaybetmesine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neden</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olarak</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çalışma</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hayatını</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olumsuz</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etkilemektedir</a:t>
            </a:r>
            <a:r>
              <a:rPr kumimoji="0" lang="en-US" sz="2400" i="0" u="none" strike="noStrike" kern="1200" cap="none" spc="0" normalizeH="0" baseline="0" noProof="0" dirty="0" smtClean="0">
                <a:ln>
                  <a:noFill/>
                </a:ln>
                <a:effectLst/>
                <a:uLnTx/>
                <a:uFillTx/>
                <a:latin typeface="+mn-lt"/>
                <a:ea typeface="+mn-ea"/>
                <a:cs typeface="+mn-cs"/>
              </a:rPr>
              <a:t>.</a:t>
            </a:r>
            <a:endParaRPr kumimoji="0" lang="tr-TR" sz="24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Kasıtlı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sistematik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olarak</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belirli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süre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çalışanın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aşağılanması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küçümsenmesi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dışlanması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kişiliğinin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saygınlığının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zedelenmesi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kötü</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muameleye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tabi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tutulması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yıldırılması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benzeri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şekillerde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ortaya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çıkan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psikolojik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tacizin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önlenmesi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gerek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gerekse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çalışma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barışının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geliştirilmesi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açısından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önemli</a:t>
            </a:r>
            <a:r>
              <a:rPr kumimoji="0" lang="tr-TR" sz="2400" b="0" i="0" u="none" strike="noStrike" kern="1200" cap="none" spc="0" normalizeH="0" baseline="0" noProof="0" dirty="0" err="1" smtClean="0">
                <a:ln>
                  <a:noFill/>
                </a:ln>
                <a:solidFill>
                  <a:schemeClr val="tx1"/>
                </a:solidFill>
                <a:effectLst/>
                <a:uLnTx/>
                <a:uFillTx/>
                <a:latin typeface="+mn-lt"/>
                <a:ea typeface="+mn-ea"/>
                <a:cs typeface="+mn-cs"/>
              </a:rPr>
              <a:t>dir</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5"/>
          <p:cNvSpPr txBox="1">
            <a:spLocks/>
          </p:cNvSpPr>
          <p:nvPr/>
        </p:nvSpPr>
        <p:spPr>
          <a:xfrm>
            <a:off x="107504" y="908720"/>
            <a:ext cx="9144000" cy="5760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İşyerlerinde</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Psikolojik</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Tacizin</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(Mobbing)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Önlenmesi</a:t>
            </a:r>
            <a: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t/>
            </a:r>
            <a:b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b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İçerik Yer Tutucusu 2"/>
          <p:cNvSpPr txBox="1">
            <a:spLocks/>
          </p:cNvSpPr>
          <p:nvPr/>
        </p:nvSpPr>
        <p:spPr>
          <a:xfrm>
            <a:off x="107504" y="1412776"/>
            <a:ext cx="8964488" cy="5733256"/>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1.</a:t>
            </a:r>
            <a:r>
              <a:rPr kumimoji="0" lang="en-US" sz="2400" b="0" i="0" u="none" strike="noStrike" kern="1200" cap="none" spc="0" normalizeH="0" baseline="0" noProof="0" dirty="0" err="1" smtClean="0">
                <a:ln>
                  <a:noFill/>
                </a:ln>
                <a:effectLst/>
                <a:uLnTx/>
                <a:uFillTx/>
                <a:latin typeface="+mn-lt"/>
                <a:ea typeface="+mn-ea"/>
                <a:cs typeface="+mn-cs"/>
              </a:rPr>
              <a:t>İşyerinde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psikolojik</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tacizle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mücadele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öncelikle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solidFill>
                  <a:srgbClr val="FF0000"/>
                </a:solidFill>
                <a:effectLst/>
                <a:uLnTx/>
                <a:uFillTx/>
                <a:latin typeface="+mn-lt"/>
                <a:ea typeface="+mn-ea"/>
                <a:cs typeface="+mn-cs"/>
              </a:rPr>
              <a:t>işverenin</a:t>
            </a:r>
            <a:r>
              <a:rPr kumimoji="0" lang="en-US" sz="240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i="0" u="none" strike="noStrike" kern="1200" cap="none" spc="0" normalizeH="0" baseline="0" noProof="0" dirty="0" err="1" smtClean="0">
                <a:ln>
                  <a:noFill/>
                </a:ln>
                <a:solidFill>
                  <a:srgbClr val="FF0000"/>
                </a:solidFill>
                <a:effectLst/>
                <a:uLnTx/>
                <a:uFillTx/>
                <a:latin typeface="+mn-lt"/>
                <a:ea typeface="+mn-ea"/>
                <a:cs typeface="+mn-cs"/>
              </a:rPr>
              <a:t>sorumluluğunda</a:t>
            </a:r>
            <a:r>
              <a:rPr kumimoji="0" lang="en-US" sz="240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olup</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işverenler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çalışanların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tacize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maruz</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kalmamaları</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için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gerekli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bütün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önlemleri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alacaktır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Bütün</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çalışanlar</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psikolojik</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taciz</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olarak</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değerlendirilebilecek</a:t>
            </a:r>
            <a:r>
              <a:rPr kumimoji="0" lang="en-US" sz="2400" i="0" u="none" strike="noStrike" kern="1200" cap="none" spc="0" normalizeH="0" baseline="0" noProof="0" dirty="0" smtClean="0">
                <a:ln>
                  <a:noFill/>
                </a:ln>
                <a:effectLst/>
                <a:uLnTx/>
                <a:uFillTx/>
                <a:latin typeface="+mn-lt"/>
                <a:ea typeface="+mn-ea"/>
                <a:cs typeface="+mn-cs"/>
              </a:rPr>
              <a:t> her </a:t>
            </a:r>
            <a:r>
              <a:rPr kumimoji="0" lang="en-US" sz="2400" i="0" u="none" strike="noStrike" kern="1200" cap="none" spc="0" normalizeH="0" baseline="0" noProof="0" dirty="0" err="1" smtClean="0">
                <a:ln>
                  <a:noFill/>
                </a:ln>
                <a:effectLst/>
                <a:uLnTx/>
                <a:uFillTx/>
                <a:latin typeface="+mn-lt"/>
                <a:ea typeface="+mn-ea"/>
                <a:cs typeface="+mn-cs"/>
              </a:rPr>
              <a:t>türlü</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eylem</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ve</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davranışlardan</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uzak</a:t>
            </a:r>
            <a:r>
              <a:rPr kumimoji="0" lang="en-US" sz="2400" i="0" u="none" strike="noStrike" kern="1200" cap="none" spc="0" normalizeH="0" baseline="0" noProof="0" dirty="0" smtClean="0">
                <a:ln>
                  <a:noFill/>
                </a:ln>
                <a:effectLst/>
                <a:uLnTx/>
                <a:uFillTx/>
                <a:latin typeface="+mn-lt"/>
                <a:ea typeface="+mn-ea"/>
                <a:cs typeface="+mn-cs"/>
              </a:rPr>
              <a:t> </a:t>
            </a:r>
            <a:r>
              <a:rPr kumimoji="0" lang="en-US" sz="2400" i="0" u="none" strike="noStrike" kern="1200" cap="none" spc="0" normalizeH="0" baseline="0" noProof="0" dirty="0" err="1" smtClean="0">
                <a:ln>
                  <a:noFill/>
                </a:ln>
                <a:effectLst/>
                <a:uLnTx/>
                <a:uFillTx/>
                <a:latin typeface="+mn-lt"/>
                <a:ea typeface="+mn-ea"/>
                <a:cs typeface="+mn-cs"/>
              </a:rPr>
              <a:t>duracaklardır</a:t>
            </a:r>
            <a:r>
              <a:rPr kumimoji="0" lang="en-US" sz="2400" i="0" u="none" strike="noStrike" kern="1200" cap="none" spc="0" normalizeH="0" baseline="0" noProof="0" dirty="0" smtClean="0">
                <a:ln>
                  <a:noFill/>
                </a:ln>
                <a:effectLst/>
                <a:uLnTx/>
                <a:uFillTx/>
                <a:latin typeface="+mn-lt"/>
                <a:ea typeface="+mn-ea"/>
                <a:cs typeface="+mn-cs"/>
              </a:rPr>
              <a:t>.</a:t>
            </a:r>
            <a:endParaRPr kumimoji="0" lang="tr-TR" sz="240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 </a:t>
            </a:r>
            <a:r>
              <a:rPr kumimoji="0" lang="en-US" sz="2400" i="0" u="none" strike="noStrike" kern="1200" cap="none" spc="0" normalizeH="0" baseline="0" noProof="0" dirty="0" err="1" smtClean="0">
                <a:ln>
                  <a:noFill/>
                </a:ln>
                <a:solidFill>
                  <a:srgbClr val="FF0000"/>
                </a:solidFill>
                <a:effectLst/>
                <a:uLnTx/>
                <a:uFillTx/>
                <a:latin typeface="+mn-lt"/>
                <a:ea typeface="+mn-ea"/>
                <a:cs typeface="+mn-cs"/>
              </a:rPr>
              <a:t>Toplu</a:t>
            </a:r>
            <a:r>
              <a:rPr kumimoji="0" lang="en-US" sz="240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i="0" u="none" strike="noStrike" kern="1200" cap="none" spc="0" normalizeH="0" baseline="0" noProof="0" dirty="0" err="1" smtClean="0">
                <a:ln>
                  <a:noFill/>
                </a:ln>
                <a:solidFill>
                  <a:srgbClr val="FF0000"/>
                </a:solidFill>
                <a:effectLst/>
                <a:uLnTx/>
                <a:uFillTx/>
                <a:latin typeface="+mn-lt"/>
                <a:ea typeface="+mn-ea"/>
                <a:cs typeface="+mn-cs"/>
              </a:rPr>
              <a:t>iş</a:t>
            </a:r>
            <a:r>
              <a:rPr kumimoji="0" lang="en-US" sz="240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i="0" u="none" strike="noStrike" kern="1200" cap="none" spc="0" normalizeH="0" baseline="0" noProof="0" dirty="0" err="1" smtClean="0">
                <a:ln>
                  <a:noFill/>
                </a:ln>
                <a:solidFill>
                  <a:srgbClr val="FF0000"/>
                </a:solidFill>
                <a:effectLst/>
                <a:uLnTx/>
                <a:uFillTx/>
                <a:latin typeface="+mn-lt"/>
                <a:ea typeface="+mn-ea"/>
                <a:cs typeface="+mn-cs"/>
              </a:rPr>
              <a:t>sözleşmelerine</a:t>
            </a:r>
            <a:r>
              <a:rPr kumimoji="0" lang="tr-TR" sz="2400" b="1" i="0" u="none" strike="noStrike" kern="1200" cap="none" spc="0" normalizeH="0" baseline="0" noProof="0" dirty="0" smtClean="0">
                <a:ln>
                  <a:noFill/>
                </a:ln>
                <a:effectLst/>
                <a:uLnTx/>
                <a:uFillTx/>
                <a:latin typeface="+mn-lt"/>
                <a:ea typeface="+mn-ea"/>
                <a:cs typeface="+mn-cs"/>
              </a:rPr>
              <a:t>;</a:t>
            </a:r>
            <a:r>
              <a:rPr kumimoji="0" lang="en-US" sz="2400" b="1"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işyerinde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psikolojik</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taciz</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vakalarının</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yaşanmaması</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için</a:t>
            </a:r>
            <a:r>
              <a:rPr kumimoji="0" lang="tr-TR" sz="2400" b="0" i="0" u="none" strike="noStrike" kern="1200" cap="none" spc="0" normalizeH="0" baseline="0" noProof="0" dirty="0" smtClean="0">
                <a:ln>
                  <a:noFill/>
                </a:ln>
                <a:effectLst/>
                <a:uLnTx/>
                <a:uFillTx/>
                <a:latin typeface="+mn-lt"/>
                <a:ea typeface="+mn-ea"/>
                <a:cs typeface="+mn-cs"/>
              </a:rPr>
              <a:t>,</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önleyici</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nitelikte</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hükümler</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mn-lt"/>
                <a:ea typeface="+mn-ea"/>
                <a:cs typeface="+mn-cs"/>
              </a:rPr>
              <a:t>konulmasına</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özen</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gösterilecektir</a:t>
            </a:r>
            <a:r>
              <a:rPr kumimoji="0" lang="en-US" sz="2400" b="0" i="0" u="none" strike="noStrike" kern="1200" cap="none" spc="0" normalizeH="0" baseline="0" noProof="0" dirty="0" smtClean="0">
                <a:ln>
                  <a:noFill/>
                </a:ln>
                <a:effectLst/>
                <a:uLnTx/>
                <a:uFillTx/>
                <a:latin typeface="+mn-lt"/>
                <a:ea typeface="+mn-ea"/>
                <a:cs typeface="+mn-cs"/>
              </a:rPr>
              <a:t>.</a:t>
            </a:r>
            <a:endParaRPr kumimoji="0" lang="tr-TR" sz="24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smtClean="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Dikdörtgen"/>
          <p:cNvSpPr/>
          <p:nvPr/>
        </p:nvSpPr>
        <p:spPr>
          <a:xfrm>
            <a:off x="107504" y="4581128"/>
            <a:ext cx="8784976" cy="1200329"/>
          </a:xfrm>
          <a:prstGeom prst="rect">
            <a:avLst/>
          </a:prstGeom>
        </p:spPr>
        <p:txBody>
          <a:bodyPr wrap="square">
            <a:spAutoFit/>
          </a:bodyPr>
          <a:lstStyle/>
          <a:p>
            <a:pPr lvl="0">
              <a:spcBef>
                <a:spcPct val="20000"/>
              </a:spcBef>
              <a:defRPr/>
            </a:pPr>
            <a:r>
              <a:rPr lang="en-US" sz="2400" dirty="0" smtClean="0"/>
              <a:t>4. </a:t>
            </a:r>
            <a:r>
              <a:rPr lang="en-US" sz="2400" dirty="0" err="1" smtClean="0"/>
              <a:t>Psikolojik</a:t>
            </a:r>
            <a:r>
              <a:rPr lang="en-US" sz="2400" dirty="0" smtClean="0"/>
              <a:t> </a:t>
            </a:r>
            <a:r>
              <a:rPr lang="en-US" sz="2400" dirty="0" err="1" smtClean="0"/>
              <a:t>tacizle</a:t>
            </a:r>
            <a:r>
              <a:rPr lang="en-US" sz="2400" dirty="0" smtClean="0"/>
              <a:t> </a:t>
            </a:r>
            <a:r>
              <a:rPr lang="en-US" sz="2400" dirty="0" err="1" smtClean="0"/>
              <a:t>mücadeleyi</a:t>
            </a:r>
            <a:r>
              <a:rPr lang="en-US" sz="2400" dirty="0" smtClean="0"/>
              <a:t> </a:t>
            </a:r>
            <a:r>
              <a:rPr lang="en-US" sz="2400" dirty="0" err="1" smtClean="0"/>
              <a:t>güçlendirmek</a:t>
            </a:r>
            <a:r>
              <a:rPr lang="en-US" sz="2400" dirty="0" smtClean="0"/>
              <a:t> </a:t>
            </a:r>
            <a:r>
              <a:rPr lang="en-US" sz="2400" dirty="0" err="1" smtClean="0"/>
              <a:t>üzere</a:t>
            </a:r>
            <a:r>
              <a:rPr lang="en-US" sz="2400" dirty="0" smtClean="0"/>
              <a:t> </a:t>
            </a:r>
            <a:r>
              <a:rPr lang="en-US" sz="2400" dirty="0" err="1" smtClean="0"/>
              <a:t>Çalışma</a:t>
            </a:r>
            <a:r>
              <a:rPr lang="en-US" sz="2400" dirty="0" smtClean="0"/>
              <a:t> </a:t>
            </a:r>
            <a:r>
              <a:rPr lang="en-US" sz="2400" dirty="0" err="1" smtClean="0"/>
              <a:t>ve</a:t>
            </a:r>
            <a:r>
              <a:rPr lang="en-US" sz="2400" dirty="0" smtClean="0"/>
              <a:t> </a:t>
            </a:r>
            <a:r>
              <a:rPr lang="en-US" sz="2400" dirty="0" err="1" smtClean="0"/>
              <a:t>Sosyal</a:t>
            </a:r>
            <a:r>
              <a:rPr lang="en-US" sz="2400" dirty="0" smtClean="0"/>
              <a:t> </a:t>
            </a:r>
            <a:r>
              <a:rPr lang="en-US" sz="2400" dirty="0" err="1" smtClean="0"/>
              <a:t>Güvenlik</a:t>
            </a:r>
            <a:r>
              <a:rPr lang="en-US" sz="2400" dirty="0" smtClean="0"/>
              <a:t> </a:t>
            </a:r>
            <a:r>
              <a:rPr lang="en-US" sz="2400" dirty="0" err="1" smtClean="0"/>
              <a:t>İletişim</a:t>
            </a:r>
            <a:r>
              <a:rPr lang="en-US" sz="2400" dirty="0" smtClean="0"/>
              <a:t> </a:t>
            </a:r>
            <a:r>
              <a:rPr lang="en-US" sz="2400" dirty="0" err="1" smtClean="0"/>
              <a:t>Merkezi</a:t>
            </a:r>
            <a:r>
              <a:rPr lang="en-US" sz="2400" dirty="0" smtClean="0"/>
              <a:t>, </a:t>
            </a:r>
            <a:r>
              <a:rPr lang="en-US" sz="2400" dirty="0" smtClean="0">
                <a:solidFill>
                  <a:srgbClr val="FF0000"/>
                </a:solidFill>
              </a:rPr>
              <a:t>ALO 170 </a:t>
            </a:r>
            <a:r>
              <a:rPr lang="en-US" sz="2400" dirty="0" err="1" smtClean="0">
                <a:solidFill>
                  <a:srgbClr val="FF0000"/>
                </a:solidFill>
              </a:rPr>
              <a:t>üzerinden</a:t>
            </a:r>
            <a:r>
              <a:rPr lang="en-US" sz="2400" dirty="0" smtClean="0">
                <a:solidFill>
                  <a:srgbClr val="FF0000"/>
                </a:solidFill>
              </a:rPr>
              <a:t> </a:t>
            </a:r>
            <a:r>
              <a:rPr lang="en-US" sz="2400" dirty="0" err="1" smtClean="0">
                <a:solidFill>
                  <a:srgbClr val="FF0000"/>
                </a:solidFill>
              </a:rPr>
              <a:t>psikologlar</a:t>
            </a:r>
            <a:r>
              <a:rPr lang="en-US" sz="2400" dirty="0" smtClean="0">
                <a:solidFill>
                  <a:srgbClr val="FF0000"/>
                </a:solidFill>
              </a:rPr>
              <a:t> </a:t>
            </a:r>
            <a:r>
              <a:rPr lang="en-US" sz="2400" dirty="0" err="1" smtClean="0">
                <a:solidFill>
                  <a:srgbClr val="FF0000"/>
                </a:solidFill>
              </a:rPr>
              <a:t>vasıtasıyla</a:t>
            </a:r>
            <a:r>
              <a:rPr lang="en-US" sz="2400" dirty="0" smtClean="0">
                <a:solidFill>
                  <a:srgbClr val="FF0000"/>
                </a:solidFill>
              </a:rPr>
              <a:t> </a:t>
            </a:r>
            <a:r>
              <a:rPr lang="en-US" sz="2400" dirty="0" err="1" smtClean="0">
                <a:solidFill>
                  <a:srgbClr val="FF0000"/>
                </a:solidFill>
              </a:rPr>
              <a:t>çalışanlara</a:t>
            </a:r>
            <a:r>
              <a:rPr lang="en-US" sz="2400" dirty="0" smtClean="0">
                <a:solidFill>
                  <a:srgbClr val="FF0000"/>
                </a:solidFill>
              </a:rPr>
              <a:t> </a:t>
            </a:r>
            <a:r>
              <a:rPr lang="en-US" sz="2400" dirty="0" err="1" smtClean="0">
                <a:solidFill>
                  <a:srgbClr val="FF0000"/>
                </a:solidFill>
              </a:rPr>
              <a:t>yardım</a:t>
            </a:r>
            <a:r>
              <a:rPr lang="en-US" sz="2400" dirty="0" smtClean="0">
                <a:solidFill>
                  <a:srgbClr val="FF0000"/>
                </a:solidFill>
              </a:rPr>
              <a:t> </a:t>
            </a:r>
            <a:r>
              <a:rPr lang="en-US" sz="2400" dirty="0" err="1" smtClean="0">
                <a:solidFill>
                  <a:srgbClr val="FF0000"/>
                </a:solidFill>
              </a:rPr>
              <a:t>ve</a:t>
            </a:r>
            <a:r>
              <a:rPr lang="en-US" sz="2400" dirty="0" smtClean="0">
                <a:solidFill>
                  <a:srgbClr val="FF0000"/>
                </a:solidFill>
              </a:rPr>
              <a:t> </a:t>
            </a:r>
            <a:r>
              <a:rPr lang="en-US" sz="2400" dirty="0" err="1" smtClean="0">
                <a:solidFill>
                  <a:srgbClr val="FF0000"/>
                </a:solidFill>
              </a:rPr>
              <a:t>destek</a:t>
            </a:r>
            <a:r>
              <a:rPr lang="en-US" sz="2400" dirty="0" smtClean="0">
                <a:solidFill>
                  <a:srgbClr val="FF0000"/>
                </a:solidFill>
              </a:rPr>
              <a:t> </a:t>
            </a:r>
            <a:r>
              <a:rPr lang="en-US" sz="2400" dirty="0" err="1" smtClean="0">
                <a:solidFill>
                  <a:srgbClr val="FF0000"/>
                </a:solidFill>
              </a:rPr>
              <a:t>sağlanacaktır</a:t>
            </a:r>
            <a:r>
              <a:rPr lang="en-US" sz="2400" dirty="0" smtClean="0">
                <a:solidFill>
                  <a:schemeClr val="bg2">
                    <a:lumMod val="50000"/>
                  </a:schemeClr>
                </a:solidFill>
              </a:rPr>
              <a:t>.</a:t>
            </a:r>
            <a:endParaRPr lang="tr-TR" sz="2400" dirty="0" smtClean="0">
              <a:solidFill>
                <a:schemeClr val="bg2">
                  <a:lumMod val="50000"/>
                </a:schemeClr>
              </a:solidFill>
            </a:endParaRPr>
          </a:p>
        </p:txBody>
      </p:sp>
    </p:spTree>
  </p:cSld>
  <p:clrMapOvr>
    <a:masterClrMapping/>
  </p:clrMapOvr>
  <p:transition spd="med">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5"/>
          <p:cNvSpPr txBox="1">
            <a:spLocks/>
          </p:cNvSpPr>
          <p:nvPr/>
        </p:nvSpPr>
        <p:spPr>
          <a:xfrm>
            <a:off x="144016" y="908720"/>
            <a:ext cx="8964488" cy="72008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İşyerlerinde</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Psikolojik</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Tacizin</a:t>
            </a:r>
            <a:r>
              <a:rPr kumimoji="0" lang="en-US" sz="3200" b="1" i="0" u="none" strike="noStrike" kern="1200" cap="none" spc="0" normalizeH="0" baseline="0" noProof="0" dirty="0" smtClean="0">
                <a:ln>
                  <a:noFill/>
                </a:ln>
                <a:solidFill>
                  <a:srgbClr val="C00000"/>
                </a:solidFill>
                <a:effectLst/>
                <a:uLnTx/>
                <a:uFillTx/>
                <a:latin typeface="+mj-lt"/>
                <a:ea typeface="+mj-ea"/>
                <a:cs typeface="+mj-cs"/>
              </a:rPr>
              <a:t> (Mobbing) </a:t>
            </a:r>
            <a:r>
              <a:rPr kumimoji="0" lang="en-US" sz="3200" b="1" i="0" u="none" strike="noStrike" kern="1200" cap="none" spc="0" normalizeH="0" baseline="0" noProof="0" dirty="0" err="1" smtClean="0">
                <a:ln>
                  <a:noFill/>
                </a:ln>
                <a:solidFill>
                  <a:srgbClr val="C00000"/>
                </a:solidFill>
                <a:effectLst/>
                <a:uLnTx/>
                <a:uFillTx/>
                <a:latin typeface="+mj-lt"/>
                <a:ea typeface="+mj-ea"/>
                <a:cs typeface="+mj-cs"/>
              </a:rPr>
              <a:t>Önlenmesi</a:t>
            </a:r>
            <a: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t/>
            </a:r>
            <a:br>
              <a:rPr kumimoji="0" lang="tr-TR" sz="2400" b="0" i="0" u="none" strike="noStrike" kern="1200" cap="none" spc="0" normalizeH="0" baseline="0" noProof="0" dirty="0" smtClean="0">
                <a:ln>
                  <a:noFill/>
                </a:ln>
                <a:solidFill>
                  <a:schemeClr val="bg2">
                    <a:lumMod val="50000"/>
                  </a:schemeClr>
                </a:solidFill>
                <a:effectLst/>
                <a:uLnTx/>
                <a:uFillTx/>
                <a:latin typeface="+mj-lt"/>
                <a:ea typeface="+mj-ea"/>
                <a:cs typeface="+mj-cs"/>
              </a:rPr>
            </a:b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İçerik Yer Tutucusu 2"/>
          <p:cNvSpPr txBox="1">
            <a:spLocks/>
          </p:cNvSpPr>
          <p:nvPr/>
        </p:nvSpPr>
        <p:spPr>
          <a:xfrm>
            <a:off x="467544" y="1890856"/>
            <a:ext cx="8229600" cy="5066536"/>
          </a:xfrm>
          <a:prstGeom prst="rect">
            <a:avLst/>
          </a:prstGeom>
        </p:spPr>
        <p:txBody>
          <a:bodyPr>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tr-TR" sz="26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6</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Denetim</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elemanları</a:t>
            </a:r>
            <a:r>
              <a:rPr kumimoji="0" lang="en-US" sz="2600" b="1" i="0" u="none" strike="noStrike" kern="1200" cap="none" spc="0" normalizeH="0" baseline="0" noProof="0" dirty="0" smtClean="0">
                <a:ln>
                  <a:noFill/>
                </a:ln>
                <a:solidFill>
                  <a:schemeClr val="bg2">
                    <a:lumMod val="50000"/>
                  </a:schemeClr>
                </a:solidFill>
                <a:effectLst/>
                <a:uLnTx/>
                <a:uFillTx/>
                <a:latin typeface="+mn-lt"/>
                <a:ea typeface="+mn-ea"/>
                <a:cs typeface="+mn-cs"/>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psikolojik</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taciz</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şikâyetlerini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titizlikle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inceleyip</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en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kısa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sürede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sonuçlandıracaktır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7.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Psikolojik</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taciz</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iddialarıyla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ilgili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yürütülen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iş</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işlemlerde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kişilerin</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özel</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yaşamlarının</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korunmasına</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azami</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özen</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gösterilecektir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tr-TR" sz="2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8.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Çalışma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Sosyal</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Güvenlik</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Bakanlığı</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Devlet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Personel</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Başkanlığı</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ve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sosyal</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taraflar</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işyerlerinde</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psikolojik</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tacize</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b="0" i="0" u="none" strike="noStrike" kern="1200" cap="none" spc="0" normalizeH="0" baseline="0" noProof="0" dirty="0" err="1" smtClean="0">
                <a:ln>
                  <a:noFill/>
                </a:ln>
                <a:solidFill>
                  <a:srgbClr val="FF0000"/>
                </a:solidFill>
                <a:effectLst/>
                <a:uLnTx/>
                <a:uFillTx/>
                <a:latin typeface="+mn-lt"/>
                <a:ea typeface="+mn-ea"/>
                <a:cs typeface="+mn-cs"/>
              </a:rPr>
              <a:t>yönelik</a:t>
            </a:r>
            <a:r>
              <a:rPr kumimoji="0" lang="en-US" sz="26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eğitim</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ve</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bilgilendirme</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toplantıları</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ile</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solidFill>
                  <a:srgbClr val="FF0000"/>
                </a:solidFill>
                <a:effectLst/>
                <a:uLnTx/>
                <a:uFillTx/>
                <a:latin typeface="+mn-lt"/>
                <a:ea typeface="+mn-ea"/>
                <a:cs typeface="+mn-cs"/>
              </a:rPr>
              <a:t>seminerler</a:t>
            </a:r>
            <a:r>
              <a:rPr kumimoji="0" lang="en-US" sz="2600" i="0" u="none" strike="noStrike" kern="1200" cap="none" spc="0" normalizeH="0" baseline="0" noProof="0" dirty="0" smtClean="0">
                <a:ln>
                  <a:noFill/>
                </a:ln>
                <a:solidFill>
                  <a:srgbClr val="FF0000"/>
                </a:solidFill>
                <a:effectLst/>
                <a:uLnTx/>
                <a:uFillTx/>
                <a:latin typeface="+mn-lt"/>
                <a:ea typeface="+mn-ea"/>
                <a:cs typeface="+mn-cs"/>
              </a:rPr>
              <a:t> </a:t>
            </a:r>
            <a:r>
              <a:rPr kumimoji="0" lang="en-US" sz="2600" i="0" u="none" strike="noStrike" kern="1200" cap="none" spc="0" normalizeH="0" baseline="0" noProof="0" dirty="0" err="1" smtClean="0">
                <a:ln>
                  <a:noFill/>
                </a:ln>
                <a:effectLst/>
                <a:uLnTx/>
                <a:uFillTx/>
                <a:latin typeface="+mn-lt"/>
                <a:ea typeface="+mn-ea"/>
                <a:cs typeface="+mn-cs"/>
              </a:rPr>
              <a:t>düzenleyeceklerdir</a:t>
            </a:r>
            <a:r>
              <a:rPr kumimoji="0" lang="en-US" sz="2600" i="0" u="none" strike="noStrike" kern="1200" cap="none" spc="0" normalizeH="0" baseline="0" noProof="0" dirty="0" smtClean="0">
                <a:ln>
                  <a:noFill/>
                </a:ln>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3 Dikdörtgen"/>
          <p:cNvSpPr/>
          <p:nvPr/>
        </p:nvSpPr>
        <p:spPr>
          <a:xfrm>
            <a:off x="467544" y="1562016"/>
            <a:ext cx="8352928" cy="1938992"/>
          </a:xfrm>
          <a:prstGeom prst="rect">
            <a:avLst/>
          </a:prstGeom>
        </p:spPr>
        <p:txBody>
          <a:bodyPr wrap="square">
            <a:spAutoFit/>
          </a:bodyPr>
          <a:lstStyle/>
          <a:p>
            <a:pPr lvl="0">
              <a:spcBef>
                <a:spcPct val="20000"/>
              </a:spcBef>
              <a:defRPr/>
            </a:pPr>
            <a:r>
              <a:rPr lang="en-US" sz="2400" dirty="0" smtClean="0"/>
              <a:t>5. </a:t>
            </a:r>
            <a:r>
              <a:rPr lang="en-US" sz="2400" dirty="0" err="1" smtClean="0"/>
              <a:t>Çalışanların</a:t>
            </a:r>
            <a:r>
              <a:rPr lang="en-US" sz="2400" dirty="0" smtClean="0"/>
              <a:t> </a:t>
            </a:r>
            <a:r>
              <a:rPr lang="en-US" sz="2400" dirty="0" err="1" smtClean="0"/>
              <a:t>uğradığı</a:t>
            </a:r>
            <a:r>
              <a:rPr lang="en-US" sz="2400" dirty="0" smtClean="0"/>
              <a:t> </a:t>
            </a:r>
            <a:r>
              <a:rPr lang="en-US" sz="2400" dirty="0" err="1" smtClean="0"/>
              <a:t>psikolojik</a:t>
            </a:r>
            <a:r>
              <a:rPr lang="en-US" sz="2400" dirty="0" smtClean="0"/>
              <a:t> </a:t>
            </a:r>
            <a:r>
              <a:rPr lang="en-US" sz="2400" dirty="0" err="1" smtClean="0"/>
              <a:t>taciz</a:t>
            </a:r>
            <a:r>
              <a:rPr lang="en-US" sz="2400" dirty="0" smtClean="0"/>
              <a:t> </a:t>
            </a:r>
            <a:r>
              <a:rPr lang="en-US" sz="2400" dirty="0" err="1" smtClean="0"/>
              <a:t>olaylarını</a:t>
            </a:r>
            <a:r>
              <a:rPr lang="en-US" sz="2400" dirty="0" smtClean="0"/>
              <a:t> </a:t>
            </a:r>
            <a:r>
              <a:rPr lang="en-US" sz="2400" dirty="0" err="1" smtClean="0"/>
              <a:t>izlemek</a:t>
            </a:r>
            <a:r>
              <a:rPr lang="en-US" sz="2400" dirty="0" smtClean="0"/>
              <a:t>, </a:t>
            </a:r>
            <a:r>
              <a:rPr lang="en-US" sz="2400" dirty="0" err="1" smtClean="0"/>
              <a:t>değerlendirmek</a:t>
            </a:r>
            <a:r>
              <a:rPr lang="en-US" sz="2400" dirty="0" smtClean="0"/>
              <a:t> </a:t>
            </a:r>
            <a:r>
              <a:rPr lang="en-US" sz="2400" dirty="0" err="1" smtClean="0"/>
              <a:t>ve</a:t>
            </a:r>
            <a:r>
              <a:rPr lang="en-US" sz="2400" dirty="0" smtClean="0"/>
              <a:t> </a:t>
            </a:r>
            <a:r>
              <a:rPr lang="en-US" sz="2400" dirty="0" err="1" smtClean="0"/>
              <a:t>önleyici</a:t>
            </a:r>
            <a:r>
              <a:rPr lang="en-US" sz="2400" dirty="0" smtClean="0"/>
              <a:t> </a:t>
            </a:r>
            <a:r>
              <a:rPr lang="en-US" sz="2400" dirty="0" err="1" smtClean="0"/>
              <a:t>politikalar</a:t>
            </a:r>
            <a:r>
              <a:rPr lang="en-US" sz="2400" dirty="0" smtClean="0"/>
              <a:t> </a:t>
            </a:r>
            <a:r>
              <a:rPr lang="en-US" sz="2400" dirty="0" err="1" smtClean="0"/>
              <a:t>üretmek</a:t>
            </a:r>
            <a:r>
              <a:rPr lang="en-US" sz="2400" dirty="0" smtClean="0"/>
              <a:t> </a:t>
            </a:r>
            <a:r>
              <a:rPr lang="en-US" sz="2400" dirty="0" err="1" smtClean="0"/>
              <a:t>üzere</a:t>
            </a:r>
            <a:r>
              <a:rPr lang="en-US" sz="2400" dirty="0" smtClean="0"/>
              <a:t> </a:t>
            </a:r>
            <a:r>
              <a:rPr lang="en-US" sz="2400" dirty="0" err="1" smtClean="0">
                <a:solidFill>
                  <a:srgbClr val="FF0000"/>
                </a:solidFill>
              </a:rPr>
              <a:t>Çalışma</a:t>
            </a:r>
            <a:r>
              <a:rPr lang="en-US" sz="2400" dirty="0" smtClean="0">
                <a:solidFill>
                  <a:srgbClr val="FF0000"/>
                </a:solidFill>
              </a:rPr>
              <a:t> </a:t>
            </a:r>
            <a:r>
              <a:rPr lang="en-US" sz="2400" dirty="0" err="1" smtClean="0">
                <a:solidFill>
                  <a:srgbClr val="FF0000"/>
                </a:solidFill>
              </a:rPr>
              <a:t>ve</a:t>
            </a:r>
            <a:r>
              <a:rPr lang="en-US" sz="2400" dirty="0" smtClean="0">
                <a:solidFill>
                  <a:srgbClr val="FF0000"/>
                </a:solidFill>
              </a:rPr>
              <a:t> </a:t>
            </a:r>
            <a:r>
              <a:rPr lang="en-US" sz="2400" dirty="0" err="1" smtClean="0">
                <a:solidFill>
                  <a:srgbClr val="FF0000"/>
                </a:solidFill>
              </a:rPr>
              <a:t>Sosyal</a:t>
            </a:r>
            <a:r>
              <a:rPr lang="en-US" sz="2400" dirty="0" smtClean="0">
                <a:solidFill>
                  <a:srgbClr val="FF0000"/>
                </a:solidFill>
              </a:rPr>
              <a:t> </a:t>
            </a:r>
            <a:r>
              <a:rPr lang="en-US" sz="2400" dirty="0" err="1" smtClean="0">
                <a:solidFill>
                  <a:srgbClr val="FF0000"/>
                </a:solidFill>
              </a:rPr>
              <a:t>Güvenlik</a:t>
            </a:r>
            <a:r>
              <a:rPr lang="en-US" sz="2400" dirty="0" smtClean="0">
                <a:solidFill>
                  <a:srgbClr val="FF0000"/>
                </a:solidFill>
              </a:rPr>
              <a:t> </a:t>
            </a:r>
            <a:r>
              <a:rPr lang="en-US" sz="2400" dirty="0" err="1" smtClean="0">
                <a:solidFill>
                  <a:srgbClr val="FF0000"/>
                </a:solidFill>
              </a:rPr>
              <a:t>Bakanlığı</a:t>
            </a:r>
            <a:r>
              <a:rPr lang="en-US" sz="2400" dirty="0" smtClean="0">
                <a:solidFill>
                  <a:srgbClr val="FF0000"/>
                </a:solidFill>
              </a:rPr>
              <a:t> </a:t>
            </a:r>
            <a:r>
              <a:rPr lang="en-US" sz="2400" dirty="0" err="1" smtClean="0">
                <a:solidFill>
                  <a:srgbClr val="FF0000"/>
                </a:solidFill>
              </a:rPr>
              <a:t>bünyesinde</a:t>
            </a:r>
            <a:r>
              <a:rPr lang="en-US" sz="2400" dirty="0" smtClean="0">
                <a:solidFill>
                  <a:srgbClr val="FF0000"/>
                </a:solidFill>
              </a:rPr>
              <a:t> </a:t>
            </a:r>
            <a:r>
              <a:rPr lang="en-US" sz="2400" dirty="0" err="1" smtClean="0"/>
              <a:t>Devlet</a:t>
            </a:r>
            <a:r>
              <a:rPr lang="en-US" sz="2400" dirty="0" smtClean="0"/>
              <a:t> </a:t>
            </a:r>
            <a:r>
              <a:rPr lang="en-US" sz="2400" dirty="0" err="1" smtClean="0"/>
              <a:t>Personel</a:t>
            </a:r>
            <a:r>
              <a:rPr lang="en-US" sz="2400" dirty="0" smtClean="0"/>
              <a:t> </a:t>
            </a:r>
            <a:r>
              <a:rPr lang="en-US" sz="2400" dirty="0" err="1" smtClean="0"/>
              <a:t>Başkanlığı</a:t>
            </a:r>
            <a:r>
              <a:rPr lang="en-US" sz="2400" dirty="0" smtClean="0"/>
              <a:t>, </a:t>
            </a:r>
            <a:r>
              <a:rPr lang="en-US" sz="2400" dirty="0" err="1" smtClean="0"/>
              <a:t>sivil</a:t>
            </a:r>
            <a:r>
              <a:rPr lang="en-US" sz="2400" dirty="0" smtClean="0"/>
              <a:t> </a:t>
            </a:r>
            <a:r>
              <a:rPr lang="en-US" sz="2400" dirty="0" err="1" smtClean="0"/>
              <a:t>toplum</a:t>
            </a:r>
            <a:r>
              <a:rPr lang="en-US" sz="2400" dirty="0" smtClean="0"/>
              <a:t> </a:t>
            </a:r>
            <a:r>
              <a:rPr lang="en-US" sz="2400" dirty="0" err="1" smtClean="0"/>
              <a:t>kuruluşları</a:t>
            </a:r>
            <a:r>
              <a:rPr lang="en-US" sz="2400" dirty="0" smtClean="0"/>
              <a:t> </a:t>
            </a:r>
            <a:r>
              <a:rPr lang="en-US" sz="2400" dirty="0" err="1" smtClean="0"/>
              <a:t>ve</a:t>
            </a:r>
            <a:r>
              <a:rPr lang="en-US" sz="2400" dirty="0" smtClean="0"/>
              <a:t> </a:t>
            </a:r>
            <a:r>
              <a:rPr lang="en-US" sz="2400" dirty="0" err="1" smtClean="0"/>
              <a:t>ilgili</a:t>
            </a:r>
            <a:r>
              <a:rPr lang="en-US" sz="2400" dirty="0" smtClean="0"/>
              <a:t> </a:t>
            </a:r>
            <a:r>
              <a:rPr lang="en-US" sz="2400" dirty="0" err="1" smtClean="0"/>
              <a:t>tarafların</a:t>
            </a:r>
            <a:r>
              <a:rPr lang="en-US" sz="2400" dirty="0" smtClean="0"/>
              <a:t> </a:t>
            </a:r>
            <a:r>
              <a:rPr lang="en-US" sz="2400" dirty="0" err="1" smtClean="0"/>
              <a:t>katılımıyla</a:t>
            </a:r>
            <a:r>
              <a:rPr lang="en-US" sz="2400" dirty="0" smtClean="0"/>
              <a:t> </a:t>
            </a:r>
            <a:r>
              <a:rPr lang="en-US" sz="2400" dirty="0" smtClean="0">
                <a:solidFill>
                  <a:srgbClr val="FF0000"/>
                </a:solidFill>
              </a:rPr>
              <a:t>"</a:t>
            </a:r>
            <a:r>
              <a:rPr lang="en-US" sz="2400" dirty="0" err="1" smtClean="0">
                <a:solidFill>
                  <a:srgbClr val="FF0000"/>
                </a:solidFill>
              </a:rPr>
              <a:t>Psikolojik</a:t>
            </a:r>
            <a:r>
              <a:rPr lang="en-US" sz="2400" dirty="0" smtClean="0">
                <a:solidFill>
                  <a:srgbClr val="FF0000"/>
                </a:solidFill>
              </a:rPr>
              <a:t> </a:t>
            </a:r>
            <a:r>
              <a:rPr lang="en-US" sz="2400" dirty="0" err="1" smtClean="0">
                <a:solidFill>
                  <a:srgbClr val="FF0000"/>
                </a:solidFill>
              </a:rPr>
              <a:t>Tacizle</a:t>
            </a:r>
            <a:r>
              <a:rPr lang="en-US" sz="2400" dirty="0" smtClean="0">
                <a:solidFill>
                  <a:srgbClr val="FF0000"/>
                </a:solidFill>
              </a:rPr>
              <a:t> </a:t>
            </a:r>
            <a:r>
              <a:rPr lang="en-US" sz="2400" dirty="0" err="1" smtClean="0">
                <a:solidFill>
                  <a:srgbClr val="FF0000"/>
                </a:solidFill>
              </a:rPr>
              <a:t>Mücadele</a:t>
            </a:r>
            <a:r>
              <a:rPr lang="en-US" sz="2400" dirty="0" smtClean="0">
                <a:solidFill>
                  <a:srgbClr val="FF0000"/>
                </a:solidFill>
              </a:rPr>
              <a:t> </a:t>
            </a:r>
            <a:r>
              <a:rPr lang="en-US" sz="2400" dirty="0" err="1" smtClean="0">
                <a:solidFill>
                  <a:srgbClr val="FF0000"/>
                </a:solidFill>
              </a:rPr>
              <a:t>Kurulu</a:t>
            </a:r>
            <a:r>
              <a:rPr lang="en-US" sz="2400" dirty="0" smtClean="0">
                <a:solidFill>
                  <a:srgbClr val="FF0000"/>
                </a:solidFill>
              </a:rPr>
              <a:t>" </a:t>
            </a:r>
            <a:r>
              <a:rPr lang="en-US" sz="2400" dirty="0" err="1" smtClean="0"/>
              <a:t>kurulacaktır</a:t>
            </a:r>
            <a:r>
              <a:rPr lang="en-US" sz="2400" dirty="0" smtClean="0"/>
              <a:t>.</a:t>
            </a:r>
          </a:p>
        </p:txBody>
      </p:sp>
    </p:spTree>
  </p:cSld>
  <p:clrMapOvr>
    <a:masterClrMapping/>
  </p:clrMapOvr>
  <p:transition spd="med">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gray">
          <a:xfrm>
            <a:off x="251520" y="2060848"/>
            <a:ext cx="3757613" cy="432048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tr-TR" sz="2000" b="1" i="1" dirty="0">
                <a:solidFill>
                  <a:srgbClr val="000000"/>
                </a:solidFill>
                <a:latin typeface="Calibri" pitchFamily="34" charset="0"/>
              </a:rPr>
              <a:t>Gevşeme:</a:t>
            </a:r>
            <a:r>
              <a:rPr lang="tr-TR" sz="2000" i="1" dirty="0">
                <a:solidFill>
                  <a:srgbClr val="000000"/>
                </a:solidFill>
                <a:latin typeface="Calibri" pitchFamily="34" charset="0"/>
              </a:rPr>
              <a:t> </a:t>
            </a:r>
            <a:r>
              <a:rPr lang="es-ES" sz="2000" i="1" dirty="0">
                <a:solidFill>
                  <a:srgbClr val="000000"/>
                </a:solidFill>
                <a:latin typeface="Calibri" pitchFamily="34" charset="0"/>
              </a:rPr>
              <a:t>Nefes</a:t>
            </a:r>
            <a:r>
              <a:rPr lang="tr-TR" sz="2000" i="1" dirty="0">
                <a:solidFill>
                  <a:srgbClr val="000000"/>
                </a:solidFill>
                <a:latin typeface="Calibri" pitchFamily="34" charset="0"/>
              </a:rPr>
              <a:t> </a:t>
            </a:r>
            <a:r>
              <a:rPr lang="tr-TR" sz="2000" i="1" dirty="0" smtClean="0">
                <a:solidFill>
                  <a:srgbClr val="000000"/>
                </a:solidFill>
                <a:latin typeface="Calibri" pitchFamily="34" charset="0"/>
              </a:rPr>
              <a:t> alma </a:t>
            </a:r>
            <a:r>
              <a:rPr lang="es-ES" sz="2000" i="1" dirty="0" smtClean="0">
                <a:solidFill>
                  <a:srgbClr val="000000"/>
                </a:solidFill>
                <a:latin typeface="Calibri" pitchFamily="34" charset="0"/>
              </a:rPr>
              <a:t>meditasyon </a:t>
            </a:r>
            <a:r>
              <a:rPr lang="es-ES" sz="2000" i="1" dirty="0">
                <a:solidFill>
                  <a:srgbClr val="000000"/>
                </a:solidFill>
                <a:latin typeface="Calibri" pitchFamily="34" charset="0"/>
              </a:rPr>
              <a:t>ve zihinsel </a:t>
            </a:r>
            <a:r>
              <a:rPr lang="es-ES" sz="2000" i="1" dirty="0" smtClean="0">
                <a:solidFill>
                  <a:srgbClr val="000000"/>
                </a:solidFill>
                <a:latin typeface="Calibri" pitchFamily="34" charset="0"/>
              </a:rPr>
              <a:t>gevşeme</a:t>
            </a:r>
            <a:endParaRPr lang="fr-FR" sz="2000"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dirty="0">
                <a:solidFill>
                  <a:srgbClr val="000000"/>
                </a:solidFill>
                <a:latin typeface="Calibri" pitchFamily="34" charset="0"/>
              </a:rPr>
              <a:t>Egzersiz: </a:t>
            </a:r>
            <a:r>
              <a:rPr lang="tr-TR" sz="2000" i="1" dirty="0">
                <a:solidFill>
                  <a:srgbClr val="000000"/>
                </a:solidFill>
                <a:latin typeface="Calibri" pitchFamily="34" charset="0"/>
              </a:rPr>
              <a:t>Oksijen kullanımını artar, yüksek verim için haftada 2-3 kez</a:t>
            </a:r>
            <a:endParaRPr lang="fr-FR" sz="2000"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dirty="0">
                <a:solidFill>
                  <a:srgbClr val="000000"/>
                </a:solidFill>
                <a:latin typeface="Calibri" pitchFamily="34" charset="0"/>
              </a:rPr>
              <a:t>Perhiz:</a:t>
            </a:r>
            <a:r>
              <a:rPr lang="tr-TR" sz="2000" i="1" dirty="0">
                <a:solidFill>
                  <a:srgbClr val="000000"/>
                </a:solidFill>
                <a:latin typeface="Calibri" pitchFamily="34" charset="0"/>
              </a:rPr>
              <a:t> Stres yeme alışkanlıklarını değiştirir, genelde metabolizma hızlanır</a:t>
            </a:r>
            <a:endParaRPr lang="fr-FR" sz="2000"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dirty="0">
                <a:solidFill>
                  <a:srgbClr val="000000"/>
                </a:solidFill>
                <a:latin typeface="Calibri" pitchFamily="34" charset="0"/>
              </a:rPr>
              <a:t>Davranış değişikliği: </a:t>
            </a:r>
            <a:r>
              <a:rPr lang="tr-TR" sz="2000" i="1" dirty="0">
                <a:solidFill>
                  <a:srgbClr val="000000"/>
                </a:solidFill>
                <a:latin typeface="Calibri" pitchFamily="34" charset="0"/>
              </a:rPr>
              <a:t>Birey önce içgüdüsel davranışlar gösterir. Davranışlarını değiştirmesi istenebilir. </a:t>
            </a:r>
            <a:r>
              <a:rPr lang="tr-TR" sz="2000" i="1" dirty="0">
                <a:latin typeface="Calibri" pitchFamily="34" charset="0"/>
              </a:rPr>
              <a:t>Özgüveni artırmaya </a:t>
            </a:r>
            <a:r>
              <a:rPr lang="tr-TR" sz="2000" i="1" dirty="0">
                <a:solidFill>
                  <a:srgbClr val="000000"/>
                </a:solidFill>
                <a:latin typeface="Calibri" pitchFamily="34" charset="0"/>
              </a:rPr>
              <a:t>yönelik eğitimler…</a:t>
            </a:r>
          </a:p>
          <a:p>
            <a:pPr marL="190500" indent="-190500">
              <a:lnSpc>
                <a:spcPct val="90000"/>
              </a:lnSpc>
              <a:spcAft>
                <a:spcPct val="20000"/>
              </a:spcAft>
              <a:buClr>
                <a:srgbClr val="292929"/>
              </a:buClr>
              <a:buFont typeface="Wingdings" pitchFamily="2" charset="2"/>
              <a:buChar char="§"/>
            </a:pPr>
            <a:endParaRPr lang="fr-FR" sz="2400" i="1" dirty="0">
              <a:solidFill>
                <a:srgbClr val="000000"/>
              </a:solidFill>
              <a:latin typeface="Calibri" pitchFamily="34" charset="0"/>
            </a:endParaRPr>
          </a:p>
        </p:txBody>
      </p:sp>
      <p:sp>
        <p:nvSpPr>
          <p:cNvPr id="3" name="Rectangle 5"/>
          <p:cNvSpPr>
            <a:spLocks noChangeArrowheads="1"/>
          </p:cNvSpPr>
          <p:nvPr/>
        </p:nvSpPr>
        <p:spPr bwMode="gray">
          <a:xfrm>
            <a:off x="5220072" y="2060848"/>
            <a:ext cx="3757612" cy="446449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r>
              <a:rPr lang="tr-TR" sz="2400" b="1" i="1" noProof="1">
                <a:solidFill>
                  <a:srgbClr val="000000"/>
                </a:solidFill>
                <a:latin typeface="Calibri" pitchFamily="34" charset="0"/>
              </a:rPr>
              <a:t>Denetim: </a:t>
            </a:r>
            <a:r>
              <a:rPr lang="tr-TR" sz="2400" i="1" noProof="1">
                <a:solidFill>
                  <a:srgbClr val="000000"/>
                </a:solidFill>
                <a:latin typeface="Calibri" pitchFamily="34" charset="0"/>
              </a:rPr>
              <a:t>Kişinin bulunduğu ortamı denetleyebilmesi sağlanmalı, kişi makinanın kontrolünden kurtarılmalı,</a:t>
            </a:r>
          </a:p>
          <a:p>
            <a:pPr marL="190500" indent="-190500">
              <a:lnSpc>
                <a:spcPct val="90000"/>
              </a:lnSpc>
              <a:spcAft>
                <a:spcPct val="20000"/>
              </a:spcAft>
              <a:buClr>
                <a:srgbClr val="292929"/>
              </a:buClr>
              <a:buFont typeface="Wingdings" pitchFamily="2" charset="2"/>
              <a:buChar char="§"/>
            </a:pPr>
            <a:r>
              <a:rPr lang="tr-TR" sz="2400" b="1" i="1" noProof="1">
                <a:solidFill>
                  <a:srgbClr val="000000"/>
                </a:solidFill>
                <a:latin typeface="Calibri" pitchFamily="34" charset="0"/>
              </a:rPr>
              <a:t>Katılım: </a:t>
            </a:r>
            <a:r>
              <a:rPr lang="tr-TR" sz="2400" i="1" noProof="1">
                <a:solidFill>
                  <a:srgbClr val="000000"/>
                </a:solidFill>
                <a:latin typeface="Calibri" pitchFamily="34" charset="0"/>
              </a:rPr>
              <a:t>Sürece katılımları sağlanmalı, </a:t>
            </a:r>
          </a:p>
          <a:p>
            <a:pPr marL="190500" indent="-190500">
              <a:lnSpc>
                <a:spcPct val="90000"/>
              </a:lnSpc>
              <a:spcAft>
                <a:spcPct val="20000"/>
              </a:spcAft>
              <a:buClr>
                <a:srgbClr val="292929"/>
              </a:buClr>
              <a:buFont typeface="Wingdings" pitchFamily="2" charset="2"/>
              <a:buChar char="§"/>
            </a:pPr>
            <a:r>
              <a:rPr lang="tr-TR" sz="2400" b="1" i="1" noProof="1">
                <a:solidFill>
                  <a:srgbClr val="000000"/>
                </a:solidFill>
                <a:latin typeface="Calibri" pitchFamily="34" charset="0"/>
              </a:rPr>
              <a:t>Özerklik: </a:t>
            </a:r>
            <a:r>
              <a:rPr lang="tr-TR" sz="2400" i="1" noProof="1">
                <a:solidFill>
                  <a:srgbClr val="000000"/>
                </a:solidFill>
                <a:latin typeface="Calibri" pitchFamily="34" charset="0"/>
              </a:rPr>
              <a:t>Sorumluluk verilmeli, </a:t>
            </a:r>
          </a:p>
          <a:p>
            <a:pPr marL="190500" indent="-190500">
              <a:lnSpc>
                <a:spcPct val="90000"/>
              </a:lnSpc>
              <a:spcAft>
                <a:spcPct val="20000"/>
              </a:spcAft>
              <a:buClr>
                <a:srgbClr val="292929"/>
              </a:buClr>
              <a:buFont typeface="Wingdings" pitchFamily="2" charset="2"/>
              <a:buChar char="§"/>
            </a:pPr>
            <a:r>
              <a:rPr lang="tr-TR" sz="2400" b="1" i="1" noProof="1">
                <a:solidFill>
                  <a:srgbClr val="000000"/>
                </a:solidFill>
                <a:latin typeface="Calibri" pitchFamily="34" charset="0"/>
              </a:rPr>
              <a:t>Esnek çalışma: </a:t>
            </a:r>
          </a:p>
        </p:txBody>
      </p:sp>
      <p:sp>
        <p:nvSpPr>
          <p:cNvPr id="4" name="Rectangle 13"/>
          <p:cNvSpPr>
            <a:spLocks noChangeArrowheads="1"/>
          </p:cNvSpPr>
          <p:nvPr/>
        </p:nvSpPr>
        <p:spPr bwMode="gray">
          <a:xfrm>
            <a:off x="179512" y="1555750"/>
            <a:ext cx="3757613" cy="36036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a:solidFill>
                  <a:srgbClr val="FFFFFF"/>
                </a:solidFill>
                <a:latin typeface="Calibri" pitchFamily="34" charset="0"/>
              </a:rPr>
              <a:t>Kişisel Stres Yönetimi</a:t>
            </a:r>
            <a:endParaRPr lang="tr-TR" sz="2000" b="1" noProof="1">
              <a:solidFill>
                <a:srgbClr val="FFFFFF"/>
              </a:solidFill>
              <a:latin typeface="Calibri" pitchFamily="34" charset="0"/>
            </a:endParaRPr>
          </a:p>
        </p:txBody>
      </p:sp>
      <p:sp>
        <p:nvSpPr>
          <p:cNvPr id="5" name="Rectangle 11"/>
          <p:cNvSpPr>
            <a:spLocks noChangeArrowheads="1"/>
          </p:cNvSpPr>
          <p:nvPr/>
        </p:nvSpPr>
        <p:spPr bwMode="gray">
          <a:xfrm>
            <a:off x="5134868" y="1555750"/>
            <a:ext cx="3757612" cy="36036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000" b="1" dirty="0">
                <a:solidFill>
                  <a:srgbClr val="FFFFFF"/>
                </a:solidFill>
                <a:latin typeface="Calibri" pitchFamily="34" charset="0"/>
              </a:rPr>
              <a:t>Örgütsel Stres Yönetimi</a:t>
            </a:r>
            <a:endParaRPr lang="tr-TR" sz="2000" b="1" noProof="1">
              <a:solidFill>
                <a:srgbClr val="FFFFFF"/>
              </a:solidFill>
              <a:latin typeface="Calibri" pitchFamily="34" charset="0"/>
            </a:endParaRPr>
          </a:p>
        </p:txBody>
      </p:sp>
      <p:sp>
        <p:nvSpPr>
          <p:cNvPr id="10" name="Rectangle 31"/>
          <p:cNvSpPr txBox="1">
            <a:spLocks noChangeArrowheads="1"/>
          </p:cNvSpPr>
          <p:nvPr/>
        </p:nvSpPr>
        <p:spPr bwMode="gray">
          <a:xfrm>
            <a:off x="2812115" y="908720"/>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STRES YÖNETİMİ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12" name="11 Şeritli Sağ Ok"/>
          <p:cNvSpPr/>
          <p:nvPr/>
        </p:nvSpPr>
        <p:spPr>
          <a:xfrm rot="5400000">
            <a:off x="3887924" y="1808820"/>
            <a:ext cx="1368152" cy="864096"/>
          </a:xfrm>
          <a:prstGeom prst="striped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Sol Sağ Ok"/>
          <p:cNvSpPr/>
          <p:nvPr/>
        </p:nvSpPr>
        <p:spPr>
          <a:xfrm>
            <a:off x="4139952" y="3717032"/>
            <a:ext cx="1008112" cy="648072"/>
          </a:xfrm>
          <a:prstGeom prst="lef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txBox="1">
            <a:spLocks noChangeArrowheads="1"/>
          </p:cNvSpPr>
          <p:nvPr/>
        </p:nvSpPr>
        <p:spPr bwMode="gray">
          <a:xfrm>
            <a:off x="867899"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kern="1200" noProof="1" smtClean="0">
                <a:solidFill>
                  <a:srgbClr val="C00000"/>
                </a:solidFill>
                <a:effectLst>
                  <a:innerShdw blurRad="63500" dist="50800" dir="8100000">
                    <a:prstClr val="black">
                      <a:alpha val="50000"/>
                    </a:prstClr>
                  </a:innerShdw>
                </a:effectLst>
                <a:latin typeface="Calibri" pitchFamily="34" charset="0"/>
                <a:ea typeface="+mn-ea"/>
                <a:cs typeface="Calibri" pitchFamily="34" charset="0"/>
              </a:rPr>
              <a:t>STRESTEN KORUNMA</a:t>
            </a:r>
            <a:endParaRPr lang="en-GB" sz="3200" kern="1200" noProof="1" smtClean="0">
              <a:solidFill>
                <a:srgbClr val="C00000"/>
              </a:solidFill>
              <a:effectLst>
                <a:innerShdw blurRad="63500" dist="50800" dir="8100000">
                  <a:prstClr val="black">
                    <a:alpha val="50000"/>
                  </a:prstClr>
                </a:innerShdw>
              </a:effectLst>
              <a:latin typeface="Calibri" pitchFamily="34" charset="0"/>
              <a:ea typeface="+mn-ea"/>
              <a:cs typeface="Calibri" pitchFamily="34" charset="0"/>
            </a:endParaRPr>
          </a:p>
        </p:txBody>
      </p:sp>
      <p:grpSp>
        <p:nvGrpSpPr>
          <p:cNvPr id="3" name="Grup 3"/>
          <p:cNvGrpSpPr/>
          <p:nvPr/>
        </p:nvGrpSpPr>
        <p:grpSpPr>
          <a:xfrm>
            <a:off x="4771633" y="417077"/>
            <a:ext cx="4329849" cy="811367"/>
            <a:chOff x="4505808" y="225683"/>
            <a:chExt cx="4329849" cy="811367"/>
          </a:xfrm>
          <a:solidFill>
            <a:schemeClr val="bg1"/>
          </a:solidFill>
        </p:grpSpPr>
        <p:pic>
          <p:nvPicPr>
            <p:cNvPr id="4" name="Picture 4" descr="D:\DOKTOR\9-ISTUZMAN\1-EĞİTİM KURUMU\1. İstanbuluzman\ZZResim\Fabrika\industry (4).png"/>
            <p:cNvPicPr preferRelativeResize="0">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05808" y="235365"/>
              <a:ext cx="684000" cy="801685"/>
            </a:xfrm>
            <a:prstGeom prst="rect">
              <a:avLst/>
            </a:prstGeom>
            <a:grpFill/>
            <a:ln w="0">
              <a:solidFill>
                <a:schemeClr val="tx1"/>
              </a:solidFill>
            </a:ln>
            <a:extLst>
              <a:ext uri="{909E8E84-426E-40DD-AFC4-6F175D3DCCD1}">
                <a14:hiddenFill xmlns="" xmlns:a14="http://schemas.microsoft.com/office/drawing/2010/main">
                  <a:solidFill>
                    <a:srgbClr val="FFFFFF"/>
                  </a:solidFill>
                </a14:hiddenFill>
              </a:ext>
            </a:extLst>
          </p:spPr>
        </p:pic>
        <p:sp>
          <p:nvSpPr>
            <p:cNvPr id="5" name="Text Box 19"/>
            <p:cNvSpPr txBox="1">
              <a:spLocks noChangeArrowheads="1"/>
            </p:cNvSpPr>
            <p:nvPr/>
          </p:nvSpPr>
          <p:spPr bwMode="gray">
            <a:xfrm>
              <a:off x="5220966" y="225683"/>
              <a:ext cx="3614691" cy="811367"/>
            </a:xfrm>
            <a:prstGeom prst="rect">
              <a:avLst/>
            </a:prstGeom>
            <a:grpFill/>
            <a:ln w="3175">
              <a:solidFill>
                <a:schemeClr val="tx1"/>
              </a:solidFill>
              <a:miter lim="800000"/>
              <a:headEnd/>
              <a:tailEnd/>
            </a:ln>
          </p:spPr>
          <p:txBody>
            <a:bodyPr wrap="square" lIns="36000" tIns="36000" rIns="36000" bIns="36000">
              <a:spAutoFit/>
            </a:bodyPr>
            <a:lstStyle/>
            <a:p>
              <a:pPr marL="36000" defTabSz="801688">
                <a:spcAft>
                  <a:spcPts val="0"/>
                </a:spcAft>
              </a:pPr>
              <a:r>
                <a:rPr lang="tr-TR" sz="1600" b="1" i="1" noProof="1" smtClean="0">
                  <a:latin typeface="Calibri" pitchFamily="34" charset="0"/>
                  <a:cs typeface="Calibri" pitchFamily="34" charset="0"/>
                </a:rPr>
                <a:t> Çalışma Çevresi;</a:t>
              </a:r>
            </a:p>
            <a:p>
              <a:pPr marL="36000" defTabSz="801688">
                <a:spcAft>
                  <a:spcPts val="0"/>
                </a:spcAft>
              </a:pPr>
              <a:r>
                <a:rPr lang="tr-TR" sz="1600" i="1" noProof="1">
                  <a:latin typeface="Calibri" pitchFamily="34" charset="0"/>
                  <a:cs typeface="Calibri" pitchFamily="34" charset="0"/>
                </a:rPr>
                <a:t>Stresle başa çıkmanın en önemli yöntemi stresi </a:t>
              </a:r>
              <a:r>
                <a:rPr lang="tr-TR" sz="1600" b="1" i="1" noProof="1">
                  <a:latin typeface="Calibri" pitchFamily="34" charset="0"/>
                  <a:cs typeface="Calibri" pitchFamily="34" charset="0"/>
                </a:rPr>
                <a:t>kaynağında yok </a:t>
              </a:r>
              <a:r>
                <a:rPr lang="tr-TR" sz="1600" b="1" i="1" noProof="1" smtClean="0">
                  <a:latin typeface="Calibri" pitchFamily="34" charset="0"/>
                  <a:cs typeface="Calibri" pitchFamily="34" charset="0"/>
                </a:rPr>
                <a:t>etmektir;</a:t>
              </a:r>
              <a:endParaRPr lang="tr-TR" sz="1600" b="1" i="1" noProof="1">
                <a:latin typeface="Calibri" pitchFamily="34" charset="0"/>
                <a:cs typeface="Calibri" pitchFamily="34" charset="0"/>
              </a:endParaRPr>
            </a:p>
          </p:txBody>
        </p:sp>
      </p:grpSp>
      <p:grpSp>
        <p:nvGrpSpPr>
          <p:cNvPr id="6" name="Grup 2"/>
          <p:cNvGrpSpPr/>
          <p:nvPr/>
        </p:nvGrpSpPr>
        <p:grpSpPr>
          <a:xfrm>
            <a:off x="4775359" y="1265308"/>
            <a:ext cx="4326128" cy="775015"/>
            <a:chOff x="4510278" y="1058863"/>
            <a:chExt cx="4315490" cy="775015"/>
          </a:xfrm>
        </p:grpSpPr>
        <p:sp>
          <p:nvSpPr>
            <p:cNvPr id="7" name="Text Box 19"/>
            <p:cNvSpPr txBox="1">
              <a:spLocks noChangeArrowheads="1"/>
            </p:cNvSpPr>
            <p:nvPr/>
          </p:nvSpPr>
          <p:spPr bwMode="gray">
            <a:xfrm>
              <a:off x="5226178" y="1058863"/>
              <a:ext cx="3599590" cy="775015"/>
            </a:xfrm>
            <a:prstGeom prst="rect">
              <a:avLst/>
            </a:prstGeom>
            <a:noFill/>
            <a:ln w="3175">
              <a:solidFill>
                <a:schemeClr val="tx1"/>
              </a:solidFill>
              <a:miter lim="800000"/>
              <a:headEnd/>
              <a:tailEnd/>
            </a:ln>
          </p:spPr>
          <p:txBody>
            <a:bodyPr wrap="square" lIns="36000" tIns="36000" rIns="36000" bIns="0">
              <a:spAutoFit/>
            </a:bodyPr>
            <a:lstStyle/>
            <a:p>
              <a:pPr marL="36000" defTabSz="801688">
                <a:spcAft>
                  <a:spcPts val="0"/>
                </a:spcAft>
              </a:pPr>
              <a:r>
                <a:rPr lang="tr-TR" sz="1600" b="1" i="1" noProof="1" smtClean="0">
                  <a:latin typeface="Calibri" pitchFamily="34" charset="0"/>
                  <a:cs typeface="Calibri" pitchFamily="34" charset="0"/>
                </a:rPr>
                <a:t>Çalışanlar;</a:t>
              </a:r>
            </a:p>
            <a:p>
              <a:pPr marL="321750" indent="-285750" defTabSz="801688">
                <a:spcAft>
                  <a:spcPts val="0"/>
                </a:spcAft>
                <a:buFont typeface="Wingdings" pitchFamily="2" charset="2"/>
                <a:buChar char="ü"/>
              </a:pPr>
              <a:r>
                <a:rPr lang="tr-TR" sz="1600" b="1" i="1" noProof="1" smtClean="0">
                  <a:latin typeface="Calibri" pitchFamily="34" charset="0"/>
                  <a:cs typeface="Calibri" pitchFamily="34" charset="0"/>
                </a:rPr>
                <a:t>Çalışanlar</a:t>
              </a:r>
              <a:r>
                <a:rPr lang="tr-TR" sz="1600" i="1" noProof="1" smtClean="0">
                  <a:latin typeface="Calibri" pitchFamily="34" charset="0"/>
                  <a:cs typeface="Calibri" pitchFamily="34" charset="0"/>
                </a:rPr>
                <a:t> işle </a:t>
              </a:r>
              <a:r>
                <a:rPr lang="tr-TR" sz="1600" i="1" noProof="1">
                  <a:latin typeface="Calibri" pitchFamily="34" charset="0"/>
                  <a:cs typeface="Calibri" pitchFamily="34" charset="0"/>
                </a:rPr>
                <a:t>ilgili sorunları tanımlayıp çözmek için </a:t>
              </a:r>
              <a:r>
                <a:rPr lang="tr-TR" sz="1600" b="1" i="1" noProof="1" smtClean="0">
                  <a:latin typeface="Calibri" pitchFamily="34" charset="0"/>
                  <a:cs typeface="Calibri" pitchFamily="34" charset="0"/>
                </a:rPr>
                <a:t>eğitilir</a:t>
              </a:r>
              <a:endParaRPr lang="tr-TR" sz="1600" b="1" i="1" noProof="1">
                <a:latin typeface="Calibri" pitchFamily="34" charset="0"/>
                <a:cs typeface="Calibri" pitchFamily="34" charset="0"/>
              </a:endParaRPr>
            </a:p>
          </p:txBody>
        </p:sp>
        <p:pic>
          <p:nvPicPr>
            <p:cNvPr id="8" name="Picture 2" descr="D:\DOKTOR\2-DRUZ\1-EĞİTİM KURUMU\1. İstanbuluzman\2-RESİMLER\Meslekler\man-icon.png"/>
            <p:cNvPicPr preferRelativeResize="0">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10278" y="1064275"/>
              <a:ext cx="684000" cy="769603"/>
            </a:xfrm>
            <a:prstGeom prst="rect">
              <a:avLst/>
            </a:prstGeom>
            <a:noFill/>
            <a:ln w="0">
              <a:solidFill>
                <a:schemeClr val="tx1"/>
              </a:solidFill>
            </a:ln>
            <a:extLst>
              <a:ext uri="{909E8E84-426E-40DD-AFC4-6F175D3DCCD1}">
                <a14:hiddenFill xmlns="" xmlns:a14="http://schemas.microsoft.com/office/drawing/2010/main">
                  <a:solidFill>
                    <a:srgbClr val="FFFFFF"/>
                  </a:solidFill>
                </a14:hiddenFill>
              </a:ext>
            </a:extLst>
          </p:spPr>
        </p:pic>
      </p:grpSp>
      <p:sp>
        <p:nvSpPr>
          <p:cNvPr id="9" name="Text Box 19"/>
          <p:cNvSpPr txBox="1">
            <a:spLocks noChangeArrowheads="1"/>
          </p:cNvSpPr>
          <p:nvPr/>
        </p:nvSpPr>
        <p:spPr bwMode="gray">
          <a:xfrm>
            <a:off x="2890887" y="2130449"/>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BİRİNCİL KORUMA</a:t>
            </a:r>
            <a:endParaRPr lang="tr-TR" sz="1400" b="1" noProof="1">
              <a:latin typeface="Agency FB" pitchFamily="34" charset="0"/>
              <a:cs typeface="Calibri" pitchFamily="34" charset="0"/>
            </a:endParaRPr>
          </a:p>
        </p:txBody>
      </p:sp>
      <p:grpSp>
        <p:nvGrpSpPr>
          <p:cNvPr id="10" name="Group 62"/>
          <p:cNvGrpSpPr>
            <a:grpSpLocks/>
          </p:cNvGrpSpPr>
          <p:nvPr/>
        </p:nvGrpSpPr>
        <p:grpSpPr bwMode="auto">
          <a:xfrm>
            <a:off x="3217119" y="2355352"/>
            <a:ext cx="2411413" cy="2093912"/>
            <a:chOff x="2127" y="2069"/>
            <a:chExt cx="1519" cy="1319"/>
          </a:xfrm>
        </p:grpSpPr>
        <p:sp>
          <p:nvSpPr>
            <p:cNvPr id="11" name="Freeform 31"/>
            <p:cNvSpPr>
              <a:spLocks/>
            </p:cNvSpPr>
            <p:nvPr/>
          </p:nvSpPr>
          <p:spPr bwMode="gray">
            <a:xfrm>
              <a:off x="2127" y="2069"/>
              <a:ext cx="750" cy="1312"/>
            </a:xfrm>
            <a:custGeom>
              <a:avLst/>
              <a:gdLst>
                <a:gd name="T0" fmla="*/ 0 w 1859"/>
                <a:gd name="T1" fmla="*/ 0 h 3212"/>
                <a:gd name="T2" fmla="*/ 0 w 1859"/>
                <a:gd name="T3" fmla="*/ 1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69A2E1">
                    <a:gamma/>
                    <a:shade val="66275"/>
                    <a:invGamma/>
                  </a:srgbClr>
                </a:gs>
                <a:gs pos="100000">
                  <a:srgbClr val="69A2E1"/>
                </a:gs>
              </a:gsLst>
              <a:lin ang="18900000" scaled="1"/>
            </a:gradFill>
            <a:ln w="9525">
              <a:solidFill>
                <a:srgbClr val="919191"/>
              </a:solidFill>
              <a:miter lim="800000"/>
              <a:headEnd/>
              <a:tailEnd/>
            </a:ln>
          </p:spPr>
          <p:txBody>
            <a:bodyPr wrap="none" anchor="ctr"/>
            <a:lstStyle/>
            <a:p>
              <a:endParaRPr lang="tr-TR">
                <a:solidFill>
                  <a:srgbClr val="000000"/>
                </a:solidFill>
              </a:endParaRPr>
            </a:p>
          </p:txBody>
        </p:sp>
        <p:sp>
          <p:nvSpPr>
            <p:cNvPr id="12" name="Freeform 35"/>
            <p:cNvSpPr>
              <a:spLocks/>
            </p:cNvSpPr>
            <p:nvPr/>
          </p:nvSpPr>
          <p:spPr bwMode="gray">
            <a:xfrm>
              <a:off x="2137" y="2797"/>
              <a:ext cx="1505" cy="591"/>
            </a:xfrm>
            <a:custGeom>
              <a:avLst/>
              <a:gdLst>
                <a:gd name="T0" fmla="*/ 0 w 3730"/>
                <a:gd name="T1" fmla="*/ 0 h 1448"/>
                <a:gd name="T2" fmla="*/ 0 w 3730"/>
                <a:gd name="T3" fmla="*/ 0 h 1448"/>
                <a:gd name="T4" fmla="*/ 1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2A79D0">
                    <a:gamma/>
                    <a:shade val="66275"/>
                    <a:invGamma/>
                  </a:srgbClr>
                </a:gs>
                <a:gs pos="100000">
                  <a:srgbClr val="2A79D0"/>
                </a:gs>
              </a:gsLst>
              <a:lin ang="18900000" scaled="1"/>
            </a:gradFill>
            <a:ln w="9525" cap="flat" cmpd="sng">
              <a:solidFill>
                <a:srgbClr val="919191"/>
              </a:solidFill>
              <a:prstDash val="solid"/>
              <a:miter lim="800000"/>
              <a:headEnd type="none" w="med" len="med"/>
              <a:tailEnd type="none" w="med" len="med"/>
            </a:ln>
            <a:effectLst/>
          </p:spPr>
          <p:txBody>
            <a:bodyPr wrap="none" anchor="ctr"/>
            <a:lstStyle/>
            <a:p>
              <a:endParaRPr lang="tr-TR">
                <a:solidFill>
                  <a:srgbClr val="000000"/>
                </a:solidFill>
              </a:endParaRPr>
            </a:p>
          </p:txBody>
        </p:sp>
        <p:sp>
          <p:nvSpPr>
            <p:cNvPr id="13" name="Freeform 39"/>
            <p:cNvSpPr>
              <a:spLocks/>
            </p:cNvSpPr>
            <p:nvPr/>
          </p:nvSpPr>
          <p:spPr bwMode="gray">
            <a:xfrm>
              <a:off x="2886" y="2072"/>
              <a:ext cx="760" cy="1313"/>
            </a:xfrm>
            <a:custGeom>
              <a:avLst/>
              <a:gdLst>
                <a:gd name="T0" fmla="*/ 1871 w 1871"/>
                <a:gd name="T1" fmla="*/ 3220 h 3220"/>
                <a:gd name="T2" fmla="*/ 0 w 1871"/>
                <a:gd name="T3" fmla="*/ 0 h 3220"/>
                <a:gd name="T4" fmla="*/ 0 w 1871"/>
                <a:gd name="T5" fmla="*/ 1770 h 3220"/>
                <a:gd name="T6" fmla="*/ 1871 w 1871"/>
                <a:gd name="T7" fmla="*/ 3220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61B2">
                    <a:gamma/>
                    <a:shade val="66275"/>
                    <a:invGamma/>
                  </a:srgbClr>
                </a:gs>
                <a:gs pos="100000">
                  <a:srgbClr val="0061B2"/>
                </a:gs>
              </a:gsLst>
              <a:lin ang="18900000" scaled="1"/>
            </a:gradFill>
            <a:ln w="9525" cap="flat" cmpd="sng">
              <a:solidFill>
                <a:srgbClr val="919191"/>
              </a:solidFill>
              <a:prstDash val="solid"/>
              <a:miter lim="800000"/>
              <a:headEnd type="none" w="med" len="med"/>
              <a:tailEnd type="none" w="med" len="med"/>
            </a:ln>
            <a:effectLst/>
          </p:spPr>
          <p:txBody>
            <a:bodyPr wrap="none" anchor="ctr"/>
            <a:lstStyle/>
            <a:p>
              <a:endParaRPr lang="tr-TR">
                <a:solidFill>
                  <a:srgbClr val="000000"/>
                </a:solidFill>
              </a:endParaRPr>
            </a:p>
          </p:txBody>
        </p:sp>
      </p:grpSp>
      <p:sp>
        <p:nvSpPr>
          <p:cNvPr id="14" name="Oval 16"/>
          <p:cNvSpPr>
            <a:spLocks noChangeAspect="1" noChangeArrowheads="1"/>
          </p:cNvSpPr>
          <p:nvPr/>
        </p:nvSpPr>
        <p:spPr bwMode="auto">
          <a:xfrm>
            <a:off x="4316775" y="3430402"/>
            <a:ext cx="216000" cy="216000"/>
          </a:xfrm>
          <a:prstGeom prst="ellipse">
            <a:avLst/>
          </a:prstGeom>
          <a:gradFill rotWithShape="1">
            <a:gsLst>
              <a:gs pos="0">
                <a:srgbClr val="0161B2"/>
              </a:gs>
              <a:gs pos="100000">
                <a:srgbClr val="004074"/>
              </a:gs>
            </a:gsLst>
            <a:lin ang="2700000" scaled="1"/>
          </a:gradFill>
          <a:ln w="9525" algn="ctr">
            <a:noFill/>
            <a:round/>
            <a:headEnd/>
            <a:tailEnd/>
          </a:ln>
        </p:spPr>
        <p:txBody>
          <a:bodyPr wrap="none" anchor="ctr"/>
          <a:lstStyle/>
          <a:p>
            <a:pPr algn="ctr"/>
            <a:r>
              <a:rPr lang="tr-TR" sz="800" b="1" dirty="0" smtClean="0">
                <a:solidFill>
                  <a:schemeClr val="bg1"/>
                </a:solidFill>
                <a:latin typeface="Agency FB" pitchFamily="34" charset="0"/>
                <a:cs typeface="Arial" pitchFamily="34" charset="0"/>
              </a:rPr>
              <a:t>STRES</a:t>
            </a:r>
            <a:endParaRPr lang="tr-TR" sz="800" b="1" dirty="0">
              <a:solidFill>
                <a:schemeClr val="bg1"/>
              </a:solidFill>
              <a:latin typeface="Agency FB" pitchFamily="34" charset="0"/>
              <a:cs typeface="Arial" pitchFamily="34" charset="0"/>
            </a:endParaRPr>
          </a:p>
        </p:txBody>
      </p:sp>
      <p:sp>
        <p:nvSpPr>
          <p:cNvPr id="15" name="Text Box 19"/>
          <p:cNvSpPr txBox="1">
            <a:spLocks noChangeArrowheads="1"/>
          </p:cNvSpPr>
          <p:nvPr/>
        </p:nvSpPr>
        <p:spPr bwMode="gray">
          <a:xfrm>
            <a:off x="1698471" y="4500560"/>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İKİNCİL KORUMA</a:t>
            </a:r>
            <a:endParaRPr lang="tr-TR" sz="1400" b="1" noProof="1">
              <a:latin typeface="Agency FB" pitchFamily="34" charset="0"/>
              <a:cs typeface="Calibri" pitchFamily="34" charset="0"/>
            </a:endParaRPr>
          </a:p>
        </p:txBody>
      </p:sp>
      <p:sp>
        <p:nvSpPr>
          <p:cNvPr id="16" name="Text Box 19"/>
          <p:cNvSpPr txBox="1">
            <a:spLocks noChangeArrowheads="1"/>
          </p:cNvSpPr>
          <p:nvPr/>
        </p:nvSpPr>
        <p:spPr bwMode="gray">
          <a:xfrm>
            <a:off x="4316775" y="4466443"/>
            <a:ext cx="3033713" cy="215444"/>
          </a:xfrm>
          <a:prstGeom prst="rect">
            <a:avLst/>
          </a:prstGeom>
          <a:noFill/>
          <a:ln w="9525">
            <a:noFill/>
            <a:miter lim="800000"/>
            <a:headEnd/>
            <a:tailEnd/>
          </a:ln>
        </p:spPr>
        <p:txBody>
          <a:bodyPr wrap="square" lIns="0" tIns="0" rIns="0" bIns="0">
            <a:spAutoFit/>
          </a:bodyPr>
          <a:lstStyle/>
          <a:p>
            <a:pPr marL="36000" algn="ctr" defTabSz="801688">
              <a:spcAft>
                <a:spcPts val="0"/>
              </a:spcAft>
            </a:pPr>
            <a:r>
              <a:rPr lang="tr-TR" sz="1400" b="1" noProof="1" smtClean="0">
                <a:latin typeface="Agency FB" pitchFamily="34" charset="0"/>
                <a:cs typeface="Calibri" pitchFamily="34" charset="0"/>
              </a:rPr>
              <a:t>ÜÇÜNCÜL KORUMA</a:t>
            </a:r>
            <a:endParaRPr lang="tr-TR" sz="1400" b="1" noProof="1">
              <a:latin typeface="Agency FB" pitchFamily="34" charset="0"/>
              <a:cs typeface="Calibri" pitchFamily="34" charset="0"/>
            </a:endParaRPr>
          </a:p>
        </p:txBody>
      </p:sp>
      <p:grpSp>
        <p:nvGrpSpPr>
          <p:cNvPr id="17" name="Grup 7"/>
          <p:cNvGrpSpPr/>
          <p:nvPr/>
        </p:nvGrpSpPr>
        <p:grpSpPr>
          <a:xfrm>
            <a:off x="100793" y="4818775"/>
            <a:ext cx="4407444" cy="813545"/>
            <a:chOff x="100793" y="4818775"/>
            <a:chExt cx="4407444" cy="813545"/>
          </a:xfrm>
        </p:grpSpPr>
        <p:sp>
          <p:nvSpPr>
            <p:cNvPr id="18" name="Text Box 14"/>
            <p:cNvSpPr txBox="1">
              <a:spLocks noChangeArrowheads="1"/>
            </p:cNvSpPr>
            <p:nvPr/>
          </p:nvSpPr>
          <p:spPr bwMode="gray">
            <a:xfrm>
              <a:off x="806552" y="4818775"/>
              <a:ext cx="37016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latin typeface="Calibri" pitchFamily="34" charset="0"/>
                  <a:cs typeface="Calibri" pitchFamily="34" charset="0"/>
                </a:rPr>
                <a:t>Çalışma Çevresi;</a:t>
              </a:r>
            </a:p>
            <a:p>
              <a:pPr marL="285750" indent="-285750" defTabSz="801688">
                <a:spcAft>
                  <a:spcPts val="0"/>
                </a:spcAft>
                <a:buFont typeface="Wingdings" pitchFamily="2" charset="2"/>
                <a:buChar char="ü"/>
              </a:pPr>
              <a:r>
                <a:rPr lang="tr-TR" sz="1600" i="1" noProof="1" smtClean="0">
                  <a:latin typeface="Calibri" pitchFamily="34" charset="0"/>
                  <a:cs typeface="Calibri" pitchFamily="34" charset="0"/>
                </a:rPr>
                <a:t>Özellikle </a:t>
              </a:r>
              <a:r>
                <a:rPr lang="tr-TR" sz="1600" b="1" i="1" noProof="1">
                  <a:latin typeface="Calibri" pitchFamily="34" charset="0"/>
                  <a:cs typeface="Calibri" pitchFamily="34" charset="0"/>
                </a:rPr>
                <a:t>risk gruplarına </a:t>
              </a:r>
              <a:r>
                <a:rPr lang="tr-TR" sz="1600" i="1" noProof="1">
                  <a:latin typeface="Calibri" pitchFamily="34" charset="0"/>
                  <a:cs typeface="Calibri" pitchFamily="34" charset="0"/>
                </a:rPr>
                <a:t>yönelik  danışmanlık hizmetleri </a:t>
              </a:r>
              <a:r>
                <a:rPr lang="tr-TR" sz="1600" i="1" noProof="1" smtClean="0">
                  <a:latin typeface="Calibri" pitchFamily="34" charset="0"/>
                  <a:cs typeface="Calibri" pitchFamily="34" charset="0"/>
                </a:rPr>
                <a:t>geliştirilir</a:t>
              </a:r>
              <a:endParaRPr lang="tr-TR" sz="1600" i="1" noProof="1">
                <a:latin typeface="Calibri" pitchFamily="34" charset="0"/>
                <a:cs typeface="Calibri" pitchFamily="34" charset="0"/>
              </a:endParaRPr>
            </a:p>
          </p:txBody>
        </p:sp>
        <p:pic>
          <p:nvPicPr>
            <p:cNvPr id="19" name="Picture 4" descr="D:\DOKTOR\9-ISTUZMAN\1-EĞİTİM KURUMU\1. İstanbuluzman\ZZResim\Fabrika\industry (4).png"/>
            <p:cNvPicPr preferRelativeResize="0">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793" y="4820953"/>
              <a:ext cx="684000" cy="811367"/>
            </a:xfrm>
            <a:prstGeom prst="rect">
              <a:avLst/>
            </a:prstGeom>
            <a:noFill/>
            <a:ln w="0">
              <a:solidFill>
                <a:schemeClr val="bg1">
                  <a:lumMod val="65000"/>
                </a:schemeClr>
              </a:solidFill>
            </a:ln>
            <a:extLst>
              <a:ext uri="{909E8E84-426E-40DD-AFC4-6F175D3DCCD1}">
                <a14:hiddenFill xmlns="" xmlns:a14="http://schemas.microsoft.com/office/drawing/2010/main">
                  <a:solidFill>
                    <a:srgbClr val="FFFFFF"/>
                  </a:solidFill>
                </a14:hiddenFill>
              </a:ext>
            </a:extLst>
          </p:spPr>
        </p:pic>
      </p:grpSp>
      <p:grpSp>
        <p:nvGrpSpPr>
          <p:cNvPr id="20" name="Grup 6"/>
          <p:cNvGrpSpPr/>
          <p:nvPr/>
        </p:nvGrpSpPr>
        <p:grpSpPr>
          <a:xfrm>
            <a:off x="96064" y="5655894"/>
            <a:ext cx="4412173" cy="811367"/>
            <a:chOff x="96064" y="5655894"/>
            <a:chExt cx="4412173" cy="811367"/>
          </a:xfrm>
        </p:grpSpPr>
        <p:sp>
          <p:nvSpPr>
            <p:cNvPr id="21" name="Text Box 14"/>
            <p:cNvSpPr txBox="1">
              <a:spLocks noChangeArrowheads="1"/>
            </p:cNvSpPr>
            <p:nvPr/>
          </p:nvSpPr>
          <p:spPr bwMode="gray">
            <a:xfrm>
              <a:off x="806552" y="5655894"/>
              <a:ext cx="37016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solidFill>
                    <a:srgbClr val="080808"/>
                  </a:solidFill>
                  <a:latin typeface="Calibri" pitchFamily="34" charset="0"/>
                  <a:cs typeface="Calibri" pitchFamily="34" charset="0"/>
                </a:rPr>
                <a:t>Çalışanlar;</a:t>
              </a:r>
              <a:endParaRPr lang="tr-TR" sz="1600" b="1" i="1" noProof="1">
                <a:solidFill>
                  <a:srgbClr val="080808"/>
                </a:solidFill>
                <a:latin typeface="Calibri" pitchFamily="34" charset="0"/>
                <a:cs typeface="Calibri" pitchFamily="34" charset="0"/>
              </a:endParaRPr>
            </a:p>
            <a:p>
              <a:pPr marL="285750" indent="-285750" defTabSz="801688">
                <a:spcAft>
                  <a:spcPts val="0"/>
                </a:spcAft>
                <a:buFont typeface="Wingdings" pitchFamily="2" charset="2"/>
                <a:buChar char="ü"/>
              </a:pPr>
              <a:r>
                <a:rPr lang="tr-TR" sz="1600" b="1" i="1" noProof="1" smtClean="0">
                  <a:solidFill>
                    <a:srgbClr val="080808"/>
                  </a:solidFill>
                  <a:latin typeface="Calibri" pitchFamily="34" charset="0"/>
                  <a:cs typeface="Calibri" pitchFamily="34" charset="0"/>
                </a:rPr>
                <a:t>Eğitim </a:t>
              </a:r>
              <a:r>
                <a:rPr lang="tr-TR" sz="1600" b="1" i="1" noProof="1">
                  <a:solidFill>
                    <a:srgbClr val="080808"/>
                  </a:solidFill>
                  <a:latin typeface="Calibri" pitchFamily="34" charset="0"/>
                  <a:cs typeface="Calibri" pitchFamily="34" charset="0"/>
                </a:rPr>
                <a:t>ve öğretim </a:t>
              </a:r>
              <a:r>
                <a:rPr lang="tr-TR" sz="1600" i="1" noProof="1">
                  <a:solidFill>
                    <a:srgbClr val="080808"/>
                  </a:solidFill>
                  <a:latin typeface="Calibri" pitchFamily="34" charset="0"/>
                  <a:cs typeface="Calibri" pitchFamily="34" charset="0"/>
                </a:rPr>
                <a:t>ile </a:t>
              </a:r>
              <a:r>
                <a:rPr lang="tr-TR" sz="1600" b="1" i="1" noProof="1">
                  <a:solidFill>
                    <a:srgbClr val="080808"/>
                  </a:solidFill>
                  <a:latin typeface="Calibri" pitchFamily="34" charset="0"/>
                  <a:cs typeface="Calibri" pitchFamily="34" charset="0"/>
                </a:rPr>
                <a:t>bilinçlendirme ve beceri </a:t>
              </a:r>
              <a:r>
                <a:rPr lang="tr-TR" sz="1600" b="1" i="1" noProof="1" smtClean="0">
                  <a:solidFill>
                    <a:srgbClr val="080808"/>
                  </a:solidFill>
                  <a:latin typeface="Calibri" pitchFamily="34" charset="0"/>
                  <a:cs typeface="Calibri" pitchFamily="34" charset="0"/>
                </a:rPr>
                <a:t>geliştirme</a:t>
              </a:r>
              <a:r>
                <a:rPr lang="tr-TR" sz="1600" i="1" noProof="1" smtClean="0">
                  <a:solidFill>
                    <a:srgbClr val="080808"/>
                  </a:solidFill>
                  <a:latin typeface="Calibri" pitchFamily="34" charset="0"/>
                  <a:cs typeface="Calibri" pitchFamily="34" charset="0"/>
                </a:rPr>
                <a:t> sağlanır</a:t>
              </a:r>
              <a:endParaRPr lang="tr-TR" sz="1600" i="1" noProof="1">
                <a:solidFill>
                  <a:srgbClr val="080808"/>
                </a:solidFill>
                <a:latin typeface="Calibri" pitchFamily="34" charset="0"/>
                <a:cs typeface="Calibri" pitchFamily="34" charset="0"/>
              </a:endParaRPr>
            </a:p>
          </p:txBody>
        </p:sp>
        <p:pic>
          <p:nvPicPr>
            <p:cNvPr id="22" name="Picture 2" descr="D:\DOKTOR\2-DRUZ\1-EĞİTİM KURUMU\1. İstanbuluzman\2-RESİMLER\Meslekler\man-icon.png"/>
            <p:cNvPicPr preferRelativeResize="0">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6064" y="5667046"/>
              <a:ext cx="684000" cy="800213"/>
            </a:xfrm>
            <a:prstGeom prst="rect">
              <a:avLst/>
            </a:prstGeom>
            <a:noFill/>
            <a:ln w="0">
              <a:solidFill>
                <a:schemeClr val="bg1">
                  <a:lumMod val="65000"/>
                </a:schemeClr>
              </a:solidFill>
            </a:ln>
            <a:extLst>
              <a:ext uri="{909E8E84-426E-40DD-AFC4-6F175D3DCCD1}">
                <a14:hiddenFill xmlns="" xmlns:a14="http://schemas.microsoft.com/office/drawing/2010/main">
                  <a:solidFill>
                    <a:srgbClr val="FFFFFF"/>
                  </a:solidFill>
                </a14:hiddenFill>
              </a:ext>
            </a:extLst>
          </p:spPr>
        </p:pic>
      </p:grpSp>
      <p:grpSp>
        <p:nvGrpSpPr>
          <p:cNvPr id="23" name="Grup 4"/>
          <p:cNvGrpSpPr/>
          <p:nvPr/>
        </p:nvGrpSpPr>
        <p:grpSpPr>
          <a:xfrm>
            <a:off x="4710196" y="4810321"/>
            <a:ext cx="4391290" cy="811367"/>
            <a:chOff x="4710196" y="4810321"/>
            <a:chExt cx="4391290" cy="811367"/>
          </a:xfrm>
        </p:grpSpPr>
        <p:sp>
          <p:nvSpPr>
            <p:cNvPr id="24" name="Text Box 14"/>
            <p:cNvSpPr txBox="1">
              <a:spLocks noChangeArrowheads="1"/>
            </p:cNvSpPr>
            <p:nvPr/>
          </p:nvSpPr>
          <p:spPr bwMode="gray">
            <a:xfrm>
              <a:off x="5418701" y="4810321"/>
              <a:ext cx="36827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latin typeface="Calibri" pitchFamily="34" charset="0"/>
                  <a:cs typeface="Calibri" pitchFamily="34" charset="0"/>
                </a:rPr>
                <a:t>   Çalışma Çevresi;</a:t>
              </a:r>
            </a:p>
            <a:p>
              <a:pPr marL="285750" indent="-285750" algn="ctr" defTabSz="801688">
                <a:spcAft>
                  <a:spcPts val="0"/>
                </a:spcAft>
                <a:buFont typeface="Wingdings" pitchFamily="2" charset="2"/>
                <a:buChar char="ü"/>
              </a:pPr>
              <a:r>
                <a:rPr lang="tr-TR" sz="1600" i="1" noProof="1" smtClean="0">
                  <a:latin typeface="Calibri" pitchFamily="34" charset="0"/>
                  <a:cs typeface="Calibri" pitchFamily="34" charset="0"/>
                </a:rPr>
                <a:t>Kişinin </a:t>
              </a:r>
              <a:r>
                <a:rPr lang="tr-TR" sz="1600" i="1" noProof="1">
                  <a:latin typeface="Calibri" pitchFamily="34" charset="0"/>
                  <a:cs typeface="Calibri" pitchFamily="34" charset="0"/>
                </a:rPr>
                <a:t>işyerine </a:t>
              </a:r>
              <a:r>
                <a:rPr lang="tr-TR" sz="1600" i="1" noProof="1" smtClean="0">
                  <a:latin typeface="Calibri" pitchFamily="34" charset="0"/>
                  <a:cs typeface="Calibri" pitchFamily="34" charset="0"/>
                </a:rPr>
                <a:t>uyumunu sağlayacak çalışmaların yapılması</a:t>
              </a:r>
              <a:endParaRPr lang="tr-TR" sz="1600" i="1" noProof="1">
                <a:latin typeface="Calibri" pitchFamily="34" charset="0"/>
                <a:cs typeface="Calibri" pitchFamily="34" charset="0"/>
              </a:endParaRPr>
            </a:p>
          </p:txBody>
        </p:sp>
        <p:pic>
          <p:nvPicPr>
            <p:cNvPr id="25" name="Picture 4" descr="D:\DOKTOR\9-ISTUZMAN\1-EĞİTİM KURUMU\1. İstanbuluzman\ZZResim\Fabrika\industry (4).png"/>
            <p:cNvPicPr preferRelativeResize="0">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0196" y="4810321"/>
              <a:ext cx="684000" cy="811367"/>
            </a:xfrm>
            <a:prstGeom prst="rect">
              <a:avLst/>
            </a:prstGeom>
            <a:noFill/>
            <a:ln w="0">
              <a:solidFill>
                <a:schemeClr val="bg1">
                  <a:lumMod val="65000"/>
                </a:schemeClr>
              </a:solidFill>
            </a:ln>
            <a:extLst>
              <a:ext uri="{909E8E84-426E-40DD-AFC4-6F175D3DCCD1}">
                <a14:hiddenFill xmlns="" xmlns:a14="http://schemas.microsoft.com/office/drawing/2010/main">
                  <a:solidFill>
                    <a:srgbClr val="FFFFFF"/>
                  </a:solidFill>
                </a14:hiddenFill>
              </a:ext>
            </a:extLst>
          </p:spPr>
        </p:pic>
      </p:grpSp>
      <p:grpSp>
        <p:nvGrpSpPr>
          <p:cNvPr id="26" name="Grup 5"/>
          <p:cNvGrpSpPr/>
          <p:nvPr/>
        </p:nvGrpSpPr>
        <p:grpSpPr>
          <a:xfrm>
            <a:off x="4716100" y="5643610"/>
            <a:ext cx="4385386" cy="813017"/>
            <a:chOff x="4716100" y="5643610"/>
            <a:chExt cx="4385386" cy="813017"/>
          </a:xfrm>
        </p:grpSpPr>
        <p:sp>
          <p:nvSpPr>
            <p:cNvPr id="27" name="Text Box 14"/>
            <p:cNvSpPr txBox="1">
              <a:spLocks noChangeArrowheads="1"/>
            </p:cNvSpPr>
            <p:nvPr/>
          </p:nvSpPr>
          <p:spPr bwMode="gray">
            <a:xfrm>
              <a:off x="5418701" y="5643610"/>
              <a:ext cx="3682785" cy="811367"/>
            </a:xfrm>
            <a:prstGeom prst="rect">
              <a:avLst/>
            </a:prstGeom>
            <a:noFill/>
            <a:ln w="3175">
              <a:solidFill>
                <a:schemeClr val="bg1">
                  <a:lumMod val="65000"/>
                </a:schemeClr>
              </a:solidFill>
              <a:miter lim="800000"/>
              <a:headEnd/>
              <a:tailEnd/>
            </a:ln>
          </p:spPr>
          <p:txBody>
            <a:bodyPr wrap="square" lIns="36000" tIns="36000" rIns="36000" bIns="36000">
              <a:spAutoFit/>
            </a:bodyPr>
            <a:lstStyle/>
            <a:p>
              <a:pPr defTabSz="801688">
                <a:spcAft>
                  <a:spcPts val="0"/>
                </a:spcAft>
              </a:pPr>
              <a:r>
                <a:rPr lang="tr-TR" sz="1600" b="1" i="1" noProof="1" smtClean="0">
                  <a:solidFill>
                    <a:srgbClr val="080808"/>
                  </a:solidFill>
                  <a:latin typeface="Calibri" pitchFamily="34" charset="0"/>
                  <a:cs typeface="Calibri" pitchFamily="34" charset="0"/>
                </a:rPr>
                <a:t>Çalışanlar;</a:t>
              </a:r>
            </a:p>
            <a:p>
              <a:pPr marL="285750" indent="-285750" defTabSz="801688">
                <a:spcAft>
                  <a:spcPts val="0"/>
                </a:spcAft>
                <a:buFont typeface="Wingdings" pitchFamily="2" charset="2"/>
                <a:buChar char="ü"/>
              </a:pPr>
              <a:r>
                <a:rPr lang="tr-TR" sz="1600" b="1" i="1" noProof="1" smtClean="0">
                  <a:solidFill>
                    <a:srgbClr val="080808"/>
                  </a:solidFill>
                  <a:latin typeface="Calibri" pitchFamily="34" charset="0"/>
                  <a:cs typeface="Calibri" pitchFamily="34" charset="0"/>
                </a:rPr>
                <a:t>Erken teşhis ve tedavi </a:t>
              </a:r>
              <a:r>
                <a:rPr lang="tr-TR" sz="1600" i="1" noProof="1" smtClean="0">
                  <a:solidFill>
                    <a:srgbClr val="080808"/>
                  </a:solidFill>
                  <a:latin typeface="Calibri" pitchFamily="34" charset="0"/>
                  <a:cs typeface="Calibri" pitchFamily="34" charset="0"/>
                </a:rPr>
                <a:t>sürecini kapsar (</a:t>
              </a:r>
              <a:r>
                <a:rPr lang="tr-TR" sz="1600" b="1" i="1" noProof="1" smtClean="0">
                  <a:solidFill>
                    <a:srgbClr val="080808"/>
                  </a:solidFill>
                  <a:latin typeface="Calibri" pitchFamily="34" charset="0"/>
                  <a:cs typeface="Calibri" pitchFamily="34" charset="0"/>
                </a:rPr>
                <a:t>Psikoterapi</a:t>
              </a:r>
              <a:r>
                <a:rPr lang="tr-TR" sz="1600" i="1" noProof="1" smtClean="0">
                  <a:solidFill>
                    <a:srgbClr val="080808"/>
                  </a:solidFill>
                  <a:latin typeface="Calibri" pitchFamily="34" charset="0"/>
                  <a:cs typeface="Calibri" pitchFamily="34" charset="0"/>
                </a:rPr>
                <a:t>)</a:t>
              </a:r>
              <a:endParaRPr lang="tr-TR" sz="1600" i="1" noProof="1">
                <a:solidFill>
                  <a:srgbClr val="080808"/>
                </a:solidFill>
                <a:latin typeface="Calibri" pitchFamily="34" charset="0"/>
                <a:cs typeface="Calibri" pitchFamily="34" charset="0"/>
              </a:endParaRPr>
            </a:p>
          </p:txBody>
        </p:sp>
        <p:pic>
          <p:nvPicPr>
            <p:cNvPr id="28" name="Picture 2" descr="D:\DOKTOR\2-DRUZ\1-EĞİTİM KURUMU\1. İstanbuluzman\2-RESİMLER\Meslekler\man-icon.png"/>
            <p:cNvPicPr preferRelativeResize="0">
              <a:picLocks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16100" y="5656414"/>
              <a:ext cx="684000" cy="800213"/>
            </a:xfrm>
            <a:prstGeom prst="rect">
              <a:avLst/>
            </a:prstGeom>
            <a:noFill/>
            <a:ln w="0">
              <a:solidFill>
                <a:schemeClr val="bg1">
                  <a:lumMod val="65000"/>
                </a:schemeClr>
              </a:solidFill>
            </a:ln>
            <a:extLst>
              <a:ext uri="{909E8E84-426E-40DD-AFC4-6F175D3DCCD1}">
                <a14:hiddenFill xmlns="" xmlns:a14="http://schemas.microsoft.com/office/drawing/2010/main">
                  <a:solidFill>
                    <a:srgbClr val="FFFFFF"/>
                  </a:solidFill>
                </a14:hiddenFill>
              </a:ext>
            </a:extLst>
          </p:spPr>
        </p:pic>
      </p:grpSp>
    </p:spTree>
  </p:cSld>
  <p:clrMapOvr>
    <a:masterClrMapping/>
  </p:clrMapOvr>
  <p:transition spd="med">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tr.jpg"/>
          <p:cNvPicPr>
            <a:picLocks noChangeAspect="1"/>
          </p:cNvPicPr>
          <p:nvPr/>
        </p:nvPicPr>
        <p:blipFill>
          <a:blip r:embed="rId4" cstate="print"/>
          <a:stretch>
            <a:fillRect/>
          </a:stretch>
        </p:blipFill>
        <p:spPr>
          <a:xfrm rot="1130185">
            <a:off x="6889323" y="2955301"/>
            <a:ext cx="1775117" cy="4189656"/>
          </a:xfrm>
          <a:prstGeom prst="rect">
            <a:avLst/>
          </a:prstGeom>
        </p:spPr>
      </p:pic>
      <p:sp>
        <p:nvSpPr>
          <p:cNvPr id="2" name="Başlık 1"/>
          <p:cNvSpPr txBox="1">
            <a:spLocks/>
          </p:cNvSpPr>
          <p:nvPr>
            <p:custDataLst>
              <p:tags r:id="rId1"/>
            </p:custDataLst>
          </p:nvPr>
        </p:nvSpPr>
        <p:spPr>
          <a:xfrm>
            <a:off x="611560" y="917848"/>
            <a:ext cx="8229600" cy="78296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mj-lt"/>
                <a:ea typeface="+mj-ea"/>
                <a:cs typeface="+mj-cs"/>
              </a:rPr>
              <a:t>Stres Yönetimi Eğitimi</a:t>
            </a:r>
            <a:endParaRPr kumimoji="0" lang="tr-TR"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İçerik Yer Tutucusu 2"/>
          <p:cNvSpPr txBox="1">
            <a:spLocks/>
          </p:cNvSpPr>
          <p:nvPr>
            <p:custDataLst>
              <p:tags r:id="rId2"/>
            </p:custDataLst>
          </p:nvPr>
        </p:nvSpPr>
        <p:spPr>
          <a:xfrm>
            <a:off x="179512" y="0"/>
            <a:ext cx="8712968" cy="6336704"/>
          </a:xfrm>
          <a:prstGeom prst="rect">
            <a:avLst/>
          </a:prstGeom>
        </p:spPr>
        <p:txBody>
          <a:bodyPr>
            <a:normAutofit/>
          </a:bodyPr>
          <a:lstStyle/>
          <a:p>
            <a:pPr marL="742950" marR="0" lvl="1" indent="-285750" algn="l" defTabSz="914400" rtl="0" eaLnBrk="1" fontAlgn="auto" latinLnBrk="0" hangingPunct="1">
              <a:lnSpc>
                <a:spcPct val="150000"/>
              </a:lnSpc>
              <a:spcBef>
                <a:spcPct val="20000"/>
              </a:spcBef>
              <a:spcAft>
                <a:spcPts val="0"/>
              </a:spcAft>
              <a:buClrTx/>
              <a:buSzTx/>
              <a:buFont typeface="Arial" pitchFamily="34" charset="0"/>
              <a:buNone/>
              <a:tabLst/>
              <a:defRPr/>
            </a:pPr>
            <a:endParaRPr lang="tr-TR" sz="3200" dirty="0" smtClean="0"/>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Font typeface="Arial" pitchFamily="34" charset="0"/>
              <a:buNone/>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Özellikle stresin neden ve sonuçlarının tanınması</a:t>
            </a:r>
          </a:p>
          <a:p>
            <a:pPr marL="285750" indent="-285750">
              <a:spcBef>
                <a:spcPct val="20000"/>
              </a:spcBef>
              <a:buFont typeface="Arial" pitchFamily="34" charset="0"/>
              <a:buNone/>
              <a:defRPr/>
            </a:pPr>
            <a:r>
              <a:rPr kumimoji="0" lang="tr-TR" sz="2800" b="0" i="0" u="none" strike="noStrike" kern="1200" cap="none" spc="0" normalizeH="0" baseline="0" noProof="0" dirty="0" smtClean="0">
                <a:ln>
                  <a:noFill/>
                </a:ln>
                <a:solidFill>
                  <a:schemeClr val="tx1"/>
                </a:solidFill>
                <a:effectLst/>
                <a:uLnTx/>
                <a:uFillTx/>
                <a:latin typeface="+mn-lt"/>
                <a:ea typeface="+mn-ea"/>
                <a:cs typeface="+mn-cs"/>
              </a:rPr>
              <a:t> stresin </a:t>
            </a:r>
            <a:r>
              <a:rPr lang="tr-TR" sz="2800" dirty="0" smtClean="0"/>
              <a:t>fizyolojik ve psikolojik sonuçlarının azaltılması için</a:t>
            </a:r>
          </a:p>
          <a:p>
            <a:pPr marL="285750" indent="-285750">
              <a:spcBef>
                <a:spcPct val="20000"/>
              </a:spcBef>
              <a:buFont typeface="Arial" pitchFamily="34" charset="0"/>
              <a:buNone/>
              <a:defRPr/>
            </a:pPr>
            <a:r>
              <a:rPr lang="tr-TR" sz="2800" dirty="0" smtClean="0"/>
              <a:t>   </a:t>
            </a:r>
            <a:r>
              <a:rPr lang="tr-TR" sz="3200" b="1" dirty="0" smtClean="0"/>
              <a:t>bireysel stratejilerin belirlenmesi,</a:t>
            </a:r>
            <a:r>
              <a:rPr lang="tr-TR" sz="2800" dirty="0" smtClean="0"/>
              <a:t> amaçlanır. </a:t>
            </a:r>
          </a:p>
          <a:p>
            <a:pPr marL="285750" indent="-285750">
              <a:spcBef>
                <a:spcPct val="20000"/>
              </a:spcBef>
              <a:buFont typeface="Arial" pitchFamily="34" charset="0"/>
              <a:buNone/>
              <a:defRPr/>
            </a:pP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14"/>
          <p:cNvSpPr>
            <a:spLocks noChangeArrowheads="1"/>
          </p:cNvSpPr>
          <p:nvPr/>
        </p:nvSpPr>
        <p:spPr bwMode="gray">
          <a:xfrm>
            <a:off x="251520" y="4005064"/>
            <a:ext cx="6336704" cy="2520280"/>
          </a:xfrm>
          <a:prstGeom prst="rect">
            <a:avLst/>
          </a:prstGeom>
          <a:noFill/>
          <a:ln w="12700">
            <a:solidFill>
              <a:schemeClr val="bg1"/>
            </a:solidFill>
            <a:miter lim="800000"/>
            <a:headEnd/>
            <a:tailEnd/>
          </a:ln>
        </p:spPr>
        <p:txBody>
          <a:bodyPr lIns="108000" tIns="108000" rIns="144000" bIns="72000" anchor="ctr"/>
          <a:lstStyle/>
          <a:p>
            <a:pPr marL="190500" indent="-190500">
              <a:lnSpc>
                <a:spcPct val="90000"/>
              </a:lnSpc>
              <a:spcAft>
                <a:spcPct val="20000"/>
              </a:spcAft>
              <a:buClr>
                <a:srgbClr val="292929"/>
              </a:buClr>
              <a:buFont typeface="Wingdings" pitchFamily="2" charset="2"/>
              <a:buNone/>
            </a:pPr>
            <a:r>
              <a:rPr lang="tr-TR" sz="2000" b="1" i="1" dirty="0" smtClean="0">
                <a:solidFill>
                  <a:srgbClr val="000000"/>
                </a:solidFill>
                <a:latin typeface="Calibri" pitchFamily="34" charset="0"/>
              </a:rPr>
              <a:t>          Çalışanlara </a:t>
            </a:r>
            <a:r>
              <a:rPr lang="tr-TR" sz="2000" b="1" i="1" dirty="0">
                <a:solidFill>
                  <a:srgbClr val="000000"/>
                </a:solidFill>
                <a:latin typeface="Calibri" pitchFamily="34" charset="0"/>
              </a:rPr>
              <a:t>stresin nedenleri, etkileri ve uzak durma yolları, uzak durulamıyorsa başa çıkmanın yolları öğretilir. Bazı stres kaynakları kaçınılmaz olarak işin doğasında bulunabilir. Stres kaynaklarından bazılarını yok etmede çalışma ortamını daha stressiz ve verimli hale getirilmesi gerekir…</a:t>
            </a:r>
          </a:p>
        </p:txBody>
      </p:sp>
      <p:sp>
        <p:nvSpPr>
          <p:cNvPr id="8" name="Rectangle 14"/>
          <p:cNvSpPr>
            <a:spLocks noChangeArrowheads="1"/>
          </p:cNvSpPr>
          <p:nvPr/>
        </p:nvSpPr>
        <p:spPr bwMode="gray">
          <a:xfrm>
            <a:off x="672505" y="3585964"/>
            <a:ext cx="1523231" cy="563116"/>
          </a:xfrm>
          <a:prstGeom prst="rect">
            <a:avLst/>
          </a:prstGeom>
          <a:solidFill>
            <a:srgbClr val="C40505"/>
          </a:solidFill>
          <a:ln w="12700">
            <a:solidFill>
              <a:srgbClr val="9F9F9F"/>
            </a:solidFill>
            <a:miter lim="800000"/>
            <a:headEnd/>
            <a:tailEnd/>
          </a:ln>
          <a:effectLst>
            <a:outerShdw dist="53882" dir="2700000" algn="ctr" rotWithShape="0">
              <a:srgbClr val="808080">
                <a:alpha val="50000"/>
              </a:srgbClr>
            </a:outerShdw>
          </a:effectLst>
        </p:spPr>
        <p:txBody>
          <a:bodyPr lIns="0" tIns="0" rIns="0" bIns="0" anchor="ctr"/>
          <a:lstStyle/>
          <a:p>
            <a:pPr marL="190500" indent="-190500" algn="ctr">
              <a:lnSpc>
                <a:spcPct val="90000"/>
              </a:lnSpc>
              <a:spcAft>
                <a:spcPct val="20000"/>
              </a:spcAft>
              <a:buClr>
                <a:srgbClr val="292929"/>
              </a:buClr>
              <a:buFont typeface="Wingdings" pitchFamily="2" charset="2"/>
              <a:buNone/>
            </a:pPr>
            <a:r>
              <a:rPr lang="tr-TR" sz="1600" b="1" dirty="0">
                <a:solidFill>
                  <a:srgbClr val="FFFFFF"/>
                </a:solidFill>
                <a:latin typeface="Calibri" pitchFamily="34" charset="0"/>
              </a:rPr>
              <a:t>Sonuç Olarak</a:t>
            </a:r>
            <a:endParaRPr lang="tr-TR" sz="1600" b="1" noProof="1">
              <a:solidFill>
                <a:srgbClr val="FFFFFF"/>
              </a:solidFill>
              <a:latin typeface="Calibri"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6" presetClass="emph" presetSubtype="0" repeatCount="3000" fill="hold" grpId="0" nodeType="afterEffect">
                                  <p:stCondLst>
                                    <p:cond delay="1000"/>
                                  </p:stCondLst>
                                  <p:childTnLst>
                                    <p:animScale>
                                      <p:cBhvr>
                                        <p:cTn id="1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1267" name="Rectangle 3"/>
          <p:cNvSpPr>
            <a:spLocks noChangeArrowheads="1"/>
          </p:cNvSpPr>
          <p:nvPr/>
        </p:nvSpPr>
        <p:spPr bwMode="auto">
          <a:xfrm>
            <a:off x="3771900" y="1730375"/>
            <a:ext cx="3876675" cy="762000"/>
          </a:xfrm>
          <a:prstGeom prst="rect">
            <a:avLst/>
          </a:prstGeom>
          <a:noFill/>
          <a:ln w="9525">
            <a:noFill/>
            <a:miter lim="800000"/>
            <a:headEnd/>
            <a:tailEnd/>
          </a:ln>
          <a:effectLst/>
        </p:spPr>
        <p:txBody>
          <a:bodyPr wrap="none" anchor="ctr">
            <a:spAutoFit/>
          </a:bodyPr>
          <a:lstStyle/>
          <a:p>
            <a:pPr algn="ctr"/>
            <a:r>
              <a:rPr lang="tr-TR" sz="4400" b="1">
                <a:solidFill>
                  <a:srgbClr val="FFFFCC"/>
                </a:solidFill>
                <a:latin typeface="Tahoma" pitchFamily="34" charset="0"/>
              </a:rPr>
              <a:t>öğrencilerine</a:t>
            </a:r>
          </a:p>
        </p:txBody>
      </p:sp>
      <p:sp>
        <p:nvSpPr>
          <p:cNvPr id="651268" name="Rectangle 4"/>
          <p:cNvSpPr>
            <a:spLocks noChangeArrowheads="1"/>
          </p:cNvSpPr>
          <p:nvPr/>
        </p:nvSpPr>
        <p:spPr bwMode="auto">
          <a:xfrm>
            <a:off x="847725" y="2595563"/>
            <a:ext cx="6388100" cy="1006475"/>
          </a:xfrm>
          <a:prstGeom prst="rect">
            <a:avLst/>
          </a:prstGeom>
          <a:noFill/>
          <a:ln w="9525">
            <a:noFill/>
            <a:miter lim="800000"/>
            <a:headEnd/>
            <a:tailEnd/>
          </a:ln>
          <a:effectLst/>
        </p:spPr>
        <p:txBody>
          <a:bodyPr wrap="none">
            <a:spAutoFit/>
          </a:bodyPr>
          <a:lstStyle/>
          <a:p>
            <a:r>
              <a:rPr lang="tr-TR" sz="6000" b="1">
                <a:solidFill>
                  <a:srgbClr val="FFFFCC"/>
                </a:solidFill>
                <a:latin typeface="Tahoma" pitchFamily="34" charset="0"/>
              </a:rPr>
              <a:t>“stres yönetimi”</a:t>
            </a:r>
          </a:p>
        </p:txBody>
      </p:sp>
      <p:sp>
        <p:nvSpPr>
          <p:cNvPr id="651269" name="Rectangle 5"/>
          <p:cNvSpPr>
            <a:spLocks noChangeArrowheads="1"/>
          </p:cNvSpPr>
          <p:nvPr/>
        </p:nvSpPr>
        <p:spPr bwMode="auto">
          <a:xfrm>
            <a:off x="3276600" y="4386263"/>
            <a:ext cx="4959350"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ders </a:t>
            </a:r>
            <a:r>
              <a:rPr lang="tr-TR" sz="4000" b="1">
                <a:solidFill>
                  <a:srgbClr val="FFFFCC"/>
                </a:solidFill>
                <a:latin typeface="Tahoma" pitchFamily="34" charset="0"/>
              </a:rPr>
              <a:t>veriyordu</a:t>
            </a:r>
            <a:r>
              <a:rPr lang="tr-TR" sz="5400" b="1">
                <a:solidFill>
                  <a:srgbClr val="FFFFCC"/>
                </a:solidFill>
                <a:latin typeface="Tahoma" pitchFamily="34" charset="0"/>
              </a:rPr>
              <a:t>...</a:t>
            </a:r>
          </a:p>
        </p:txBody>
      </p:sp>
      <p:sp>
        <p:nvSpPr>
          <p:cNvPr id="651270" name="Rectangle 6"/>
          <p:cNvSpPr>
            <a:spLocks noChangeArrowheads="1"/>
          </p:cNvSpPr>
          <p:nvPr/>
        </p:nvSpPr>
        <p:spPr bwMode="auto">
          <a:xfrm>
            <a:off x="4313238" y="3694113"/>
            <a:ext cx="2706687" cy="64135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konusunda</a:t>
            </a:r>
          </a:p>
        </p:txBody>
      </p:sp>
      <p:sp>
        <p:nvSpPr>
          <p:cNvPr id="651271" name="Rectangle 7"/>
          <p:cNvSpPr>
            <a:spLocks noChangeArrowheads="1"/>
          </p:cNvSpPr>
          <p:nvPr/>
        </p:nvSpPr>
        <p:spPr bwMode="auto">
          <a:xfrm>
            <a:off x="1760538" y="865188"/>
            <a:ext cx="3098800"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Profesör</a:t>
            </a:r>
          </a:p>
        </p:txBody>
      </p:sp>
    </p:spTree>
  </p:cSld>
  <p:clrMapOvr>
    <a:masterClrMapping/>
  </p:clrMapOvr>
  <p:transition advClick="0" advTm="4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2291" name="Rectangle 3"/>
          <p:cNvSpPr>
            <a:spLocks noChangeArrowheads="1"/>
          </p:cNvSpPr>
          <p:nvPr/>
        </p:nvSpPr>
        <p:spPr bwMode="auto">
          <a:xfrm>
            <a:off x="1258888" y="0"/>
            <a:ext cx="1728787" cy="1311275"/>
          </a:xfrm>
          <a:prstGeom prst="rect">
            <a:avLst/>
          </a:prstGeom>
          <a:noFill/>
          <a:ln w="9525">
            <a:noFill/>
            <a:miter lim="800000"/>
            <a:headEnd/>
            <a:tailEnd/>
          </a:ln>
          <a:effectLst/>
        </p:spPr>
        <p:txBody>
          <a:bodyPr>
            <a:spAutoFit/>
          </a:bodyPr>
          <a:lstStyle/>
          <a:p>
            <a:r>
              <a:rPr lang="tr-TR" sz="8000" b="1">
                <a:solidFill>
                  <a:srgbClr val="FFFFCC"/>
                </a:solidFill>
                <a:latin typeface="Tahoma" pitchFamily="34" charset="0"/>
              </a:rPr>
              <a:t>Su</a:t>
            </a:r>
          </a:p>
        </p:txBody>
      </p:sp>
      <p:sp>
        <p:nvSpPr>
          <p:cNvPr id="652292" name="Rectangle 4"/>
          <p:cNvSpPr>
            <a:spLocks noChangeArrowheads="1"/>
          </p:cNvSpPr>
          <p:nvPr/>
        </p:nvSpPr>
        <p:spPr bwMode="auto">
          <a:xfrm>
            <a:off x="34925" y="1123950"/>
            <a:ext cx="4711700" cy="823913"/>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dolu</a:t>
            </a:r>
            <a:r>
              <a:rPr lang="tr-TR" sz="4800" b="1">
                <a:solidFill>
                  <a:srgbClr val="FFFFCC"/>
                </a:solidFill>
                <a:latin typeface="Tahoma" pitchFamily="34" charset="0"/>
              </a:rPr>
              <a:t> bir bardağı</a:t>
            </a:r>
          </a:p>
        </p:txBody>
      </p:sp>
      <p:sp>
        <p:nvSpPr>
          <p:cNvPr id="652293" name="Rectangle 5"/>
          <p:cNvSpPr>
            <a:spLocks noChangeArrowheads="1"/>
          </p:cNvSpPr>
          <p:nvPr/>
        </p:nvSpPr>
        <p:spPr bwMode="auto">
          <a:xfrm>
            <a:off x="3201988" y="1844675"/>
            <a:ext cx="2308225" cy="762000"/>
          </a:xfrm>
          <a:prstGeom prst="rect">
            <a:avLst/>
          </a:prstGeom>
          <a:noFill/>
          <a:ln w="9525">
            <a:noFill/>
            <a:miter lim="800000"/>
            <a:headEnd/>
            <a:tailEnd/>
          </a:ln>
          <a:effectLst/>
        </p:spPr>
        <p:txBody>
          <a:bodyPr wrap="none">
            <a:spAutoFit/>
          </a:bodyPr>
          <a:lstStyle/>
          <a:p>
            <a:r>
              <a:rPr lang="tr-TR" sz="4400" b="1">
                <a:solidFill>
                  <a:srgbClr val="FFFFCC"/>
                </a:solidFill>
                <a:latin typeface="Tahoma" pitchFamily="34" charset="0"/>
              </a:rPr>
              <a:t>kaldırıp</a:t>
            </a:r>
          </a:p>
        </p:txBody>
      </p:sp>
      <p:sp>
        <p:nvSpPr>
          <p:cNvPr id="652294" name="Rectangle 6"/>
          <p:cNvSpPr>
            <a:spLocks noChangeArrowheads="1"/>
          </p:cNvSpPr>
          <p:nvPr/>
        </p:nvSpPr>
        <p:spPr bwMode="auto">
          <a:xfrm>
            <a:off x="827088" y="2349500"/>
            <a:ext cx="6373812" cy="1006475"/>
          </a:xfrm>
          <a:prstGeom prst="rect">
            <a:avLst/>
          </a:prstGeom>
          <a:noFill/>
          <a:ln w="9525">
            <a:noFill/>
            <a:miter lim="800000"/>
            <a:headEnd/>
            <a:tailEnd/>
          </a:ln>
          <a:effectLst/>
        </p:spPr>
        <p:txBody>
          <a:bodyPr wrap="none">
            <a:spAutoFit/>
          </a:bodyPr>
          <a:lstStyle/>
          <a:p>
            <a:r>
              <a:rPr lang="tr-TR" sz="4400" b="1">
                <a:solidFill>
                  <a:srgbClr val="FFFFCC"/>
                </a:solidFill>
                <a:latin typeface="Tahoma" pitchFamily="34" charset="0"/>
              </a:rPr>
              <a:t>öğrencilerine </a:t>
            </a:r>
            <a:r>
              <a:rPr lang="tr-TR" sz="6000" b="1">
                <a:solidFill>
                  <a:srgbClr val="FFFFCC"/>
                </a:solidFill>
                <a:latin typeface="Tahoma" pitchFamily="34" charset="0"/>
              </a:rPr>
              <a:t>sordu</a:t>
            </a:r>
            <a:r>
              <a:rPr lang="tr-TR" sz="4400" b="1">
                <a:solidFill>
                  <a:srgbClr val="FFFFCC"/>
                </a:solidFill>
                <a:latin typeface="Tahoma" pitchFamily="34" charset="0"/>
              </a:rPr>
              <a:t>,</a:t>
            </a:r>
          </a:p>
        </p:txBody>
      </p:sp>
      <p:sp>
        <p:nvSpPr>
          <p:cNvPr id="652295" name="Rectangle 7"/>
          <p:cNvSpPr>
            <a:spLocks noChangeArrowheads="1"/>
          </p:cNvSpPr>
          <p:nvPr/>
        </p:nvSpPr>
        <p:spPr bwMode="auto">
          <a:xfrm>
            <a:off x="2844800" y="3463925"/>
            <a:ext cx="2074863" cy="1189038"/>
          </a:xfrm>
          <a:prstGeom prst="rect">
            <a:avLst/>
          </a:prstGeom>
          <a:noFill/>
          <a:ln w="9525">
            <a:noFill/>
            <a:miter lim="800000"/>
            <a:headEnd/>
            <a:tailEnd/>
          </a:ln>
          <a:effectLst/>
        </p:spPr>
        <p:txBody>
          <a:bodyPr wrap="none">
            <a:spAutoFit/>
          </a:bodyPr>
          <a:lstStyle/>
          <a:p>
            <a:r>
              <a:rPr lang="tr-TR" sz="7200" b="1">
                <a:solidFill>
                  <a:srgbClr val="FFFFCC"/>
                </a:solidFill>
                <a:latin typeface="Tahoma" pitchFamily="34" charset="0"/>
              </a:rPr>
              <a:t>"</a:t>
            </a:r>
            <a:r>
              <a:rPr lang="tr-TR" sz="4400" b="1">
                <a:solidFill>
                  <a:srgbClr val="FFFFCC"/>
                </a:solidFill>
                <a:latin typeface="Tahoma" pitchFamily="34" charset="0"/>
              </a:rPr>
              <a:t>Sizce</a:t>
            </a:r>
          </a:p>
        </p:txBody>
      </p:sp>
      <p:sp>
        <p:nvSpPr>
          <p:cNvPr id="652296" name="Rectangle 8"/>
          <p:cNvSpPr>
            <a:spLocks noChangeArrowheads="1"/>
          </p:cNvSpPr>
          <p:nvPr/>
        </p:nvSpPr>
        <p:spPr bwMode="auto">
          <a:xfrm>
            <a:off x="4672013" y="4456113"/>
            <a:ext cx="830262" cy="701675"/>
          </a:xfrm>
          <a:prstGeom prst="rect">
            <a:avLst/>
          </a:prstGeom>
          <a:noFill/>
          <a:ln w="9525">
            <a:noFill/>
            <a:miter lim="800000"/>
            <a:headEnd/>
            <a:tailEnd/>
          </a:ln>
          <a:effectLst/>
        </p:spPr>
        <p:txBody>
          <a:bodyPr wrap="none">
            <a:spAutoFit/>
          </a:bodyPr>
          <a:lstStyle/>
          <a:p>
            <a:r>
              <a:rPr lang="tr-TR" sz="4000" b="1">
                <a:solidFill>
                  <a:srgbClr val="FFFFCC"/>
                </a:solidFill>
                <a:latin typeface="Tahoma" pitchFamily="34" charset="0"/>
              </a:rPr>
              <a:t>bu</a:t>
            </a:r>
          </a:p>
        </p:txBody>
      </p:sp>
      <p:sp>
        <p:nvSpPr>
          <p:cNvPr id="652297" name="Rectangle 9"/>
          <p:cNvSpPr>
            <a:spLocks noChangeArrowheads="1"/>
          </p:cNvSpPr>
          <p:nvPr/>
        </p:nvSpPr>
        <p:spPr bwMode="auto">
          <a:xfrm>
            <a:off x="1549400" y="5259388"/>
            <a:ext cx="4678363" cy="762000"/>
          </a:xfrm>
          <a:prstGeom prst="rect">
            <a:avLst/>
          </a:prstGeom>
          <a:noFill/>
          <a:ln w="9525">
            <a:noFill/>
            <a:miter lim="800000"/>
            <a:headEnd/>
            <a:tailEnd/>
          </a:ln>
          <a:effectLst/>
        </p:spPr>
        <p:txBody>
          <a:bodyPr wrap="none">
            <a:spAutoFit/>
          </a:bodyPr>
          <a:lstStyle/>
          <a:p>
            <a:r>
              <a:rPr lang="tr-TR" sz="4000" b="1">
                <a:solidFill>
                  <a:srgbClr val="FFFFCC"/>
                </a:solidFill>
                <a:latin typeface="Tahoma" pitchFamily="34" charset="0"/>
              </a:rPr>
              <a:t>su dolu </a:t>
            </a:r>
            <a:r>
              <a:rPr lang="tr-TR" sz="4400" b="1">
                <a:solidFill>
                  <a:srgbClr val="FFFFCC"/>
                </a:solidFill>
                <a:latin typeface="Tahoma" pitchFamily="34" charset="0"/>
              </a:rPr>
              <a:t>bardağın</a:t>
            </a:r>
          </a:p>
        </p:txBody>
      </p:sp>
      <p:sp>
        <p:nvSpPr>
          <p:cNvPr id="652298" name="Rectangle 10"/>
          <p:cNvSpPr>
            <a:spLocks noChangeArrowheads="1"/>
          </p:cNvSpPr>
          <p:nvPr/>
        </p:nvSpPr>
        <p:spPr bwMode="auto">
          <a:xfrm>
            <a:off x="2052638" y="5668963"/>
            <a:ext cx="7091362" cy="1189037"/>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ağırlığı</a:t>
            </a:r>
            <a:r>
              <a:rPr lang="tr-TR" sz="4400" b="1">
                <a:solidFill>
                  <a:srgbClr val="FFFFCC"/>
                </a:solidFill>
                <a:latin typeface="Tahoma" pitchFamily="34" charset="0"/>
              </a:rPr>
              <a:t> ne kadardır </a:t>
            </a:r>
            <a:r>
              <a:rPr lang="tr-TR" sz="7200" b="1">
                <a:solidFill>
                  <a:srgbClr val="FFFFCC"/>
                </a:solidFill>
                <a:latin typeface="Tahoma" pitchFamily="34" charset="0"/>
              </a:rPr>
              <a:t>?"</a:t>
            </a:r>
          </a:p>
        </p:txBody>
      </p:sp>
    </p:spTree>
  </p:cSld>
  <p:clrMapOvr>
    <a:masterClrMapping/>
  </p:clrMapOvr>
  <p:transition advClick="0" advTm="7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4339" name="Rectangle 3"/>
          <p:cNvSpPr>
            <a:spLocks noChangeArrowheads="1"/>
          </p:cNvSpPr>
          <p:nvPr/>
        </p:nvSpPr>
        <p:spPr bwMode="auto">
          <a:xfrm>
            <a:off x="2593975" y="-26988"/>
            <a:ext cx="3536950" cy="1006476"/>
          </a:xfrm>
          <a:prstGeom prst="rect">
            <a:avLst/>
          </a:prstGeom>
          <a:noFill/>
          <a:ln w="9525">
            <a:noFill/>
            <a:miter lim="800000"/>
            <a:headEnd/>
            <a:tailEnd/>
          </a:ln>
          <a:effectLst/>
        </p:spPr>
        <p:txBody>
          <a:bodyPr wrap="none">
            <a:spAutoFit/>
          </a:bodyPr>
          <a:lstStyle/>
          <a:p>
            <a:r>
              <a:rPr lang="tr-TR" sz="6000" b="1">
                <a:solidFill>
                  <a:srgbClr val="FFFFCC"/>
                </a:solidFill>
                <a:latin typeface="Tahoma" pitchFamily="34" charset="0"/>
              </a:rPr>
              <a:t>Cevaplar</a:t>
            </a:r>
          </a:p>
        </p:txBody>
      </p:sp>
      <p:sp>
        <p:nvSpPr>
          <p:cNvPr id="654340" name="Rectangle 4"/>
          <p:cNvSpPr>
            <a:spLocks noChangeArrowheads="1"/>
          </p:cNvSpPr>
          <p:nvPr/>
        </p:nvSpPr>
        <p:spPr bwMode="auto">
          <a:xfrm>
            <a:off x="657225" y="620713"/>
            <a:ext cx="2674938" cy="1006475"/>
          </a:xfrm>
          <a:prstGeom prst="rect">
            <a:avLst/>
          </a:prstGeom>
          <a:noFill/>
          <a:ln w="9525">
            <a:noFill/>
            <a:miter lim="800000"/>
            <a:headEnd/>
            <a:tailEnd/>
          </a:ln>
          <a:effectLst/>
        </p:spPr>
        <p:txBody>
          <a:bodyPr wrap="none">
            <a:spAutoFit/>
          </a:bodyPr>
          <a:lstStyle/>
          <a:p>
            <a:r>
              <a:rPr lang="tr-TR" sz="6000" b="1">
                <a:solidFill>
                  <a:srgbClr val="FFFFCC"/>
                </a:solidFill>
                <a:latin typeface="Tahoma" pitchFamily="34" charset="0"/>
              </a:rPr>
              <a:t>200 gr</a:t>
            </a:r>
          </a:p>
        </p:txBody>
      </p:sp>
      <p:sp>
        <p:nvSpPr>
          <p:cNvPr id="654341" name="Rectangle 5"/>
          <p:cNvSpPr>
            <a:spLocks noChangeArrowheads="1"/>
          </p:cNvSpPr>
          <p:nvPr/>
        </p:nvSpPr>
        <p:spPr bwMode="auto">
          <a:xfrm>
            <a:off x="3683000" y="1341438"/>
            <a:ext cx="731838" cy="64135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ile</a:t>
            </a:r>
          </a:p>
        </p:txBody>
      </p:sp>
      <p:sp>
        <p:nvSpPr>
          <p:cNvPr id="654342" name="Rectangle 6"/>
          <p:cNvSpPr>
            <a:spLocks noChangeArrowheads="1"/>
          </p:cNvSpPr>
          <p:nvPr/>
        </p:nvSpPr>
        <p:spPr bwMode="auto">
          <a:xfrm>
            <a:off x="2098675" y="1844675"/>
            <a:ext cx="3173413" cy="1189038"/>
          </a:xfrm>
          <a:prstGeom prst="rect">
            <a:avLst/>
          </a:prstGeom>
          <a:noFill/>
          <a:ln w="9525">
            <a:noFill/>
            <a:miter lim="800000"/>
            <a:headEnd/>
            <a:tailEnd/>
          </a:ln>
          <a:effectLst/>
        </p:spPr>
        <p:txBody>
          <a:bodyPr wrap="none">
            <a:spAutoFit/>
          </a:bodyPr>
          <a:lstStyle/>
          <a:p>
            <a:r>
              <a:rPr lang="tr-TR" sz="7200" b="1">
                <a:solidFill>
                  <a:srgbClr val="FFFFCC"/>
                </a:solidFill>
                <a:latin typeface="Tahoma" pitchFamily="34" charset="0"/>
              </a:rPr>
              <a:t>400 gr</a:t>
            </a:r>
          </a:p>
        </p:txBody>
      </p:sp>
      <p:sp>
        <p:nvSpPr>
          <p:cNvPr id="654343" name="Rectangle 7"/>
          <p:cNvSpPr>
            <a:spLocks noChangeArrowheads="1"/>
          </p:cNvSpPr>
          <p:nvPr/>
        </p:nvSpPr>
        <p:spPr bwMode="auto">
          <a:xfrm>
            <a:off x="2233613" y="2781300"/>
            <a:ext cx="5772150" cy="1098550"/>
          </a:xfrm>
          <a:prstGeom prst="rect">
            <a:avLst/>
          </a:prstGeom>
          <a:noFill/>
          <a:ln w="9525">
            <a:noFill/>
            <a:miter lim="800000"/>
            <a:headEnd/>
            <a:tailEnd/>
          </a:ln>
          <a:effectLst/>
        </p:spPr>
        <p:txBody>
          <a:bodyPr wrap="none">
            <a:spAutoFit/>
          </a:bodyPr>
          <a:lstStyle/>
          <a:p>
            <a:pPr algn="r"/>
            <a:r>
              <a:rPr lang="tr-TR" sz="4400" b="1">
                <a:solidFill>
                  <a:srgbClr val="FFFFCC"/>
                </a:solidFill>
                <a:latin typeface="Tahoma" pitchFamily="34" charset="0"/>
              </a:rPr>
              <a:t>arasında </a:t>
            </a:r>
            <a:r>
              <a:rPr lang="tr-TR" sz="6600" b="1">
                <a:solidFill>
                  <a:srgbClr val="FFFFCC"/>
                </a:solidFill>
                <a:latin typeface="Tahoma" pitchFamily="34" charset="0"/>
              </a:rPr>
              <a:t>değişti</a:t>
            </a:r>
            <a:r>
              <a:rPr lang="tr-TR" sz="4400" b="1">
                <a:solidFill>
                  <a:srgbClr val="FFFFCC"/>
                </a:solidFill>
                <a:latin typeface="Tahoma" pitchFamily="34" charset="0"/>
              </a:rPr>
              <a:t>.</a:t>
            </a:r>
          </a:p>
        </p:txBody>
      </p:sp>
      <p:sp>
        <p:nvSpPr>
          <p:cNvPr id="654344" name="Rectangle 8"/>
          <p:cNvSpPr>
            <a:spLocks noChangeArrowheads="1"/>
          </p:cNvSpPr>
          <p:nvPr/>
        </p:nvSpPr>
        <p:spPr bwMode="auto">
          <a:xfrm>
            <a:off x="801688" y="4227513"/>
            <a:ext cx="1666875" cy="64135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Bunun</a:t>
            </a:r>
          </a:p>
        </p:txBody>
      </p:sp>
      <p:sp>
        <p:nvSpPr>
          <p:cNvPr id="654345" name="Rectangle 9"/>
          <p:cNvSpPr>
            <a:spLocks noChangeArrowheads="1"/>
          </p:cNvSpPr>
          <p:nvPr/>
        </p:nvSpPr>
        <p:spPr bwMode="auto">
          <a:xfrm>
            <a:off x="2314575" y="4535488"/>
            <a:ext cx="3975100" cy="1311275"/>
          </a:xfrm>
          <a:prstGeom prst="rect">
            <a:avLst/>
          </a:prstGeom>
          <a:noFill/>
          <a:ln w="9525">
            <a:noFill/>
            <a:miter lim="800000"/>
            <a:headEnd/>
            <a:tailEnd/>
          </a:ln>
          <a:effectLst/>
        </p:spPr>
        <p:txBody>
          <a:bodyPr wrap="none">
            <a:spAutoFit/>
          </a:bodyPr>
          <a:lstStyle/>
          <a:p>
            <a:r>
              <a:rPr lang="tr-TR" sz="8000" b="1">
                <a:solidFill>
                  <a:srgbClr val="FFFFCC"/>
                </a:solidFill>
                <a:latin typeface="Tahoma" pitchFamily="34" charset="0"/>
              </a:rPr>
              <a:t>üzerine</a:t>
            </a:r>
          </a:p>
        </p:txBody>
      </p:sp>
      <p:sp>
        <p:nvSpPr>
          <p:cNvPr id="654346" name="Rectangle 10"/>
          <p:cNvSpPr>
            <a:spLocks noChangeArrowheads="1"/>
          </p:cNvSpPr>
          <p:nvPr/>
        </p:nvSpPr>
        <p:spPr bwMode="auto">
          <a:xfrm>
            <a:off x="6778625" y="5557838"/>
            <a:ext cx="2114550" cy="64135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profesör</a:t>
            </a:r>
          </a:p>
        </p:txBody>
      </p:sp>
      <p:sp>
        <p:nvSpPr>
          <p:cNvPr id="654347" name="Rectangle 11"/>
          <p:cNvSpPr>
            <a:spLocks noChangeArrowheads="1"/>
          </p:cNvSpPr>
          <p:nvPr/>
        </p:nvSpPr>
        <p:spPr bwMode="auto">
          <a:xfrm>
            <a:off x="2817813" y="5989638"/>
            <a:ext cx="2913062" cy="823912"/>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şöyle</a:t>
            </a:r>
            <a:r>
              <a:rPr lang="tr-TR" sz="3200" b="1">
                <a:solidFill>
                  <a:srgbClr val="FFFFCC"/>
                </a:solidFill>
                <a:latin typeface="Tahoma" pitchFamily="34" charset="0"/>
              </a:rPr>
              <a:t> dedi;</a:t>
            </a:r>
          </a:p>
        </p:txBody>
      </p:sp>
    </p:spTree>
  </p:cSld>
  <p:clrMapOvr>
    <a:masterClrMapping/>
  </p:clrMapOvr>
  <p:transition advClick="0" advTm="6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6387" name="Rectangle 3"/>
          <p:cNvSpPr>
            <a:spLocks noChangeArrowheads="1"/>
          </p:cNvSpPr>
          <p:nvPr/>
        </p:nvSpPr>
        <p:spPr bwMode="auto">
          <a:xfrm>
            <a:off x="1806575" y="1095375"/>
            <a:ext cx="3563938" cy="701675"/>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a:t>
            </a:r>
            <a:r>
              <a:rPr lang="tr-TR" sz="4000" b="1">
                <a:solidFill>
                  <a:srgbClr val="FFFFCC"/>
                </a:solidFill>
                <a:latin typeface="Tahoma" pitchFamily="34" charset="0"/>
              </a:rPr>
              <a:t>Gerçek</a:t>
            </a:r>
            <a:r>
              <a:rPr lang="tr-TR" sz="3200" b="1">
                <a:solidFill>
                  <a:srgbClr val="FFFFCC"/>
                </a:solidFill>
                <a:latin typeface="Tahoma" pitchFamily="34" charset="0"/>
              </a:rPr>
              <a:t> ağırlık</a:t>
            </a:r>
          </a:p>
        </p:txBody>
      </p:sp>
      <p:sp>
        <p:nvSpPr>
          <p:cNvPr id="656388" name="Rectangle 4"/>
          <p:cNvSpPr>
            <a:spLocks noChangeArrowheads="1"/>
          </p:cNvSpPr>
          <p:nvPr/>
        </p:nvSpPr>
        <p:spPr bwMode="auto">
          <a:xfrm>
            <a:off x="3606800" y="1619250"/>
            <a:ext cx="4649788" cy="641350"/>
          </a:xfrm>
          <a:prstGeom prst="rect">
            <a:avLst/>
          </a:prstGeom>
          <a:noFill/>
          <a:ln w="9525">
            <a:noFill/>
            <a:miter lim="800000"/>
            <a:headEnd/>
            <a:tailEnd/>
          </a:ln>
          <a:effectLst/>
        </p:spPr>
        <p:txBody>
          <a:bodyPr wrap="none">
            <a:spAutoFit/>
          </a:bodyPr>
          <a:lstStyle/>
          <a:p>
            <a:r>
              <a:rPr lang="tr-TR" sz="2800" b="1">
                <a:solidFill>
                  <a:srgbClr val="FFFFCC"/>
                </a:solidFill>
                <a:latin typeface="Tahoma" pitchFamily="34" charset="0"/>
              </a:rPr>
              <a:t>farketmez</a:t>
            </a:r>
            <a:r>
              <a:rPr lang="tr-TR" sz="2400" b="1">
                <a:solidFill>
                  <a:srgbClr val="FFFFCC"/>
                </a:solidFill>
                <a:latin typeface="Tahoma" pitchFamily="34" charset="0"/>
              </a:rPr>
              <a:t>. </a:t>
            </a:r>
            <a:r>
              <a:rPr lang="tr-TR" sz="3600" b="1">
                <a:solidFill>
                  <a:srgbClr val="FFFFCC"/>
                </a:solidFill>
                <a:latin typeface="Tahoma" pitchFamily="34" charset="0"/>
              </a:rPr>
              <a:t>Fakat</a:t>
            </a:r>
            <a:r>
              <a:rPr lang="tr-TR" sz="2400" b="1">
                <a:latin typeface="Tahoma" pitchFamily="34" charset="0"/>
              </a:rPr>
              <a:t> </a:t>
            </a:r>
            <a:r>
              <a:rPr lang="tr-TR" sz="2400" b="1">
                <a:solidFill>
                  <a:srgbClr val="FFFFCC"/>
                </a:solidFill>
                <a:latin typeface="Tahoma" pitchFamily="34" charset="0"/>
              </a:rPr>
              <a:t>durum,</a:t>
            </a:r>
          </a:p>
        </p:txBody>
      </p:sp>
      <p:sp>
        <p:nvSpPr>
          <p:cNvPr id="656389" name="Rectangle 5"/>
          <p:cNvSpPr>
            <a:spLocks noChangeArrowheads="1"/>
          </p:cNvSpPr>
          <p:nvPr/>
        </p:nvSpPr>
        <p:spPr bwMode="auto">
          <a:xfrm>
            <a:off x="2382838" y="2298700"/>
            <a:ext cx="3616325" cy="701675"/>
          </a:xfrm>
          <a:prstGeom prst="rect">
            <a:avLst/>
          </a:prstGeom>
          <a:noFill/>
          <a:ln w="9525">
            <a:noFill/>
            <a:miter lim="800000"/>
            <a:headEnd/>
            <a:tailEnd/>
          </a:ln>
          <a:effectLst/>
        </p:spPr>
        <p:txBody>
          <a:bodyPr wrap="none">
            <a:spAutoFit/>
          </a:bodyPr>
          <a:lstStyle/>
          <a:p>
            <a:r>
              <a:rPr lang="tr-TR" sz="4000" b="1">
                <a:solidFill>
                  <a:srgbClr val="FFFFCC"/>
                </a:solidFill>
                <a:latin typeface="Tahoma" pitchFamily="34" charset="0"/>
              </a:rPr>
              <a:t>bardağı</a:t>
            </a:r>
            <a:r>
              <a:rPr lang="tr-TR" sz="2800" b="1">
                <a:solidFill>
                  <a:srgbClr val="FFFFCC"/>
                </a:solidFill>
                <a:latin typeface="Tahoma" pitchFamily="34" charset="0"/>
              </a:rPr>
              <a:t> elinizde</a:t>
            </a:r>
            <a:endParaRPr lang="tr-TR" sz="4800" b="1">
              <a:solidFill>
                <a:srgbClr val="FFFFCC"/>
              </a:solidFill>
              <a:latin typeface="Tahoma" pitchFamily="34" charset="0"/>
            </a:endParaRPr>
          </a:p>
        </p:txBody>
      </p:sp>
      <p:sp>
        <p:nvSpPr>
          <p:cNvPr id="656390" name="Rectangle 6"/>
          <p:cNvSpPr>
            <a:spLocks noChangeArrowheads="1"/>
          </p:cNvSpPr>
          <p:nvPr/>
        </p:nvSpPr>
        <p:spPr bwMode="auto">
          <a:xfrm>
            <a:off x="4830763" y="2730500"/>
            <a:ext cx="3197225"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ne kadar</a:t>
            </a:r>
          </a:p>
        </p:txBody>
      </p:sp>
      <p:sp>
        <p:nvSpPr>
          <p:cNvPr id="656391" name="Rectangle 7"/>
          <p:cNvSpPr>
            <a:spLocks noChangeArrowheads="1"/>
          </p:cNvSpPr>
          <p:nvPr/>
        </p:nvSpPr>
        <p:spPr bwMode="auto">
          <a:xfrm>
            <a:off x="942975" y="3395663"/>
            <a:ext cx="6551613" cy="823912"/>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süreyle</a:t>
            </a:r>
            <a:r>
              <a:rPr lang="tr-TR" sz="3600" b="1">
                <a:solidFill>
                  <a:srgbClr val="FFFFCC"/>
                </a:solidFill>
                <a:latin typeface="Tahoma" pitchFamily="34" charset="0"/>
              </a:rPr>
              <a:t> tuttuğunuza göre</a:t>
            </a:r>
          </a:p>
        </p:txBody>
      </p:sp>
      <p:sp>
        <p:nvSpPr>
          <p:cNvPr id="656392" name="Rectangle 8"/>
          <p:cNvSpPr>
            <a:spLocks noChangeArrowheads="1"/>
          </p:cNvSpPr>
          <p:nvPr/>
        </p:nvSpPr>
        <p:spPr bwMode="auto">
          <a:xfrm>
            <a:off x="2814638" y="4294188"/>
            <a:ext cx="3584575" cy="1189037"/>
          </a:xfrm>
          <a:prstGeom prst="rect">
            <a:avLst/>
          </a:prstGeom>
          <a:noFill/>
          <a:ln w="9525">
            <a:noFill/>
            <a:miter lim="800000"/>
            <a:headEnd/>
            <a:tailEnd/>
          </a:ln>
          <a:effectLst/>
        </p:spPr>
        <p:txBody>
          <a:bodyPr wrap="none">
            <a:spAutoFit/>
          </a:bodyPr>
          <a:lstStyle/>
          <a:p>
            <a:r>
              <a:rPr lang="tr-TR" sz="7200" b="1">
                <a:solidFill>
                  <a:srgbClr val="FFFFCC"/>
                </a:solidFill>
                <a:latin typeface="Tahoma" pitchFamily="34" charset="0"/>
              </a:rPr>
              <a:t>değişir.</a:t>
            </a:r>
          </a:p>
        </p:txBody>
      </p:sp>
    </p:spTree>
  </p:cSld>
  <p:clrMapOvr>
    <a:masterClrMapping/>
  </p:clrMapOvr>
  <p:transition advClick="0"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1"/>
          <p:cNvSpPr txBox="1">
            <a:spLocks noChangeArrowheads="1"/>
          </p:cNvSpPr>
          <p:nvPr/>
        </p:nvSpPr>
        <p:spPr bwMode="gray">
          <a:xfrm>
            <a:off x="1948019" y="909092"/>
            <a:ext cx="6224381"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600" dirty="0" smtClean="0">
                <a:solidFill>
                  <a:srgbClr val="C00000"/>
                </a:solidFill>
                <a:effectLst>
                  <a:innerShdw blurRad="63500" dist="50800" dir="8100000">
                    <a:prstClr val="black">
                      <a:alpha val="50000"/>
                    </a:prstClr>
                  </a:innerShdw>
                </a:effectLst>
                <a:latin typeface="Calibri" pitchFamily="34" charset="0"/>
                <a:cs typeface="Calibri" pitchFamily="34" charset="0"/>
              </a:rPr>
              <a:t>        RİSK </a:t>
            </a:r>
            <a:r>
              <a:rPr lang="tr-TR" sz="3600" dirty="0">
                <a:solidFill>
                  <a:srgbClr val="C00000"/>
                </a:solidFill>
                <a:effectLst>
                  <a:innerShdw blurRad="63500" dist="50800" dir="8100000">
                    <a:prstClr val="black">
                      <a:alpha val="50000"/>
                    </a:prstClr>
                  </a:innerShdw>
                </a:effectLst>
                <a:latin typeface="Calibri" pitchFamily="34" charset="0"/>
                <a:cs typeface="Calibri" pitchFamily="34" charset="0"/>
              </a:rPr>
              <a:t>ETMENLERİ</a:t>
            </a:r>
          </a:p>
        </p:txBody>
      </p:sp>
      <p:sp>
        <p:nvSpPr>
          <p:cNvPr id="3" name="2 Metin kutusu"/>
          <p:cNvSpPr txBox="1"/>
          <p:nvPr/>
        </p:nvSpPr>
        <p:spPr>
          <a:xfrm>
            <a:off x="1115616" y="1556792"/>
            <a:ext cx="7200800" cy="5078313"/>
          </a:xfrm>
          <a:prstGeom prst="rect">
            <a:avLst/>
          </a:prstGeom>
          <a:noFill/>
        </p:spPr>
        <p:txBody>
          <a:bodyPr wrap="square" rtlCol="0">
            <a:spAutoFit/>
          </a:bodyPr>
          <a:lstStyle/>
          <a:p>
            <a:pPr>
              <a:buFont typeface="Arial" pitchFamily="34" charset="0"/>
              <a:buChar char="•"/>
            </a:pPr>
            <a:r>
              <a:rPr lang="tr-TR" sz="3600" b="1" dirty="0" smtClean="0"/>
              <a:t>BİYOLOJİK</a:t>
            </a:r>
          </a:p>
          <a:p>
            <a:pPr>
              <a:buFont typeface="Arial" pitchFamily="34" charset="0"/>
              <a:buChar char="•"/>
            </a:pPr>
            <a:endParaRPr lang="tr-TR" sz="3200" b="1" dirty="0" smtClean="0"/>
          </a:p>
          <a:p>
            <a:pPr>
              <a:buFont typeface="Arial" pitchFamily="34" charset="0"/>
              <a:buChar char="•"/>
            </a:pPr>
            <a:r>
              <a:rPr lang="tr-TR" sz="3600" b="1" dirty="0" smtClean="0"/>
              <a:t>BİYOMEKANİK</a:t>
            </a:r>
          </a:p>
          <a:p>
            <a:pPr>
              <a:buFont typeface="Arial" pitchFamily="34" charset="0"/>
              <a:buChar char="•"/>
            </a:pPr>
            <a:endParaRPr lang="tr-TR" sz="3600" b="1" dirty="0" smtClean="0"/>
          </a:p>
          <a:p>
            <a:pPr>
              <a:buFont typeface="Arial" pitchFamily="34" charset="0"/>
              <a:buChar char="•"/>
            </a:pPr>
            <a:r>
              <a:rPr lang="tr-TR" sz="3600" b="1" dirty="0" smtClean="0"/>
              <a:t>KİMYASAL</a:t>
            </a:r>
          </a:p>
          <a:p>
            <a:pPr>
              <a:buFont typeface="Arial" pitchFamily="34" charset="0"/>
              <a:buChar char="•"/>
            </a:pPr>
            <a:endParaRPr lang="tr-TR" sz="3600" b="1" dirty="0" smtClean="0"/>
          </a:p>
          <a:p>
            <a:pPr>
              <a:buFont typeface="Arial" pitchFamily="34" charset="0"/>
              <a:buChar char="•"/>
            </a:pPr>
            <a:r>
              <a:rPr lang="tr-TR" sz="3600" b="1" dirty="0" smtClean="0"/>
              <a:t>FİZİKSEL</a:t>
            </a:r>
          </a:p>
          <a:p>
            <a:pPr>
              <a:buFont typeface="Arial" pitchFamily="34" charset="0"/>
              <a:buChar char="•"/>
            </a:pPr>
            <a:endParaRPr lang="tr-TR" sz="3600" b="1" dirty="0" smtClean="0"/>
          </a:p>
          <a:p>
            <a:pPr>
              <a:buFont typeface="Arial" pitchFamily="34" charset="0"/>
              <a:buChar char="•"/>
            </a:pPr>
            <a:r>
              <a:rPr lang="tr-TR" sz="3600" b="1" dirty="0" smtClean="0">
                <a:solidFill>
                  <a:srgbClr val="FF0000"/>
                </a:solidFill>
              </a:rPr>
              <a:t>PSİKOSOSYAL</a:t>
            </a:r>
            <a:endParaRPr lang="tr-TR" sz="3600" b="1" dirty="0">
              <a:solidFill>
                <a:srgbClr val="FF0000"/>
              </a:solidFill>
            </a:endParaRPr>
          </a:p>
        </p:txBody>
      </p:sp>
      <p:pic>
        <p:nvPicPr>
          <p:cNvPr id="4" name="3 Resim" descr="rısk.jpg"/>
          <p:cNvPicPr>
            <a:picLocks noChangeAspect="1"/>
          </p:cNvPicPr>
          <p:nvPr/>
        </p:nvPicPr>
        <p:blipFill>
          <a:blip r:embed="rId2" cstate="print"/>
          <a:stretch>
            <a:fillRect/>
          </a:stretch>
        </p:blipFill>
        <p:spPr>
          <a:xfrm>
            <a:off x="5287911" y="2060848"/>
            <a:ext cx="3373708" cy="4176464"/>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50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7411" name="Rectangle 3"/>
          <p:cNvSpPr>
            <a:spLocks noChangeArrowheads="1"/>
          </p:cNvSpPr>
          <p:nvPr/>
        </p:nvSpPr>
        <p:spPr bwMode="auto">
          <a:xfrm>
            <a:off x="898525" y="1022350"/>
            <a:ext cx="1957388"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Eğer,</a:t>
            </a:r>
          </a:p>
        </p:txBody>
      </p:sp>
      <p:sp>
        <p:nvSpPr>
          <p:cNvPr id="657412" name="Rectangle 4"/>
          <p:cNvSpPr>
            <a:spLocks noChangeArrowheads="1"/>
          </p:cNvSpPr>
          <p:nvPr/>
        </p:nvSpPr>
        <p:spPr bwMode="auto">
          <a:xfrm>
            <a:off x="2122488" y="1809750"/>
            <a:ext cx="5407025" cy="641350"/>
          </a:xfrm>
          <a:prstGeom prst="rect">
            <a:avLst/>
          </a:prstGeom>
          <a:noFill/>
          <a:ln w="9525">
            <a:noFill/>
            <a:miter lim="800000"/>
            <a:headEnd/>
            <a:tailEnd/>
          </a:ln>
          <a:effectLst/>
        </p:spPr>
        <p:txBody>
          <a:bodyPr wrap="none">
            <a:spAutoFit/>
          </a:bodyPr>
          <a:lstStyle/>
          <a:p>
            <a:r>
              <a:rPr lang="tr-TR" sz="2800" b="1">
                <a:solidFill>
                  <a:srgbClr val="FFFFCC"/>
                </a:solidFill>
                <a:latin typeface="Tahoma" pitchFamily="34" charset="0"/>
              </a:rPr>
              <a:t>bir </a:t>
            </a:r>
            <a:r>
              <a:rPr lang="tr-TR" sz="3600" b="1">
                <a:solidFill>
                  <a:srgbClr val="FFFFCC"/>
                </a:solidFill>
                <a:latin typeface="Tahoma" pitchFamily="34" charset="0"/>
              </a:rPr>
              <a:t>dakikalığına</a:t>
            </a:r>
            <a:r>
              <a:rPr lang="tr-TR" sz="2800" b="1">
                <a:solidFill>
                  <a:srgbClr val="FFFFCC"/>
                </a:solidFill>
                <a:latin typeface="Tahoma" pitchFamily="34" charset="0"/>
              </a:rPr>
              <a:t> tutarsam,</a:t>
            </a:r>
          </a:p>
        </p:txBody>
      </p:sp>
      <p:sp>
        <p:nvSpPr>
          <p:cNvPr id="657413" name="Rectangle 5"/>
          <p:cNvSpPr>
            <a:spLocks noChangeArrowheads="1"/>
          </p:cNvSpPr>
          <p:nvPr/>
        </p:nvSpPr>
        <p:spPr bwMode="auto">
          <a:xfrm>
            <a:off x="3275013" y="2395538"/>
            <a:ext cx="3341687" cy="823912"/>
          </a:xfrm>
          <a:prstGeom prst="rect">
            <a:avLst/>
          </a:prstGeom>
          <a:noFill/>
          <a:ln w="9525">
            <a:noFill/>
            <a:miter lim="800000"/>
            <a:headEnd/>
            <a:tailEnd/>
          </a:ln>
          <a:effectLst/>
        </p:spPr>
        <p:txBody>
          <a:bodyPr>
            <a:spAutoFit/>
          </a:bodyPr>
          <a:lstStyle/>
          <a:p>
            <a:r>
              <a:rPr lang="tr-TR" sz="2800" b="1">
                <a:solidFill>
                  <a:srgbClr val="FFFFCC"/>
                </a:solidFill>
                <a:latin typeface="Tahoma" pitchFamily="34" charset="0"/>
              </a:rPr>
              <a:t>Problem</a:t>
            </a:r>
            <a:r>
              <a:rPr lang="tr-TR" sz="4000" b="1">
                <a:solidFill>
                  <a:srgbClr val="FFFFCC"/>
                </a:solidFill>
                <a:latin typeface="Tahoma" pitchFamily="34" charset="0"/>
              </a:rPr>
              <a:t> </a:t>
            </a:r>
            <a:r>
              <a:rPr lang="tr-TR" sz="4800" b="1">
                <a:solidFill>
                  <a:srgbClr val="FFFFCC"/>
                </a:solidFill>
                <a:latin typeface="Tahoma" pitchFamily="34" charset="0"/>
              </a:rPr>
              <a:t>yok.</a:t>
            </a:r>
          </a:p>
        </p:txBody>
      </p:sp>
      <p:sp>
        <p:nvSpPr>
          <p:cNvPr id="657414" name="Rectangle 6"/>
          <p:cNvSpPr>
            <a:spLocks noChangeArrowheads="1"/>
          </p:cNvSpPr>
          <p:nvPr/>
        </p:nvSpPr>
        <p:spPr bwMode="auto">
          <a:xfrm>
            <a:off x="4067175" y="3228975"/>
            <a:ext cx="4568825" cy="641350"/>
          </a:xfrm>
          <a:prstGeom prst="rect">
            <a:avLst/>
          </a:prstGeom>
          <a:noFill/>
          <a:ln w="9525">
            <a:noFill/>
            <a:miter lim="800000"/>
            <a:headEnd/>
            <a:tailEnd/>
          </a:ln>
          <a:effectLst/>
        </p:spPr>
        <p:txBody>
          <a:bodyPr wrap="none">
            <a:spAutoFit/>
          </a:bodyPr>
          <a:lstStyle/>
          <a:p>
            <a:r>
              <a:rPr lang="tr-TR" sz="2400" b="1">
                <a:solidFill>
                  <a:srgbClr val="FFFFCC"/>
                </a:solidFill>
                <a:latin typeface="Tahoma" pitchFamily="34" charset="0"/>
              </a:rPr>
              <a:t>Bir</a:t>
            </a:r>
            <a:r>
              <a:rPr lang="tr-TR" sz="2800" b="1">
                <a:solidFill>
                  <a:srgbClr val="FFFFCC"/>
                </a:solidFill>
                <a:latin typeface="Tahoma" pitchFamily="34" charset="0"/>
              </a:rPr>
              <a:t> </a:t>
            </a:r>
            <a:r>
              <a:rPr lang="tr-TR" sz="3600" b="1">
                <a:solidFill>
                  <a:srgbClr val="FFFFCC"/>
                </a:solidFill>
                <a:latin typeface="Tahoma" pitchFamily="34" charset="0"/>
              </a:rPr>
              <a:t>saatliğine</a:t>
            </a:r>
            <a:r>
              <a:rPr lang="tr-TR" sz="2800" b="1">
                <a:solidFill>
                  <a:srgbClr val="FFFFCC"/>
                </a:solidFill>
                <a:latin typeface="Tahoma" pitchFamily="34" charset="0"/>
              </a:rPr>
              <a:t> </a:t>
            </a:r>
            <a:r>
              <a:rPr lang="tr-TR" sz="2400" b="1">
                <a:solidFill>
                  <a:srgbClr val="FFFFCC"/>
                </a:solidFill>
                <a:latin typeface="Tahoma" pitchFamily="34" charset="0"/>
              </a:rPr>
              <a:t>tutarsam</a:t>
            </a:r>
            <a:r>
              <a:rPr lang="tr-TR" sz="2800" b="1">
                <a:solidFill>
                  <a:srgbClr val="FFFFCC"/>
                </a:solidFill>
                <a:latin typeface="Tahoma" pitchFamily="34" charset="0"/>
              </a:rPr>
              <a:t>,</a:t>
            </a:r>
          </a:p>
        </p:txBody>
      </p:sp>
      <p:sp>
        <p:nvSpPr>
          <p:cNvPr id="657415" name="Rectangle 7"/>
          <p:cNvSpPr>
            <a:spLocks noChangeArrowheads="1"/>
          </p:cNvSpPr>
          <p:nvPr/>
        </p:nvSpPr>
        <p:spPr bwMode="auto">
          <a:xfrm>
            <a:off x="1649413" y="3846513"/>
            <a:ext cx="2452687" cy="519112"/>
          </a:xfrm>
          <a:prstGeom prst="rect">
            <a:avLst/>
          </a:prstGeom>
          <a:noFill/>
          <a:ln w="9525">
            <a:noFill/>
            <a:miter lim="800000"/>
            <a:headEnd/>
            <a:tailEnd/>
          </a:ln>
          <a:effectLst/>
        </p:spPr>
        <p:txBody>
          <a:bodyPr wrap="none">
            <a:spAutoFit/>
          </a:bodyPr>
          <a:lstStyle/>
          <a:p>
            <a:r>
              <a:rPr lang="tr-TR" sz="2800" b="1">
                <a:solidFill>
                  <a:srgbClr val="FFFFCC"/>
                </a:solidFill>
                <a:latin typeface="Tahoma" pitchFamily="34" charset="0"/>
              </a:rPr>
              <a:t>sağ kolumda</a:t>
            </a:r>
            <a:endParaRPr lang="tr-TR" sz="3600" b="1">
              <a:solidFill>
                <a:srgbClr val="FFFFCC"/>
              </a:solidFill>
              <a:latin typeface="Tahoma" pitchFamily="34" charset="0"/>
            </a:endParaRPr>
          </a:p>
        </p:txBody>
      </p:sp>
      <p:sp>
        <p:nvSpPr>
          <p:cNvPr id="657416" name="Rectangle 8"/>
          <p:cNvSpPr>
            <a:spLocks noChangeArrowheads="1"/>
          </p:cNvSpPr>
          <p:nvPr/>
        </p:nvSpPr>
        <p:spPr bwMode="auto">
          <a:xfrm>
            <a:off x="3951288" y="3806825"/>
            <a:ext cx="3500437" cy="1189038"/>
          </a:xfrm>
          <a:prstGeom prst="rect">
            <a:avLst/>
          </a:prstGeom>
          <a:noFill/>
          <a:ln w="9525">
            <a:noFill/>
            <a:miter lim="800000"/>
            <a:headEnd/>
            <a:tailEnd/>
          </a:ln>
          <a:effectLst/>
        </p:spPr>
        <p:txBody>
          <a:bodyPr wrap="none">
            <a:spAutoFit/>
          </a:bodyPr>
          <a:lstStyle/>
          <a:p>
            <a:r>
              <a:rPr lang="tr-TR" sz="7200" b="1">
                <a:solidFill>
                  <a:srgbClr val="FFFFCC"/>
                </a:solidFill>
                <a:latin typeface="Tahoma" pitchFamily="34" charset="0"/>
              </a:rPr>
              <a:t>bir ağrı</a:t>
            </a:r>
          </a:p>
        </p:txBody>
      </p:sp>
      <p:sp>
        <p:nvSpPr>
          <p:cNvPr id="657417" name="Rectangle 9"/>
          <p:cNvSpPr>
            <a:spLocks noChangeArrowheads="1"/>
          </p:cNvSpPr>
          <p:nvPr/>
        </p:nvSpPr>
        <p:spPr bwMode="auto">
          <a:xfrm>
            <a:off x="3059113" y="5070475"/>
            <a:ext cx="2268537" cy="519113"/>
          </a:xfrm>
          <a:prstGeom prst="rect">
            <a:avLst/>
          </a:prstGeom>
          <a:noFill/>
          <a:ln w="9525">
            <a:noFill/>
            <a:miter lim="800000"/>
            <a:headEnd/>
            <a:tailEnd/>
          </a:ln>
          <a:effectLst/>
        </p:spPr>
        <p:txBody>
          <a:bodyPr wrap="none">
            <a:spAutoFit/>
          </a:bodyPr>
          <a:lstStyle/>
          <a:p>
            <a:r>
              <a:rPr lang="tr-TR" sz="2800" b="1">
                <a:solidFill>
                  <a:srgbClr val="FFFFCC"/>
                </a:solidFill>
                <a:latin typeface="Tahoma" pitchFamily="34" charset="0"/>
              </a:rPr>
              <a:t>oluşacaktır.</a:t>
            </a:r>
          </a:p>
        </p:txBody>
      </p:sp>
    </p:spTree>
  </p:cSld>
  <p:clrMapOvr>
    <a:masterClrMapping/>
  </p:clrMapOvr>
  <p:transition advClick="0" advTm="7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8435" name="Rectangle 3"/>
          <p:cNvSpPr>
            <a:spLocks noChangeArrowheads="1"/>
          </p:cNvSpPr>
          <p:nvPr/>
        </p:nvSpPr>
        <p:spPr bwMode="auto">
          <a:xfrm>
            <a:off x="1187450" y="1698625"/>
            <a:ext cx="2606675" cy="1189038"/>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bir </a:t>
            </a:r>
            <a:r>
              <a:rPr lang="tr-TR" sz="7200" b="1">
                <a:solidFill>
                  <a:srgbClr val="FFFFCC"/>
                </a:solidFill>
                <a:latin typeface="Tahoma" pitchFamily="34" charset="0"/>
              </a:rPr>
              <a:t>gün</a:t>
            </a:r>
            <a:endParaRPr lang="tr-TR" sz="3200" b="1">
              <a:solidFill>
                <a:srgbClr val="FFFFCC"/>
              </a:solidFill>
              <a:latin typeface="Tahoma" pitchFamily="34" charset="0"/>
            </a:endParaRPr>
          </a:p>
        </p:txBody>
      </p:sp>
      <p:sp>
        <p:nvSpPr>
          <p:cNvPr id="658436" name="Rectangle 4"/>
          <p:cNvSpPr>
            <a:spLocks noChangeArrowheads="1"/>
          </p:cNvSpPr>
          <p:nvPr/>
        </p:nvSpPr>
        <p:spPr bwMode="auto">
          <a:xfrm>
            <a:off x="1581150" y="3067050"/>
            <a:ext cx="4646613" cy="1189038"/>
          </a:xfrm>
          <a:prstGeom prst="rect">
            <a:avLst/>
          </a:prstGeom>
          <a:noFill/>
          <a:ln w="9525">
            <a:noFill/>
            <a:miter lim="800000"/>
            <a:headEnd/>
            <a:tailEnd/>
          </a:ln>
          <a:effectLst/>
        </p:spPr>
        <p:txBody>
          <a:bodyPr wrap="none">
            <a:spAutoFit/>
          </a:bodyPr>
          <a:lstStyle/>
          <a:p>
            <a:r>
              <a:rPr lang="tr-TR" sz="7200" b="1">
                <a:solidFill>
                  <a:srgbClr val="FFFFCC"/>
                </a:solidFill>
                <a:latin typeface="Tahoma" pitchFamily="34" charset="0"/>
              </a:rPr>
              <a:t>ambulans</a:t>
            </a:r>
          </a:p>
        </p:txBody>
      </p:sp>
      <p:sp>
        <p:nvSpPr>
          <p:cNvPr id="658437" name="Rectangle 5"/>
          <p:cNvSpPr>
            <a:spLocks noChangeArrowheads="1"/>
          </p:cNvSpPr>
          <p:nvPr/>
        </p:nvSpPr>
        <p:spPr bwMode="auto">
          <a:xfrm>
            <a:off x="3217863" y="4240213"/>
            <a:ext cx="4306887" cy="64135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çağırmak zorunda</a:t>
            </a:r>
          </a:p>
        </p:txBody>
      </p:sp>
      <p:sp>
        <p:nvSpPr>
          <p:cNvPr id="658438" name="Rectangle 6"/>
          <p:cNvSpPr>
            <a:spLocks noChangeArrowheads="1"/>
          </p:cNvSpPr>
          <p:nvPr/>
        </p:nvSpPr>
        <p:spPr bwMode="auto">
          <a:xfrm>
            <a:off x="4967288" y="4910138"/>
            <a:ext cx="3133725" cy="823912"/>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kalırsınız.</a:t>
            </a:r>
          </a:p>
        </p:txBody>
      </p:sp>
      <p:sp>
        <p:nvSpPr>
          <p:cNvPr id="658439" name="Rectangle 7"/>
          <p:cNvSpPr>
            <a:spLocks noChangeArrowheads="1"/>
          </p:cNvSpPr>
          <p:nvPr/>
        </p:nvSpPr>
        <p:spPr bwMode="auto">
          <a:xfrm>
            <a:off x="3779838" y="1001713"/>
            <a:ext cx="2025650" cy="1006475"/>
          </a:xfrm>
          <a:prstGeom prst="rect">
            <a:avLst/>
          </a:prstGeom>
          <a:noFill/>
          <a:ln w="9525">
            <a:noFill/>
            <a:miter lim="800000"/>
            <a:headEnd/>
            <a:tailEnd/>
          </a:ln>
          <a:effectLst/>
        </p:spPr>
        <p:txBody>
          <a:bodyPr wrap="none">
            <a:spAutoFit/>
          </a:bodyPr>
          <a:lstStyle/>
          <a:p>
            <a:r>
              <a:rPr lang="tr-TR" sz="6000" b="1">
                <a:solidFill>
                  <a:srgbClr val="FFFFCC"/>
                </a:solidFill>
                <a:latin typeface="Tahoma" pitchFamily="34" charset="0"/>
              </a:rPr>
              <a:t>Eğer</a:t>
            </a:r>
            <a:r>
              <a:rPr lang="tr-TR" sz="2800" b="1">
                <a:solidFill>
                  <a:srgbClr val="FFFFCC"/>
                </a:solidFill>
                <a:latin typeface="Tahoma" pitchFamily="34" charset="0"/>
              </a:rPr>
              <a:t>,</a:t>
            </a:r>
          </a:p>
        </p:txBody>
      </p:sp>
      <p:sp>
        <p:nvSpPr>
          <p:cNvPr id="658440" name="Rectangle 8"/>
          <p:cNvSpPr>
            <a:spLocks noChangeArrowheads="1"/>
          </p:cNvSpPr>
          <p:nvPr/>
        </p:nvSpPr>
        <p:spPr bwMode="auto">
          <a:xfrm>
            <a:off x="3421063" y="2765425"/>
            <a:ext cx="3527425" cy="519113"/>
          </a:xfrm>
          <a:prstGeom prst="rect">
            <a:avLst/>
          </a:prstGeom>
          <a:noFill/>
          <a:ln w="9525">
            <a:noFill/>
            <a:miter lim="800000"/>
            <a:headEnd/>
            <a:tailEnd/>
          </a:ln>
          <a:effectLst/>
        </p:spPr>
        <p:txBody>
          <a:bodyPr wrap="none">
            <a:spAutoFit/>
          </a:bodyPr>
          <a:lstStyle/>
          <a:p>
            <a:r>
              <a:rPr lang="tr-TR" sz="2800" b="1">
                <a:solidFill>
                  <a:srgbClr val="FFFFCC"/>
                </a:solidFill>
                <a:latin typeface="Tahoma" pitchFamily="34" charset="0"/>
              </a:rPr>
              <a:t>boyunca tutarsam,</a:t>
            </a:r>
          </a:p>
        </p:txBody>
      </p:sp>
    </p:spTree>
  </p:cSld>
  <p:clrMapOvr>
    <a:masterClrMapping/>
  </p:clrMapOvr>
  <p:transition advClick="0" advTm="6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59459" name="Rectangle 3"/>
          <p:cNvSpPr>
            <a:spLocks noChangeArrowheads="1"/>
          </p:cNvSpPr>
          <p:nvPr/>
        </p:nvSpPr>
        <p:spPr bwMode="auto">
          <a:xfrm>
            <a:off x="3205163" y="841375"/>
            <a:ext cx="4743450" cy="1006475"/>
          </a:xfrm>
          <a:prstGeom prst="rect">
            <a:avLst/>
          </a:prstGeom>
          <a:noFill/>
          <a:ln w="9525">
            <a:noFill/>
            <a:miter lim="800000"/>
            <a:headEnd/>
            <a:tailEnd/>
          </a:ln>
          <a:effectLst/>
        </p:spPr>
        <p:txBody>
          <a:bodyPr wrap="none">
            <a:spAutoFit/>
          </a:bodyPr>
          <a:lstStyle/>
          <a:p>
            <a:r>
              <a:rPr lang="tr-TR" sz="6000" b="1">
                <a:solidFill>
                  <a:srgbClr val="FFFFCC"/>
                </a:solidFill>
                <a:latin typeface="Tahoma" pitchFamily="34" charset="0"/>
              </a:rPr>
              <a:t>Aslında</a:t>
            </a:r>
            <a:r>
              <a:rPr lang="tr-TR" sz="4000" b="1">
                <a:solidFill>
                  <a:srgbClr val="FFFFCC"/>
                </a:solidFill>
                <a:latin typeface="Tahoma" pitchFamily="34" charset="0"/>
              </a:rPr>
              <a:t> ağırlık</a:t>
            </a:r>
          </a:p>
        </p:txBody>
      </p:sp>
      <p:sp>
        <p:nvSpPr>
          <p:cNvPr id="659460" name="Rectangle 4"/>
          <p:cNvSpPr>
            <a:spLocks noChangeArrowheads="1"/>
          </p:cNvSpPr>
          <p:nvPr/>
        </p:nvSpPr>
        <p:spPr bwMode="auto">
          <a:xfrm>
            <a:off x="1825625" y="1806575"/>
            <a:ext cx="3100388" cy="1098550"/>
          </a:xfrm>
          <a:prstGeom prst="rect">
            <a:avLst/>
          </a:prstGeom>
          <a:noFill/>
          <a:ln w="9525">
            <a:noFill/>
            <a:miter lim="800000"/>
            <a:headEnd/>
            <a:tailEnd/>
          </a:ln>
          <a:effectLst/>
        </p:spPr>
        <p:txBody>
          <a:bodyPr wrap="none">
            <a:spAutoFit/>
          </a:bodyPr>
          <a:lstStyle/>
          <a:p>
            <a:r>
              <a:rPr lang="tr-TR" sz="6600" b="1">
                <a:solidFill>
                  <a:srgbClr val="FFFFCC"/>
                </a:solidFill>
                <a:latin typeface="Tahoma" pitchFamily="34" charset="0"/>
              </a:rPr>
              <a:t>aynıdır</a:t>
            </a:r>
          </a:p>
        </p:txBody>
      </p:sp>
      <p:sp>
        <p:nvSpPr>
          <p:cNvPr id="659461" name="Rectangle 5"/>
          <p:cNvSpPr>
            <a:spLocks noChangeArrowheads="1"/>
          </p:cNvSpPr>
          <p:nvPr/>
        </p:nvSpPr>
        <p:spPr bwMode="auto">
          <a:xfrm>
            <a:off x="4806950" y="2582863"/>
            <a:ext cx="1277938" cy="701675"/>
          </a:xfrm>
          <a:prstGeom prst="rect">
            <a:avLst/>
          </a:prstGeom>
          <a:noFill/>
          <a:ln w="9525">
            <a:noFill/>
            <a:miter lim="800000"/>
            <a:headEnd/>
            <a:tailEnd/>
          </a:ln>
          <a:effectLst/>
        </p:spPr>
        <p:txBody>
          <a:bodyPr wrap="none">
            <a:spAutoFit/>
          </a:bodyPr>
          <a:lstStyle/>
          <a:p>
            <a:r>
              <a:rPr lang="tr-TR" sz="4000" b="1">
                <a:solidFill>
                  <a:srgbClr val="FFFFCC"/>
                </a:solidFill>
                <a:latin typeface="Tahoma" pitchFamily="34" charset="0"/>
              </a:rPr>
              <a:t>ama</a:t>
            </a:r>
          </a:p>
        </p:txBody>
      </p:sp>
      <p:sp>
        <p:nvSpPr>
          <p:cNvPr id="659462" name="Rectangle 6"/>
          <p:cNvSpPr>
            <a:spLocks noChangeArrowheads="1"/>
          </p:cNvSpPr>
          <p:nvPr/>
        </p:nvSpPr>
        <p:spPr bwMode="auto">
          <a:xfrm>
            <a:off x="1187450" y="3133725"/>
            <a:ext cx="7162800" cy="1006475"/>
          </a:xfrm>
          <a:prstGeom prst="rect">
            <a:avLst/>
          </a:prstGeom>
          <a:noFill/>
          <a:ln w="9525">
            <a:noFill/>
            <a:miter lim="800000"/>
            <a:headEnd/>
            <a:tailEnd/>
          </a:ln>
          <a:effectLst/>
        </p:spPr>
        <p:txBody>
          <a:bodyPr wrap="none">
            <a:spAutoFit/>
          </a:bodyPr>
          <a:lstStyle/>
          <a:p>
            <a:r>
              <a:rPr lang="tr-TR" sz="4000" b="1">
                <a:solidFill>
                  <a:srgbClr val="FFFFCC"/>
                </a:solidFill>
                <a:latin typeface="Tahoma" pitchFamily="34" charset="0"/>
              </a:rPr>
              <a:t>ne kadar </a:t>
            </a:r>
            <a:r>
              <a:rPr lang="tr-TR" sz="6000" b="1">
                <a:solidFill>
                  <a:srgbClr val="FFFFCC"/>
                </a:solidFill>
                <a:latin typeface="Tahoma" pitchFamily="34" charset="0"/>
              </a:rPr>
              <a:t>uzun</a:t>
            </a:r>
            <a:r>
              <a:rPr lang="tr-TR" sz="4000" b="1">
                <a:solidFill>
                  <a:srgbClr val="FFFFCC"/>
                </a:solidFill>
                <a:latin typeface="Tahoma" pitchFamily="34" charset="0"/>
              </a:rPr>
              <a:t> tutarsanız</a:t>
            </a:r>
          </a:p>
        </p:txBody>
      </p:sp>
      <p:sp>
        <p:nvSpPr>
          <p:cNvPr id="659463" name="Rectangle 7"/>
          <p:cNvSpPr>
            <a:spLocks noChangeArrowheads="1"/>
          </p:cNvSpPr>
          <p:nvPr/>
        </p:nvSpPr>
        <p:spPr bwMode="auto">
          <a:xfrm>
            <a:off x="5292725" y="4062413"/>
            <a:ext cx="3579813"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size</a:t>
            </a:r>
            <a:r>
              <a:rPr lang="tr-TR" sz="4000" b="1">
                <a:latin typeface="Tahoma" pitchFamily="34" charset="0"/>
              </a:rPr>
              <a:t> </a:t>
            </a:r>
            <a:r>
              <a:rPr lang="tr-TR" sz="4000" b="1">
                <a:solidFill>
                  <a:srgbClr val="FFFFCC"/>
                </a:solidFill>
                <a:latin typeface="Tahoma" pitchFamily="34" charset="0"/>
              </a:rPr>
              <a:t>o kadar</a:t>
            </a:r>
          </a:p>
        </p:txBody>
      </p:sp>
      <p:sp>
        <p:nvSpPr>
          <p:cNvPr id="659464" name="Rectangle 8"/>
          <p:cNvSpPr>
            <a:spLocks noChangeArrowheads="1"/>
          </p:cNvSpPr>
          <p:nvPr/>
        </p:nvSpPr>
        <p:spPr bwMode="auto">
          <a:xfrm>
            <a:off x="2484438" y="4687888"/>
            <a:ext cx="3687762" cy="1189037"/>
          </a:xfrm>
          <a:prstGeom prst="rect">
            <a:avLst/>
          </a:prstGeom>
          <a:noFill/>
          <a:ln w="9525">
            <a:noFill/>
            <a:miter lim="800000"/>
            <a:headEnd/>
            <a:tailEnd/>
          </a:ln>
          <a:effectLst/>
        </p:spPr>
        <p:txBody>
          <a:bodyPr wrap="none">
            <a:spAutoFit/>
          </a:bodyPr>
          <a:lstStyle/>
          <a:p>
            <a:r>
              <a:rPr lang="tr-TR" sz="7200" b="1">
                <a:solidFill>
                  <a:srgbClr val="FFFFCC"/>
                </a:solidFill>
                <a:latin typeface="Tahoma" pitchFamily="34" charset="0"/>
              </a:rPr>
              <a:t>ağır</a:t>
            </a:r>
            <a:r>
              <a:rPr lang="tr-TR" sz="4000" b="1">
                <a:solidFill>
                  <a:srgbClr val="FFFFCC"/>
                </a:solidFill>
                <a:latin typeface="Tahoma" pitchFamily="34" charset="0"/>
              </a:rPr>
              <a:t> gelir."</a:t>
            </a:r>
          </a:p>
        </p:txBody>
      </p:sp>
    </p:spTree>
  </p:cSld>
  <p:clrMapOvr>
    <a:masterClrMapping/>
  </p:clrMapOvr>
  <p:transition advClick="0" advTm="6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60483" name="Rectangle 3"/>
          <p:cNvSpPr>
            <a:spLocks noChangeArrowheads="1"/>
          </p:cNvSpPr>
          <p:nvPr/>
        </p:nvSpPr>
        <p:spPr bwMode="auto">
          <a:xfrm>
            <a:off x="1258888" y="546100"/>
            <a:ext cx="5165725" cy="1098550"/>
          </a:xfrm>
          <a:prstGeom prst="rect">
            <a:avLst/>
          </a:prstGeom>
          <a:noFill/>
          <a:ln w="9525">
            <a:noFill/>
            <a:miter lim="800000"/>
            <a:headEnd/>
            <a:tailEnd/>
          </a:ln>
          <a:effectLst/>
        </p:spPr>
        <p:txBody>
          <a:bodyPr wrap="none">
            <a:spAutoFit/>
          </a:bodyPr>
          <a:lstStyle/>
          <a:p>
            <a:r>
              <a:rPr lang="tr-TR" sz="6600" b="1">
                <a:solidFill>
                  <a:srgbClr val="FFFFCC"/>
                </a:solidFill>
                <a:latin typeface="Tahoma" pitchFamily="34" charset="0"/>
              </a:rPr>
              <a:t>"Eğer </a:t>
            </a:r>
            <a:r>
              <a:rPr lang="tr-TR" sz="2800" b="1">
                <a:solidFill>
                  <a:srgbClr val="FFFFCC"/>
                </a:solidFill>
                <a:latin typeface="Tahoma" pitchFamily="34" charset="0"/>
              </a:rPr>
              <a:t>sıkıntılarımızı</a:t>
            </a:r>
          </a:p>
        </p:txBody>
      </p:sp>
      <p:sp>
        <p:nvSpPr>
          <p:cNvPr id="660484" name="Rectangle 4"/>
          <p:cNvSpPr>
            <a:spLocks noChangeArrowheads="1"/>
          </p:cNvSpPr>
          <p:nvPr/>
        </p:nvSpPr>
        <p:spPr bwMode="auto">
          <a:xfrm>
            <a:off x="2987675" y="1473200"/>
            <a:ext cx="4799013" cy="762000"/>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her zaman </a:t>
            </a:r>
            <a:r>
              <a:rPr lang="tr-TR" sz="4400" b="1">
                <a:solidFill>
                  <a:srgbClr val="FFFFCC"/>
                </a:solidFill>
                <a:latin typeface="Tahoma" pitchFamily="34" charset="0"/>
              </a:rPr>
              <a:t>taşırsak</a:t>
            </a:r>
            <a:r>
              <a:rPr lang="tr-TR" sz="3200" b="1">
                <a:solidFill>
                  <a:srgbClr val="FFFFCC"/>
                </a:solidFill>
                <a:latin typeface="Tahoma" pitchFamily="34" charset="0"/>
              </a:rPr>
              <a:t>,</a:t>
            </a:r>
          </a:p>
        </p:txBody>
      </p:sp>
      <p:sp>
        <p:nvSpPr>
          <p:cNvPr id="660485" name="Rectangle 5"/>
          <p:cNvSpPr>
            <a:spLocks noChangeArrowheads="1"/>
          </p:cNvSpPr>
          <p:nvPr/>
        </p:nvSpPr>
        <p:spPr bwMode="auto">
          <a:xfrm>
            <a:off x="3535363" y="2130425"/>
            <a:ext cx="3090862"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er</a:t>
            </a:r>
            <a:r>
              <a:rPr lang="tr-TR" sz="2400" b="1">
                <a:solidFill>
                  <a:srgbClr val="FFFFCC"/>
                </a:solidFill>
                <a:latin typeface="Tahoma" pitchFamily="34" charset="0"/>
              </a:rPr>
              <a:t> ya da </a:t>
            </a:r>
            <a:r>
              <a:rPr lang="tr-TR" sz="5400" b="1">
                <a:solidFill>
                  <a:srgbClr val="FFFFCC"/>
                </a:solidFill>
                <a:latin typeface="Tahoma" pitchFamily="34" charset="0"/>
              </a:rPr>
              <a:t>geç</a:t>
            </a:r>
          </a:p>
        </p:txBody>
      </p:sp>
      <p:sp>
        <p:nvSpPr>
          <p:cNvPr id="660486" name="Rectangle 6"/>
          <p:cNvSpPr>
            <a:spLocks noChangeArrowheads="1"/>
          </p:cNvSpPr>
          <p:nvPr/>
        </p:nvSpPr>
        <p:spPr bwMode="auto">
          <a:xfrm>
            <a:off x="900113" y="2922588"/>
            <a:ext cx="7431087" cy="762000"/>
          </a:xfrm>
          <a:prstGeom prst="rect">
            <a:avLst/>
          </a:prstGeom>
          <a:noFill/>
          <a:ln w="9525">
            <a:noFill/>
            <a:miter lim="800000"/>
            <a:headEnd/>
            <a:tailEnd/>
          </a:ln>
          <a:effectLst/>
        </p:spPr>
        <p:txBody>
          <a:bodyPr wrap="none">
            <a:spAutoFit/>
          </a:bodyPr>
          <a:lstStyle/>
          <a:p>
            <a:r>
              <a:rPr lang="tr-TR" sz="4400" b="1">
                <a:solidFill>
                  <a:srgbClr val="FFFFCC"/>
                </a:solidFill>
                <a:latin typeface="Tahoma" pitchFamily="34" charset="0"/>
              </a:rPr>
              <a:t>taşıyamaz duruma geliriz,</a:t>
            </a:r>
          </a:p>
        </p:txBody>
      </p:sp>
      <p:sp>
        <p:nvSpPr>
          <p:cNvPr id="660487" name="Rectangle 7"/>
          <p:cNvSpPr>
            <a:spLocks noChangeArrowheads="1"/>
          </p:cNvSpPr>
          <p:nvPr/>
        </p:nvSpPr>
        <p:spPr bwMode="auto">
          <a:xfrm>
            <a:off x="2286000" y="3613150"/>
            <a:ext cx="2103438" cy="823913"/>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yükler</a:t>
            </a:r>
          </a:p>
        </p:txBody>
      </p:sp>
      <p:sp>
        <p:nvSpPr>
          <p:cNvPr id="660488" name="Rectangle 8"/>
          <p:cNvSpPr>
            <a:spLocks noChangeArrowheads="1"/>
          </p:cNvSpPr>
          <p:nvPr/>
        </p:nvSpPr>
        <p:spPr bwMode="auto">
          <a:xfrm>
            <a:off x="3635375" y="4171950"/>
            <a:ext cx="3883025" cy="823913"/>
          </a:xfrm>
          <a:prstGeom prst="rect">
            <a:avLst/>
          </a:prstGeom>
          <a:noFill/>
          <a:ln w="9525">
            <a:noFill/>
            <a:miter lim="800000"/>
            <a:headEnd/>
            <a:tailEnd/>
          </a:ln>
          <a:effectLst/>
        </p:spPr>
        <p:txBody>
          <a:bodyPr wrap="none">
            <a:spAutoFit/>
          </a:bodyPr>
          <a:lstStyle/>
          <a:p>
            <a:r>
              <a:rPr lang="tr-TR" sz="2800" b="1">
                <a:solidFill>
                  <a:srgbClr val="FFFFCC"/>
                </a:solidFill>
                <a:latin typeface="Tahoma" pitchFamily="34" charset="0"/>
              </a:rPr>
              <a:t>gittikçe </a:t>
            </a:r>
            <a:r>
              <a:rPr lang="tr-TR" sz="4800" b="1">
                <a:solidFill>
                  <a:srgbClr val="FFFFCC"/>
                </a:solidFill>
                <a:latin typeface="Tahoma" pitchFamily="34" charset="0"/>
              </a:rPr>
              <a:t>artarak</a:t>
            </a:r>
          </a:p>
        </p:txBody>
      </p:sp>
      <p:sp>
        <p:nvSpPr>
          <p:cNvPr id="660489" name="Rectangle 9"/>
          <p:cNvSpPr>
            <a:spLocks noChangeArrowheads="1"/>
          </p:cNvSpPr>
          <p:nvPr/>
        </p:nvSpPr>
        <p:spPr bwMode="auto">
          <a:xfrm>
            <a:off x="1835150" y="4972050"/>
            <a:ext cx="5741988" cy="762000"/>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daha </a:t>
            </a:r>
            <a:r>
              <a:rPr lang="tr-TR" sz="4400" b="1">
                <a:solidFill>
                  <a:srgbClr val="FFFFCC"/>
                </a:solidFill>
                <a:latin typeface="Tahoma" pitchFamily="34" charset="0"/>
              </a:rPr>
              <a:t>ağır</a:t>
            </a:r>
            <a:r>
              <a:rPr lang="tr-TR" sz="3200" b="1">
                <a:solidFill>
                  <a:srgbClr val="FFFFCC"/>
                </a:solidFill>
                <a:latin typeface="Tahoma" pitchFamily="34" charset="0"/>
              </a:rPr>
              <a:t> gelmeye başlar.</a:t>
            </a:r>
          </a:p>
        </p:txBody>
      </p:sp>
    </p:spTree>
  </p:cSld>
  <p:clrMapOvr>
    <a:masterClrMapping/>
  </p:clrMapOvr>
  <p:transition advClick="0" advTm="9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61507" name="Rectangle 3"/>
          <p:cNvSpPr>
            <a:spLocks noChangeArrowheads="1"/>
          </p:cNvSpPr>
          <p:nvPr/>
        </p:nvSpPr>
        <p:spPr bwMode="auto">
          <a:xfrm>
            <a:off x="1547813" y="692150"/>
            <a:ext cx="4959350" cy="823913"/>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Yapmamız</a:t>
            </a:r>
            <a:r>
              <a:rPr lang="tr-TR" sz="3600" b="1">
                <a:solidFill>
                  <a:srgbClr val="FFFFCC"/>
                </a:solidFill>
                <a:latin typeface="Tahoma" pitchFamily="34" charset="0"/>
              </a:rPr>
              <a:t> </a:t>
            </a:r>
            <a:r>
              <a:rPr lang="tr-TR" sz="2800" b="1">
                <a:solidFill>
                  <a:srgbClr val="FFFFCC"/>
                </a:solidFill>
                <a:latin typeface="Tahoma" pitchFamily="34" charset="0"/>
              </a:rPr>
              <a:t>gereken</a:t>
            </a:r>
          </a:p>
        </p:txBody>
      </p:sp>
      <p:sp>
        <p:nvSpPr>
          <p:cNvPr id="661508" name="Rectangle 4"/>
          <p:cNvSpPr>
            <a:spLocks noChangeArrowheads="1"/>
          </p:cNvSpPr>
          <p:nvPr/>
        </p:nvSpPr>
        <p:spPr bwMode="auto">
          <a:xfrm>
            <a:off x="3851275" y="1557338"/>
            <a:ext cx="4624388" cy="762000"/>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bardağı </a:t>
            </a:r>
            <a:r>
              <a:rPr lang="tr-TR" sz="4400" b="1">
                <a:solidFill>
                  <a:srgbClr val="FFFFCC"/>
                </a:solidFill>
                <a:latin typeface="Tahoma" pitchFamily="34" charset="0"/>
              </a:rPr>
              <a:t>yere</a:t>
            </a:r>
            <a:r>
              <a:rPr lang="tr-TR" sz="3200" b="1">
                <a:solidFill>
                  <a:srgbClr val="FFFFCC"/>
                </a:solidFill>
                <a:latin typeface="Tahoma" pitchFamily="34" charset="0"/>
              </a:rPr>
              <a:t> bırakıp</a:t>
            </a:r>
          </a:p>
        </p:txBody>
      </p:sp>
      <p:sp>
        <p:nvSpPr>
          <p:cNvPr id="661509" name="Rectangle 5"/>
          <p:cNvSpPr>
            <a:spLocks noChangeArrowheads="1"/>
          </p:cNvSpPr>
          <p:nvPr/>
        </p:nvSpPr>
        <p:spPr bwMode="auto">
          <a:xfrm>
            <a:off x="611188" y="2420938"/>
            <a:ext cx="5680075" cy="91440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bir süre </a:t>
            </a:r>
            <a:r>
              <a:rPr lang="tr-TR" sz="5400" b="1">
                <a:solidFill>
                  <a:srgbClr val="FFFFCC"/>
                </a:solidFill>
                <a:latin typeface="Tahoma" pitchFamily="34" charset="0"/>
              </a:rPr>
              <a:t>dinlenmek</a:t>
            </a:r>
          </a:p>
        </p:txBody>
      </p:sp>
      <p:sp>
        <p:nvSpPr>
          <p:cNvPr id="661510" name="Rectangle 6"/>
          <p:cNvSpPr>
            <a:spLocks noChangeArrowheads="1"/>
          </p:cNvSpPr>
          <p:nvPr/>
        </p:nvSpPr>
        <p:spPr bwMode="auto">
          <a:xfrm>
            <a:off x="1447800" y="3357563"/>
            <a:ext cx="6629400" cy="1128712"/>
          </a:xfrm>
          <a:prstGeom prst="rect">
            <a:avLst/>
          </a:prstGeom>
          <a:noFill/>
          <a:ln w="9525">
            <a:noFill/>
            <a:miter lim="800000"/>
            <a:headEnd/>
            <a:tailEnd/>
          </a:ln>
          <a:effectLst/>
        </p:spPr>
        <p:txBody>
          <a:bodyPr>
            <a:spAutoFit/>
          </a:bodyPr>
          <a:lstStyle/>
          <a:p>
            <a:r>
              <a:rPr lang="tr-TR" sz="3200" b="1">
                <a:solidFill>
                  <a:srgbClr val="FFFFCC"/>
                </a:solidFill>
                <a:latin typeface="Tahoma" pitchFamily="34" charset="0"/>
              </a:rPr>
              <a:t>ENERJi almak ya da toplamak ve daha </a:t>
            </a:r>
            <a:r>
              <a:rPr lang="tr-TR" sz="3600" b="1">
                <a:solidFill>
                  <a:srgbClr val="FFFFCC"/>
                </a:solidFill>
                <a:latin typeface="Tahoma" pitchFamily="34" charset="0"/>
              </a:rPr>
              <a:t>sonra</a:t>
            </a:r>
          </a:p>
        </p:txBody>
      </p:sp>
      <p:sp>
        <p:nvSpPr>
          <p:cNvPr id="661511" name="Rectangle 7"/>
          <p:cNvSpPr>
            <a:spLocks noChangeArrowheads="1"/>
          </p:cNvSpPr>
          <p:nvPr/>
        </p:nvSpPr>
        <p:spPr bwMode="auto">
          <a:xfrm>
            <a:off x="2057400" y="4495800"/>
            <a:ext cx="3405188" cy="823913"/>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 </a:t>
            </a:r>
            <a:r>
              <a:rPr lang="tr-TR" sz="4800" b="1">
                <a:solidFill>
                  <a:srgbClr val="FFFFCC"/>
                </a:solidFill>
                <a:latin typeface="Tahoma" pitchFamily="34" charset="0"/>
              </a:rPr>
              <a:t>tutup </a:t>
            </a:r>
            <a:r>
              <a:rPr lang="tr-TR" sz="3200" b="1">
                <a:solidFill>
                  <a:srgbClr val="FFFFCC"/>
                </a:solidFill>
                <a:latin typeface="Tahoma" pitchFamily="34" charset="0"/>
              </a:rPr>
              <a:t>tekrar</a:t>
            </a:r>
          </a:p>
        </p:txBody>
      </p:sp>
      <p:sp>
        <p:nvSpPr>
          <p:cNvPr id="661512" name="Rectangle 8"/>
          <p:cNvSpPr>
            <a:spLocks noChangeArrowheads="1"/>
          </p:cNvSpPr>
          <p:nvPr/>
        </p:nvSpPr>
        <p:spPr bwMode="auto">
          <a:xfrm>
            <a:off x="3962400" y="5334000"/>
            <a:ext cx="4438650" cy="823913"/>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kaldırmaktır."</a:t>
            </a:r>
          </a:p>
        </p:txBody>
      </p:sp>
    </p:spTree>
  </p:cSld>
  <p:clrMapOvr>
    <a:masterClrMapping/>
  </p:clrMapOvr>
  <p:transition advClick="0" advTm="9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62531" name="Rectangle 3"/>
          <p:cNvSpPr>
            <a:spLocks noChangeArrowheads="1"/>
          </p:cNvSpPr>
          <p:nvPr/>
        </p:nvSpPr>
        <p:spPr bwMode="auto">
          <a:xfrm>
            <a:off x="2914650" y="722313"/>
            <a:ext cx="3422650" cy="823912"/>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Yükümüzü</a:t>
            </a:r>
          </a:p>
        </p:txBody>
      </p:sp>
      <p:sp>
        <p:nvSpPr>
          <p:cNvPr id="662532" name="Rectangle 4"/>
          <p:cNvSpPr>
            <a:spLocks noChangeArrowheads="1"/>
          </p:cNvSpPr>
          <p:nvPr/>
        </p:nvSpPr>
        <p:spPr bwMode="auto">
          <a:xfrm>
            <a:off x="1547813" y="1603375"/>
            <a:ext cx="5541962" cy="914400"/>
          </a:xfrm>
          <a:prstGeom prst="rect">
            <a:avLst/>
          </a:prstGeom>
          <a:noFill/>
          <a:ln w="9525">
            <a:noFill/>
            <a:miter lim="800000"/>
            <a:headEnd/>
            <a:tailEnd/>
          </a:ln>
          <a:effectLst/>
        </p:spPr>
        <p:txBody>
          <a:bodyPr wrap="none">
            <a:spAutoFit/>
          </a:bodyPr>
          <a:lstStyle/>
          <a:p>
            <a:r>
              <a:rPr lang="tr-TR" sz="4000" b="1">
                <a:solidFill>
                  <a:srgbClr val="FFFFCC"/>
                </a:solidFill>
                <a:latin typeface="Tahoma" pitchFamily="34" charset="0"/>
              </a:rPr>
              <a:t>arasıra</a:t>
            </a:r>
            <a:r>
              <a:rPr lang="tr-TR" sz="3600" b="1">
                <a:solidFill>
                  <a:srgbClr val="FFFFCC"/>
                </a:solidFill>
                <a:latin typeface="Tahoma" pitchFamily="34" charset="0"/>
              </a:rPr>
              <a:t> </a:t>
            </a:r>
            <a:r>
              <a:rPr lang="tr-TR" sz="5400" b="1">
                <a:solidFill>
                  <a:srgbClr val="FFFFCC"/>
                </a:solidFill>
                <a:latin typeface="Tahoma" pitchFamily="34" charset="0"/>
              </a:rPr>
              <a:t>bırakmalı,</a:t>
            </a:r>
          </a:p>
        </p:txBody>
      </p:sp>
      <p:sp>
        <p:nvSpPr>
          <p:cNvPr id="662533" name="Rectangle 5"/>
          <p:cNvSpPr>
            <a:spLocks noChangeArrowheads="1"/>
          </p:cNvSpPr>
          <p:nvPr/>
        </p:nvSpPr>
        <p:spPr bwMode="auto">
          <a:xfrm>
            <a:off x="755650" y="2560638"/>
            <a:ext cx="8064500" cy="914400"/>
          </a:xfrm>
          <a:prstGeom prst="rect">
            <a:avLst/>
          </a:prstGeom>
          <a:noFill/>
          <a:ln w="9525">
            <a:noFill/>
            <a:miter lim="800000"/>
            <a:headEnd/>
            <a:tailEnd/>
          </a:ln>
          <a:effectLst/>
        </p:spPr>
        <p:txBody>
          <a:bodyPr wrap="none">
            <a:spAutoFit/>
          </a:bodyPr>
          <a:lstStyle/>
          <a:p>
            <a:r>
              <a:rPr lang="tr-TR" sz="5400" b="1">
                <a:solidFill>
                  <a:srgbClr val="FFFFCC"/>
                </a:solidFill>
                <a:latin typeface="Tahoma" pitchFamily="34" charset="0"/>
              </a:rPr>
              <a:t>dinlenip</a:t>
            </a:r>
            <a:r>
              <a:rPr lang="tr-TR" sz="3600" b="1">
                <a:solidFill>
                  <a:srgbClr val="FFFFCC"/>
                </a:solidFill>
                <a:latin typeface="Tahoma" pitchFamily="34" charset="0"/>
              </a:rPr>
              <a:t> tazelendikten </a:t>
            </a:r>
            <a:r>
              <a:rPr lang="tr-TR" sz="4800" b="1">
                <a:solidFill>
                  <a:srgbClr val="FFFFCC"/>
                </a:solidFill>
                <a:latin typeface="Tahoma" pitchFamily="34" charset="0"/>
              </a:rPr>
              <a:t>sonra</a:t>
            </a:r>
          </a:p>
        </p:txBody>
      </p:sp>
      <p:sp>
        <p:nvSpPr>
          <p:cNvPr id="662534" name="Rectangle 6"/>
          <p:cNvSpPr>
            <a:spLocks noChangeArrowheads="1"/>
          </p:cNvSpPr>
          <p:nvPr/>
        </p:nvSpPr>
        <p:spPr bwMode="auto">
          <a:xfrm>
            <a:off x="2843213" y="3759200"/>
            <a:ext cx="5545137" cy="701675"/>
          </a:xfrm>
          <a:prstGeom prst="rect">
            <a:avLst/>
          </a:prstGeom>
          <a:noFill/>
          <a:ln w="9525">
            <a:noFill/>
            <a:miter lim="800000"/>
            <a:headEnd/>
            <a:tailEnd/>
          </a:ln>
          <a:effectLst/>
        </p:spPr>
        <p:txBody>
          <a:bodyPr>
            <a:spAutoFit/>
          </a:bodyPr>
          <a:lstStyle/>
          <a:p>
            <a:r>
              <a:rPr lang="tr-TR" sz="3200" b="1">
                <a:solidFill>
                  <a:srgbClr val="FFFFCC"/>
                </a:solidFill>
                <a:latin typeface="Tahoma" pitchFamily="34" charset="0"/>
              </a:rPr>
              <a:t>tekrar</a:t>
            </a:r>
            <a:r>
              <a:rPr lang="tr-TR" sz="2800" b="1">
                <a:latin typeface="Tahoma" pitchFamily="34" charset="0"/>
              </a:rPr>
              <a:t> </a:t>
            </a:r>
            <a:r>
              <a:rPr lang="tr-TR" sz="4000" b="1">
                <a:solidFill>
                  <a:srgbClr val="FFFFCC"/>
                </a:solidFill>
                <a:latin typeface="Tahoma" pitchFamily="34" charset="0"/>
              </a:rPr>
              <a:t>yolumuza</a:t>
            </a:r>
            <a:r>
              <a:rPr lang="tr-TR" sz="2800" b="1">
                <a:latin typeface="Tahoma" pitchFamily="34" charset="0"/>
              </a:rPr>
              <a:t> </a:t>
            </a:r>
            <a:r>
              <a:rPr lang="tr-TR" sz="3200" b="1">
                <a:solidFill>
                  <a:srgbClr val="FFFFCC"/>
                </a:solidFill>
                <a:latin typeface="Tahoma" pitchFamily="34" charset="0"/>
              </a:rPr>
              <a:t>devam</a:t>
            </a:r>
          </a:p>
        </p:txBody>
      </p:sp>
      <p:sp>
        <p:nvSpPr>
          <p:cNvPr id="662535" name="Rectangle 7"/>
          <p:cNvSpPr>
            <a:spLocks noChangeArrowheads="1"/>
          </p:cNvSpPr>
          <p:nvPr/>
        </p:nvSpPr>
        <p:spPr bwMode="auto">
          <a:xfrm>
            <a:off x="2151063" y="4683125"/>
            <a:ext cx="3067050" cy="762000"/>
          </a:xfrm>
          <a:prstGeom prst="rect">
            <a:avLst/>
          </a:prstGeom>
          <a:noFill/>
          <a:ln w="9525">
            <a:noFill/>
            <a:miter lim="800000"/>
            <a:headEnd/>
            <a:tailEnd/>
          </a:ln>
          <a:effectLst/>
        </p:spPr>
        <p:txBody>
          <a:bodyPr wrap="none">
            <a:spAutoFit/>
          </a:bodyPr>
          <a:lstStyle/>
          <a:p>
            <a:r>
              <a:rPr lang="tr-TR" sz="4400" b="1">
                <a:solidFill>
                  <a:srgbClr val="FFFFCC"/>
                </a:solidFill>
                <a:latin typeface="Tahoma" pitchFamily="34" charset="0"/>
              </a:rPr>
              <a:t>etmeliyiz</a:t>
            </a:r>
            <a:r>
              <a:rPr lang="tr-TR" sz="2800" b="1">
                <a:solidFill>
                  <a:srgbClr val="FFFFCC"/>
                </a:solidFill>
                <a:latin typeface="Tahoma" pitchFamily="34" charset="0"/>
              </a:rPr>
              <a:t>...</a:t>
            </a:r>
          </a:p>
        </p:txBody>
      </p:sp>
    </p:spTree>
  </p:cSld>
  <p:clrMapOvr>
    <a:masterClrMapping/>
  </p:clrMapOvr>
  <p:transition advClick="0" advTm="7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ChangeArrowheads="1"/>
          </p:cNvSpPr>
          <p:nvPr/>
        </p:nvSpPr>
        <p:spPr bwMode="auto">
          <a:xfrm>
            <a:off x="0" y="0"/>
            <a:ext cx="9144000" cy="6858000"/>
          </a:xfrm>
          <a:prstGeom prst="rect">
            <a:avLst/>
          </a:prstGeom>
          <a:gradFill rotWithShape="1">
            <a:gsLst>
              <a:gs pos="0">
                <a:srgbClr val="0000FF">
                  <a:gamma/>
                  <a:shade val="46275"/>
                  <a:invGamma/>
                </a:srgbClr>
              </a:gs>
              <a:gs pos="100000">
                <a:srgbClr val="0000FF"/>
              </a:gs>
            </a:gsLst>
            <a:lin ang="5400000" scaled="1"/>
          </a:gradFill>
          <a:ln w="9525">
            <a:solidFill>
              <a:schemeClr val="tx1"/>
            </a:solidFill>
            <a:miter lim="800000"/>
            <a:headEnd/>
            <a:tailEnd/>
          </a:ln>
          <a:effectLst/>
        </p:spPr>
        <p:txBody>
          <a:bodyPr wrap="none" anchor="ctr"/>
          <a:lstStyle/>
          <a:p>
            <a:endParaRPr lang="tr-TR"/>
          </a:p>
        </p:txBody>
      </p:sp>
      <p:sp>
        <p:nvSpPr>
          <p:cNvPr id="663555" name="Rectangle 3"/>
          <p:cNvSpPr>
            <a:spLocks noChangeArrowheads="1"/>
          </p:cNvSpPr>
          <p:nvPr/>
        </p:nvSpPr>
        <p:spPr bwMode="auto">
          <a:xfrm>
            <a:off x="2130425" y="549275"/>
            <a:ext cx="2873375" cy="1006475"/>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İşten </a:t>
            </a:r>
            <a:r>
              <a:rPr lang="tr-TR" sz="6000" b="1">
                <a:solidFill>
                  <a:srgbClr val="FFFFCC"/>
                </a:solidFill>
                <a:latin typeface="Tahoma" pitchFamily="34" charset="0"/>
              </a:rPr>
              <a:t>eve</a:t>
            </a:r>
          </a:p>
        </p:txBody>
      </p:sp>
      <p:sp>
        <p:nvSpPr>
          <p:cNvPr id="663556" name="Rectangle 4"/>
          <p:cNvSpPr>
            <a:spLocks noChangeArrowheads="1"/>
          </p:cNvSpPr>
          <p:nvPr/>
        </p:nvSpPr>
        <p:spPr bwMode="auto">
          <a:xfrm>
            <a:off x="3995738" y="1484313"/>
            <a:ext cx="3341687" cy="579437"/>
          </a:xfrm>
          <a:prstGeom prst="rect">
            <a:avLst/>
          </a:prstGeom>
          <a:noFill/>
          <a:ln w="9525">
            <a:noFill/>
            <a:miter lim="800000"/>
            <a:headEnd/>
            <a:tailEnd/>
          </a:ln>
          <a:effectLst/>
        </p:spPr>
        <p:txBody>
          <a:bodyPr wrap="none">
            <a:spAutoFit/>
          </a:bodyPr>
          <a:lstStyle/>
          <a:p>
            <a:r>
              <a:rPr lang="tr-TR" sz="3200" b="1">
                <a:solidFill>
                  <a:srgbClr val="FFFFCC"/>
                </a:solidFill>
                <a:latin typeface="Tahoma" pitchFamily="34" charset="0"/>
              </a:rPr>
              <a:t>döndüğünüzde,</a:t>
            </a:r>
          </a:p>
        </p:txBody>
      </p:sp>
      <p:sp>
        <p:nvSpPr>
          <p:cNvPr id="663557" name="Rectangle 5"/>
          <p:cNvSpPr>
            <a:spLocks noChangeArrowheads="1"/>
          </p:cNvSpPr>
          <p:nvPr/>
        </p:nvSpPr>
        <p:spPr bwMode="auto">
          <a:xfrm>
            <a:off x="1187450" y="1989138"/>
            <a:ext cx="5961063" cy="914400"/>
          </a:xfrm>
          <a:prstGeom prst="rect">
            <a:avLst/>
          </a:prstGeom>
          <a:noFill/>
          <a:ln w="9525">
            <a:noFill/>
            <a:miter lim="800000"/>
            <a:headEnd/>
            <a:tailEnd/>
          </a:ln>
          <a:effectLst/>
        </p:spPr>
        <p:txBody>
          <a:bodyPr wrap="none">
            <a:spAutoFit/>
          </a:bodyPr>
          <a:lstStyle/>
          <a:p>
            <a:r>
              <a:rPr lang="tr-TR" sz="3600" b="1">
                <a:solidFill>
                  <a:srgbClr val="FFFFCC"/>
                </a:solidFill>
                <a:latin typeface="Tahoma" pitchFamily="34" charset="0"/>
              </a:rPr>
              <a:t>iş </a:t>
            </a:r>
            <a:r>
              <a:rPr lang="tr-TR" sz="5400" b="1">
                <a:solidFill>
                  <a:srgbClr val="FFFFCC"/>
                </a:solidFill>
                <a:latin typeface="Tahoma" pitchFamily="34" charset="0"/>
              </a:rPr>
              <a:t>sıkıntınızı </a:t>
            </a:r>
            <a:r>
              <a:rPr lang="tr-TR" sz="3200" b="1">
                <a:solidFill>
                  <a:srgbClr val="FFFFCC"/>
                </a:solidFill>
                <a:latin typeface="Tahoma" pitchFamily="34" charset="0"/>
              </a:rPr>
              <a:t>dışarıda</a:t>
            </a:r>
            <a:r>
              <a:rPr lang="tr-TR" sz="3200" b="1">
                <a:latin typeface="Tahoma" pitchFamily="34" charset="0"/>
              </a:rPr>
              <a:t> </a:t>
            </a:r>
          </a:p>
        </p:txBody>
      </p:sp>
      <p:sp>
        <p:nvSpPr>
          <p:cNvPr id="663558" name="Rectangle 6"/>
          <p:cNvSpPr>
            <a:spLocks noChangeArrowheads="1"/>
          </p:cNvSpPr>
          <p:nvPr/>
        </p:nvSpPr>
        <p:spPr bwMode="auto">
          <a:xfrm>
            <a:off x="5726113" y="2820988"/>
            <a:ext cx="3167062" cy="823912"/>
          </a:xfrm>
          <a:prstGeom prst="rect">
            <a:avLst/>
          </a:prstGeom>
          <a:noFill/>
          <a:ln w="9525">
            <a:noFill/>
            <a:miter lim="800000"/>
            <a:headEnd/>
            <a:tailEnd/>
          </a:ln>
          <a:effectLst/>
        </p:spPr>
        <p:txBody>
          <a:bodyPr>
            <a:spAutoFit/>
          </a:bodyPr>
          <a:lstStyle/>
          <a:p>
            <a:r>
              <a:rPr lang="tr-TR" sz="4800" b="1">
                <a:solidFill>
                  <a:srgbClr val="FFFFCC"/>
                </a:solidFill>
                <a:latin typeface="Tahoma" pitchFamily="34" charset="0"/>
              </a:rPr>
              <a:t>bırakın</a:t>
            </a:r>
            <a:r>
              <a:rPr lang="tr-TR" sz="2800" b="1">
                <a:solidFill>
                  <a:srgbClr val="FFFFCC"/>
                </a:solidFill>
                <a:latin typeface="Tahoma" pitchFamily="34" charset="0"/>
              </a:rPr>
              <a:t>.</a:t>
            </a:r>
          </a:p>
        </p:txBody>
      </p:sp>
      <p:sp>
        <p:nvSpPr>
          <p:cNvPr id="663559" name="Rectangle 7"/>
          <p:cNvSpPr>
            <a:spLocks noChangeArrowheads="1"/>
          </p:cNvSpPr>
          <p:nvPr/>
        </p:nvSpPr>
        <p:spPr bwMode="auto">
          <a:xfrm>
            <a:off x="323850" y="3416300"/>
            <a:ext cx="5627688" cy="1098550"/>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Nasıl olsa, </a:t>
            </a:r>
            <a:r>
              <a:rPr lang="tr-TR" sz="6600" b="1">
                <a:solidFill>
                  <a:srgbClr val="FFFFCC"/>
                </a:solidFill>
                <a:latin typeface="Tahoma" pitchFamily="34" charset="0"/>
              </a:rPr>
              <a:t>yarın</a:t>
            </a:r>
          </a:p>
        </p:txBody>
      </p:sp>
      <p:sp>
        <p:nvSpPr>
          <p:cNvPr id="663560" name="Rectangle 8"/>
          <p:cNvSpPr>
            <a:spLocks noChangeArrowheads="1"/>
          </p:cNvSpPr>
          <p:nvPr/>
        </p:nvSpPr>
        <p:spPr bwMode="auto">
          <a:xfrm>
            <a:off x="5356225" y="4437063"/>
            <a:ext cx="3032125" cy="823912"/>
          </a:xfrm>
          <a:prstGeom prst="rect">
            <a:avLst/>
          </a:prstGeom>
          <a:noFill/>
          <a:ln w="9525">
            <a:noFill/>
            <a:miter lim="800000"/>
            <a:headEnd/>
            <a:tailEnd/>
          </a:ln>
          <a:effectLst/>
        </p:spPr>
        <p:txBody>
          <a:bodyPr wrap="none">
            <a:spAutoFit/>
          </a:bodyPr>
          <a:lstStyle/>
          <a:p>
            <a:r>
              <a:rPr lang="tr-TR" sz="4800" b="1">
                <a:solidFill>
                  <a:srgbClr val="FFFFCC"/>
                </a:solidFill>
                <a:latin typeface="Tahoma" pitchFamily="34" charset="0"/>
              </a:rPr>
              <a:t>tekrar</a:t>
            </a:r>
            <a:r>
              <a:rPr lang="tr-TR" sz="3600" b="1">
                <a:solidFill>
                  <a:srgbClr val="FFFFCC"/>
                </a:solidFill>
                <a:latin typeface="Tahoma" pitchFamily="34" charset="0"/>
              </a:rPr>
              <a:t> alıp</a:t>
            </a:r>
          </a:p>
        </p:txBody>
      </p:sp>
      <p:sp>
        <p:nvSpPr>
          <p:cNvPr id="663561" name="Rectangle 9"/>
          <p:cNvSpPr>
            <a:spLocks noChangeArrowheads="1"/>
          </p:cNvSpPr>
          <p:nvPr/>
        </p:nvSpPr>
        <p:spPr bwMode="auto">
          <a:xfrm>
            <a:off x="2124075" y="5229225"/>
            <a:ext cx="4333875" cy="762000"/>
          </a:xfrm>
          <a:prstGeom prst="rect">
            <a:avLst/>
          </a:prstGeom>
          <a:noFill/>
          <a:ln w="9525">
            <a:noFill/>
            <a:miter lim="800000"/>
            <a:headEnd/>
            <a:tailEnd/>
          </a:ln>
          <a:effectLst/>
        </p:spPr>
        <p:txBody>
          <a:bodyPr wrap="none">
            <a:spAutoFit/>
          </a:bodyPr>
          <a:lstStyle/>
          <a:p>
            <a:r>
              <a:rPr lang="tr-TR" sz="4400" b="1">
                <a:solidFill>
                  <a:srgbClr val="FFFFCC"/>
                </a:solidFill>
                <a:latin typeface="Tahoma" pitchFamily="34" charset="0"/>
              </a:rPr>
              <a:t>taşıyabilirsiniz</a:t>
            </a:r>
            <a:r>
              <a:rPr lang="tr-TR" sz="2400" b="1">
                <a:solidFill>
                  <a:srgbClr val="FFFFCC"/>
                </a:solidFill>
                <a:latin typeface="Tahoma" pitchFamily="34" charset="0"/>
              </a:rPr>
              <a:t>.</a:t>
            </a:r>
          </a:p>
        </p:txBody>
      </p:sp>
    </p:spTree>
  </p:cSld>
  <p:clrMapOvr>
    <a:masterClrMapping/>
  </p:clrMapOvr>
  <p:transition advClick="0" advTm="7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1331640" y="1124744"/>
            <a:ext cx="6696744"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3497131" y="1468268"/>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r>
              <a:rPr lang="tr-TR" sz="2000" b="1" dirty="0" smtClean="0">
                <a:solidFill>
                  <a:srgbClr val="000000"/>
                </a:solidFill>
                <a:latin typeface="Calibri" pitchFamily="34" charset="0"/>
                <a:cs typeface="Calibri" pitchFamily="34" charset="0"/>
              </a:rPr>
              <a:t>Psikososyal </a:t>
            </a:r>
          </a:p>
          <a:p>
            <a:pPr algn="ctr"/>
            <a:r>
              <a:rPr lang="tr-TR" sz="2000" b="1" dirty="0" smtClean="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sp>
        <p:nvSpPr>
          <p:cNvPr id="3" name="Aşağı Ok 11"/>
          <p:cNvSpPr/>
          <p:nvPr/>
        </p:nvSpPr>
        <p:spPr>
          <a:xfrm>
            <a:off x="4191000" y="2526485"/>
            <a:ext cx="876300" cy="758499"/>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tr-TR">
              <a:solidFill>
                <a:srgbClr val="000000"/>
              </a:solidFill>
              <a:latin typeface="Arial" charset="0"/>
              <a:cs typeface="Arial" charset="0"/>
            </a:endParaRPr>
          </a:p>
        </p:txBody>
      </p:sp>
      <p:sp>
        <p:nvSpPr>
          <p:cNvPr id="4" name="AutoShape 5"/>
          <p:cNvSpPr>
            <a:spLocks noChangeArrowheads="1"/>
          </p:cNvSpPr>
          <p:nvPr/>
        </p:nvSpPr>
        <p:spPr bwMode="auto">
          <a:xfrm>
            <a:off x="3497131" y="3340476"/>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Kronik Stres</a:t>
            </a:r>
            <a:endParaRPr lang="tr-TR" sz="2000" b="1"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5" name="Freeform 9"/>
          <p:cNvSpPr>
            <a:spLocks/>
          </p:cNvSpPr>
          <p:nvPr/>
        </p:nvSpPr>
        <p:spPr bwMode="gray">
          <a:xfrm rot="6350958" flipH="1">
            <a:off x="2097488" y="3621244"/>
            <a:ext cx="1175840" cy="128305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6" name="AutoShape 5"/>
          <p:cNvSpPr>
            <a:spLocks noChangeArrowheads="1"/>
          </p:cNvSpPr>
          <p:nvPr/>
        </p:nvSpPr>
        <p:spPr bwMode="auto">
          <a:xfrm>
            <a:off x="683568" y="4941168"/>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Fiziksel  sağlık </a:t>
            </a:r>
          </a:p>
          <a:p>
            <a:pPr algn="ctr"/>
            <a:r>
              <a:rPr lang="tr-TR" sz="2000" dirty="0" smtClean="0">
                <a:solidFill>
                  <a:srgbClr val="000000"/>
                </a:solidFill>
                <a:latin typeface="Calibri" pitchFamily="34" charset="0"/>
                <a:cs typeface="Calibri" pitchFamily="34" charset="0"/>
              </a:rPr>
              <a:t>Sorunları</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7" name="Aşağı Ok 14"/>
          <p:cNvSpPr/>
          <p:nvPr/>
        </p:nvSpPr>
        <p:spPr>
          <a:xfrm>
            <a:off x="4211960" y="4455305"/>
            <a:ext cx="876300" cy="845903"/>
          </a:xfrm>
          <a:prstGeom prst="down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tr-TR">
              <a:solidFill>
                <a:srgbClr val="000000"/>
              </a:solidFill>
              <a:latin typeface="Arial" charset="0"/>
              <a:cs typeface="Arial" charset="0"/>
            </a:endParaRPr>
          </a:p>
        </p:txBody>
      </p:sp>
      <p:sp>
        <p:nvSpPr>
          <p:cNvPr id="8" name="AutoShape 5"/>
          <p:cNvSpPr>
            <a:spLocks noChangeArrowheads="1"/>
          </p:cNvSpPr>
          <p:nvPr/>
        </p:nvSpPr>
        <p:spPr bwMode="auto">
          <a:xfrm>
            <a:off x="3491880" y="5428708"/>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Davranışsal</a:t>
            </a:r>
          </a:p>
          <a:p>
            <a:pPr algn="ctr"/>
            <a:r>
              <a:rPr lang="tr-TR" sz="2000" dirty="0" smtClean="0">
                <a:solidFill>
                  <a:srgbClr val="000000"/>
                </a:solidFill>
                <a:latin typeface="Calibri" pitchFamily="34" charset="0"/>
                <a:cs typeface="Calibri" pitchFamily="34" charset="0"/>
              </a:rPr>
              <a:t>Sorunlar</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9" name="Freeform 7"/>
          <p:cNvSpPr>
            <a:spLocks/>
          </p:cNvSpPr>
          <p:nvPr/>
        </p:nvSpPr>
        <p:spPr bwMode="gray">
          <a:xfrm rot="15125618">
            <a:off x="6025403" y="3644971"/>
            <a:ext cx="1234439" cy="122894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endParaRPr lang="zh-CN" altLang="en-US">
              <a:solidFill>
                <a:srgbClr val="000000"/>
              </a:solidFill>
            </a:endParaRPr>
          </a:p>
        </p:txBody>
      </p:sp>
      <p:sp>
        <p:nvSpPr>
          <p:cNvPr id="10" name="AutoShape 5"/>
          <p:cNvSpPr>
            <a:spLocks noChangeArrowheads="1"/>
          </p:cNvSpPr>
          <p:nvPr/>
        </p:nvSpPr>
        <p:spPr bwMode="auto">
          <a:xfrm>
            <a:off x="6318448" y="4924652"/>
            <a:ext cx="2286000" cy="952620"/>
          </a:xfrm>
          <a:prstGeom prst="roundRect">
            <a:avLst>
              <a:gd name="adj" fmla="val 16667"/>
            </a:avLst>
          </a:prstGeom>
          <a:noFill/>
          <a:ln w="38100">
            <a:solidFill>
              <a:schemeClr val="bg1">
                <a:lumMod val="50000"/>
              </a:schemeClr>
            </a:solidFill>
            <a:round/>
            <a:headEnd/>
            <a:tailEnd/>
          </a:ln>
          <a:effectLst/>
        </p:spPr>
        <p:txBody>
          <a:bodyPr wrap="none" anchor="ctr"/>
          <a:lstStyle/>
          <a:p>
            <a:pPr algn="ctr"/>
            <a:endParaRPr lang="tr-TR" sz="2000" b="1" dirty="0" smtClean="0">
              <a:solidFill>
                <a:srgbClr val="000000"/>
              </a:solidFill>
              <a:latin typeface="Calibri" pitchFamily="34" charset="0"/>
              <a:cs typeface="Calibri" pitchFamily="34" charset="0"/>
            </a:endParaRPr>
          </a:p>
          <a:p>
            <a:pPr algn="ctr"/>
            <a:r>
              <a:rPr lang="tr-TR" sz="2000" b="1" dirty="0" smtClean="0">
                <a:solidFill>
                  <a:srgbClr val="000000"/>
                </a:solidFill>
                <a:latin typeface="Calibri" pitchFamily="34" charset="0"/>
                <a:cs typeface="Calibri" pitchFamily="34" charset="0"/>
              </a:rPr>
              <a:t>Akıl Sağlığı</a:t>
            </a:r>
          </a:p>
          <a:p>
            <a:pPr algn="ctr"/>
            <a:r>
              <a:rPr lang="tr-TR" sz="2000" dirty="0" smtClean="0">
                <a:solidFill>
                  <a:srgbClr val="000000"/>
                </a:solidFill>
                <a:latin typeface="Calibri" pitchFamily="34" charset="0"/>
                <a:cs typeface="Calibri" pitchFamily="34" charset="0"/>
              </a:rPr>
              <a:t>Sorunları</a:t>
            </a:r>
            <a:endParaRPr lang="tr-TR" sz="2000" dirty="0">
              <a:solidFill>
                <a:srgbClr val="000000"/>
              </a:solidFill>
              <a:latin typeface="Calibri" pitchFamily="34" charset="0"/>
              <a:cs typeface="Calibri" pitchFamily="34" charset="0"/>
            </a:endParaRPr>
          </a:p>
          <a:p>
            <a:pPr algn="ctr" eaLnBrk="0" hangingPunct="0"/>
            <a:endParaRPr lang="zh-CN" altLang="zh-CN" sz="2000" b="1" dirty="0">
              <a:solidFill>
                <a:srgbClr val="000000"/>
              </a:solidFill>
              <a:latin typeface="Calibri" pitchFamily="34" charset="0"/>
              <a:cs typeface="Calibri" pitchFamily="34" charset="0"/>
            </a:endParaRPr>
          </a:p>
        </p:txBody>
      </p:sp>
      <p:sp>
        <p:nvSpPr>
          <p:cNvPr id="11" name="10 Dikdörtgen"/>
          <p:cNvSpPr/>
          <p:nvPr/>
        </p:nvSpPr>
        <p:spPr>
          <a:xfrm>
            <a:off x="2195736" y="836712"/>
            <a:ext cx="5215467" cy="584775"/>
          </a:xfrm>
          <a:prstGeom prst="rect">
            <a:avLst/>
          </a:prstGeom>
        </p:spPr>
        <p:txBody>
          <a:bodyPr wrap="none">
            <a:spAutoFit/>
          </a:bodyPr>
          <a:lstStyle/>
          <a:p>
            <a:r>
              <a:rPr lang="tr-TR" sz="3200" noProof="1" smtClean="0">
                <a:solidFill>
                  <a:srgbClr val="C00000"/>
                </a:solidFill>
                <a:effectLst>
                  <a:innerShdw blurRad="63500" dist="50800" dir="8100000">
                    <a:prstClr val="black">
                      <a:alpha val="50000"/>
                    </a:prstClr>
                  </a:innerShdw>
                </a:effectLst>
                <a:latin typeface="Calibri" pitchFamily="34" charset="0"/>
                <a:cs typeface="Calibri" pitchFamily="34" charset="0"/>
              </a:rPr>
              <a:t>PSİKOSOSYAL RİSK ETMENLERİ</a:t>
            </a:r>
            <a:endParaRPr lang="en-GB" sz="3200" noProof="1" smtClean="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1000"/>
                            </p:stCondLst>
                            <p:childTnLst>
                              <p:par>
                                <p:cTn id="9" presetID="5" presetClass="entr" presetSubtype="1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2000"/>
                            </p:stCondLst>
                            <p:childTnLst>
                              <p:par>
                                <p:cTn id="13" presetID="5" presetClass="entr" presetSubtype="10"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3000"/>
                            </p:stCondLst>
                            <p:childTnLst>
                              <p:par>
                                <p:cTn id="17" presetID="5" presetClass="entr" presetSubtype="10"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par>
                          <p:cTn id="20" fill="hold">
                            <p:stCondLst>
                              <p:cond delay="4000"/>
                            </p:stCondLst>
                            <p:childTnLst>
                              <p:par>
                                <p:cTn id="21" presetID="5" presetClass="entr" presetSubtype="1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par>
                          <p:cTn id="24" fill="hold">
                            <p:stCondLst>
                              <p:cond delay="5000"/>
                            </p:stCondLst>
                            <p:childTnLst>
                              <p:par>
                                <p:cTn id="25" presetID="5" presetClass="entr" presetSubtype="10"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par>
                          <p:cTn id="28" fill="hold">
                            <p:stCondLst>
                              <p:cond delay="6000"/>
                            </p:stCondLst>
                            <p:childTnLst>
                              <p:par>
                                <p:cTn id="29" presetID="5" presetClass="entr" presetSubtype="10" fill="hold" grpId="0" nodeType="after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par>
                          <p:cTn id="32" fill="hold">
                            <p:stCondLst>
                              <p:cond delay="7000"/>
                            </p:stCondLst>
                            <p:childTnLst>
                              <p:par>
                                <p:cTn id="33" presetID="5" presetClass="entr" presetSubtype="1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a:grpSpLocks/>
          </p:cNvGrpSpPr>
          <p:nvPr/>
        </p:nvGrpSpPr>
        <p:grpSpPr bwMode="auto">
          <a:xfrm>
            <a:off x="1209675" y="1057697"/>
            <a:ext cx="6640513" cy="2299295"/>
            <a:chOff x="1209675" y="634703"/>
            <a:chExt cx="6639719" cy="2213392"/>
          </a:xfrm>
        </p:grpSpPr>
        <p:sp>
          <p:nvSpPr>
            <p:cNvPr id="3" name="AutoShape 5"/>
            <p:cNvSpPr>
              <a:spLocks noChangeArrowheads="1"/>
            </p:cNvSpPr>
            <p:nvPr/>
          </p:nvSpPr>
          <p:spPr bwMode="auto">
            <a:xfrm>
              <a:off x="1209675" y="1887477"/>
              <a:ext cx="2285727" cy="951091"/>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Fiziksel </a:t>
              </a:r>
            </a:p>
            <a:p>
              <a:pPr algn="ctr">
                <a:defRPr/>
              </a:pPr>
              <a:r>
                <a:rPr lang="tr-TR" sz="2000" b="1" dirty="0">
                  <a:solidFill>
                    <a:srgbClr val="000000"/>
                  </a:solidFill>
                  <a:latin typeface="Calibri" pitchFamily="34" charset="0"/>
                  <a:cs typeface="Calibri" pitchFamily="34" charset="0"/>
                </a:rPr>
                <a:t>Tehlikeler</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4" name="AutoShape 5"/>
            <p:cNvSpPr>
              <a:spLocks noChangeArrowheads="1"/>
            </p:cNvSpPr>
            <p:nvPr/>
          </p:nvSpPr>
          <p:spPr bwMode="auto">
            <a:xfrm>
              <a:off x="5563667" y="1897004"/>
              <a:ext cx="2285727" cy="951091"/>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r>
                <a:rPr lang="tr-TR" sz="2000" b="1" dirty="0">
                  <a:solidFill>
                    <a:srgbClr val="000000"/>
                  </a:solidFill>
                  <a:latin typeface="Calibri" pitchFamily="34" charset="0"/>
                  <a:cs typeface="Calibri" pitchFamily="34" charset="0"/>
                </a:rPr>
                <a:t>Psikososyal </a:t>
              </a:r>
            </a:p>
            <a:p>
              <a:pPr algn="ctr">
                <a:defRPr/>
              </a:pPr>
              <a:r>
                <a:rPr lang="tr-TR" sz="2000" b="1" dirty="0">
                  <a:solidFill>
                    <a:srgbClr val="000000"/>
                  </a:solidFill>
                  <a:latin typeface="Calibri" pitchFamily="34" charset="0"/>
                  <a:cs typeface="Calibri" pitchFamily="34" charset="0"/>
                </a:rPr>
                <a:t>Tehlikeler</a:t>
              </a:r>
              <a:endParaRPr lang="zh-CN" altLang="zh-CN" sz="2000" b="1" dirty="0">
                <a:solidFill>
                  <a:srgbClr val="000000"/>
                </a:solidFill>
                <a:latin typeface="Calibri" pitchFamily="34" charset="0"/>
                <a:cs typeface="Calibri" pitchFamily="34" charset="0"/>
              </a:endParaRPr>
            </a:p>
          </p:txBody>
        </p:sp>
        <p:pic>
          <p:nvPicPr>
            <p:cNvPr id="5" name="Picture 2" descr="D:\DOKTOR\1-ISTANBULUZMAN\1-EĞİTİM KURUMU\1. İstanbuluzman\2-RESİMLER\Ev-Konut-Fabrika\industry (2).png"/>
            <p:cNvPicPr>
              <a:picLocks noChangeAspect="1" noChangeArrowheads="1"/>
            </p:cNvPicPr>
            <p:nvPr/>
          </p:nvPicPr>
          <p:blipFill>
            <a:blip r:embed="rId2" cstate="print"/>
            <a:srcRect/>
            <a:stretch>
              <a:fillRect/>
            </a:stretch>
          </p:blipFill>
          <p:spPr bwMode="auto">
            <a:xfrm>
              <a:off x="3487944" y="634703"/>
              <a:ext cx="2099138" cy="2099138"/>
            </a:xfrm>
            <a:prstGeom prst="rect">
              <a:avLst/>
            </a:prstGeom>
            <a:noFill/>
            <a:ln w="9525">
              <a:noFill/>
              <a:miter lim="800000"/>
              <a:headEnd/>
              <a:tailEnd/>
            </a:ln>
          </p:spPr>
        </p:pic>
      </p:grpSp>
      <p:grpSp>
        <p:nvGrpSpPr>
          <p:cNvPr id="6" name="Grup 15"/>
          <p:cNvGrpSpPr>
            <a:grpSpLocks/>
          </p:cNvGrpSpPr>
          <p:nvPr/>
        </p:nvGrpSpPr>
        <p:grpSpPr bwMode="auto">
          <a:xfrm>
            <a:off x="1339850" y="3438500"/>
            <a:ext cx="6400800" cy="1790700"/>
            <a:chOff x="1340404" y="2886195"/>
            <a:chExt cx="6400825" cy="1790746"/>
          </a:xfrm>
        </p:grpSpPr>
        <p:sp>
          <p:nvSpPr>
            <p:cNvPr id="7" name="Freeform 7"/>
            <p:cNvSpPr>
              <a:spLocks/>
            </p:cNvSpPr>
            <p:nvPr/>
          </p:nvSpPr>
          <p:spPr bwMode="gray">
            <a:xfrm>
              <a:off x="5810821" y="3229104"/>
              <a:ext cx="903292" cy="124145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solidFill>
                  <a:srgbClr val="000000"/>
                </a:solidFill>
              </a:endParaRPr>
            </a:p>
          </p:txBody>
        </p:sp>
        <p:sp>
          <p:nvSpPr>
            <p:cNvPr id="8" name="Freeform 9"/>
            <p:cNvSpPr>
              <a:spLocks/>
            </p:cNvSpPr>
            <p:nvPr/>
          </p:nvSpPr>
          <p:spPr bwMode="gray">
            <a:xfrm flipH="1">
              <a:off x="2361171" y="3238629"/>
              <a:ext cx="903291" cy="1241457"/>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grpSp>
          <p:nvGrpSpPr>
            <p:cNvPr id="9" name="Group 21"/>
            <p:cNvGrpSpPr>
              <a:grpSpLocks/>
            </p:cNvGrpSpPr>
            <p:nvPr/>
          </p:nvGrpSpPr>
          <p:grpSpPr bwMode="auto">
            <a:xfrm>
              <a:off x="3283739" y="3095791"/>
              <a:ext cx="2516662" cy="1581150"/>
              <a:chOff x="1920" y="912"/>
              <a:chExt cx="1889" cy="1009"/>
            </a:xfrm>
          </p:grpSpPr>
          <p:grpSp>
            <p:nvGrpSpPr>
              <p:cNvPr id="12" name="Group 10"/>
              <p:cNvGrpSpPr>
                <a:grpSpLocks/>
              </p:cNvGrpSpPr>
              <p:nvPr/>
            </p:nvGrpSpPr>
            <p:grpSpPr bwMode="auto">
              <a:xfrm>
                <a:off x="1920" y="912"/>
                <a:ext cx="1889" cy="1009"/>
                <a:chOff x="1997" y="1314"/>
                <a:chExt cx="1889" cy="1009"/>
              </a:xfrm>
            </p:grpSpPr>
            <p:grpSp>
              <p:nvGrpSpPr>
                <p:cNvPr id="14" name="Group 11"/>
                <p:cNvGrpSpPr>
                  <a:grpSpLocks/>
                </p:cNvGrpSpPr>
                <p:nvPr/>
              </p:nvGrpSpPr>
              <p:grpSpPr bwMode="auto">
                <a:xfrm>
                  <a:off x="1997" y="1404"/>
                  <a:ext cx="1889" cy="919"/>
                  <a:chOff x="1973" y="1027"/>
                  <a:chExt cx="1926" cy="937"/>
                </a:xfrm>
              </p:grpSpPr>
              <p:sp>
                <p:nvSpPr>
                  <p:cNvPr id="19" name="Oval 12"/>
                  <p:cNvSpPr>
                    <a:spLocks noChangeArrowheads="1"/>
                  </p:cNvSpPr>
                  <p:nvPr/>
                </p:nvSpPr>
                <p:spPr bwMode="gray">
                  <a:xfrm>
                    <a:off x="1993"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solidFill>
                        <a:srgbClr val="000000"/>
                      </a:solidFill>
                    </a:endParaRPr>
                  </a:p>
                </p:txBody>
              </p:sp>
              <p:sp>
                <p:nvSpPr>
                  <p:cNvPr id="20"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solidFill>
                        <a:srgbClr val="000000"/>
                      </a:solidFill>
                    </a:endParaRPr>
                  </a:p>
                </p:txBody>
              </p:sp>
            </p:grpSp>
            <p:sp>
              <p:nvSpPr>
                <p:cNvPr id="15"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sp>
              <p:nvSpPr>
                <p:cNvPr id="16"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sp>
              <p:nvSpPr>
                <p:cNvPr id="17" name="Oval 16"/>
                <p:cNvSpPr>
                  <a:spLocks noChangeArrowheads="1"/>
                </p:cNvSpPr>
                <p:nvPr/>
              </p:nvSpPr>
              <p:spPr bwMode="gray">
                <a:xfrm>
                  <a:off x="2124"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sp>
              <p:nvSpPr>
                <p:cNvPr id="18"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solidFill>
                      <a:srgbClr val="000000"/>
                    </a:solidFill>
                  </a:endParaRPr>
                </a:p>
              </p:txBody>
            </p:sp>
          </p:grpSp>
          <p:sp>
            <p:nvSpPr>
              <p:cNvPr id="13" name="Text Box 18"/>
              <p:cNvSpPr txBox="1">
                <a:spLocks noChangeArrowheads="1"/>
              </p:cNvSpPr>
              <p:nvPr/>
            </p:nvSpPr>
            <p:spPr bwMode="auto">
              <a:xfrm>
                <a:off x="2590" y="1080"/>
                <a:ext cx="497" cy="334"/>
              </a:xfrm>
              <a:prstGeom prst="rect">
                <a:avLst/>
              </a:prstGeom>
              <a:noFill/>
              <a:ln w="9525" algn="ctr">
                <a:noFill/>
                <a:miter lim="800000"/>
                <a:headEnd/>
                <a:tailEnd/>
              </a:ln>
            </p:spPr>
            <p:txBody>
              <a:bodyPr wrap="none">
                <a:spAutoFit/>
              </a:bodyPr>
              <a:lstStyle/>
              <a:p>
                <a:pPr algn="ctr" eaLnBrk="0" hangingPunct="0"/>
                <a:r>
                  <a:rPr lang="tr-TR" altLang="zh-CN" sz="2800" b="1" dirty="0">
                    <a:solidFill>
                      <a:srgbClr val="000000"/>
                    </a:solidFill>
                    <a:latin typeface="Calibri" pitchFamily="34" charset="0"/>
                    <a:ea typeface="SimSun" pitchFamily="2" charset="-122"/>
                    <a:cs typeface="Calibri" pitchFamily="34" charset="0"/>
                  </a:rPr>
                  <a:t>İşçi</a:t>
                </a:r>
                <a:endParaRPr lang="en-US" altLang="zh-CN" sz="2800" dirty="0">
                  <a:solidFill>
                    <a:srgbClr val="000000"/>
                  </a:solidFill>
                  <a:latin typeface="Calibri" pitchFamily="34" charset="0"/>
                  <a:ea typeface="SimSun" pitchFamily="2" charset="-122"/>
                  <a:cs typeface="Calibri" pitchFamily="34" charset="0"/>
                </a:endParaRPr>
              </a:p>
            </p:txBody>
          </p:sp>
        </p:grpSp>
        <p:sp>
          <p:nvSpPr>
            <p:cNvPr id="10" name="Metin kutusu 19"/>
            <p:cNvSpPr txBox="1"/>
            <p:nvPr/>
          </p:nvSpPr>
          <p:spPr>
            <a:xfrm>
              <a:off x="1340404" y="2886195"/>
              <a:ext cx="2016133" cy="338147"/>
            </a:xfrm>
            <a:prstGeom prst="rect">
              <a:avLst/>
            </a:prstGeom>
            <a:noFill/>
            <a:ln w="6350">
              <a:solidFill>
                <a:schemeClr val="bg1">
                  <a:lumMod val="50000"/>
                </a:schemeClr>
              </a:solidFill>
            </a:ln>
          </p:spPr>
          <p:txBody>
            <a:bodyPr>
              <a:spAutoFit/>
            </a:bodyPr>
            <a:lstStyle/>
            <a:p>
              <a:pPr algn="ctr">
                <a:defRPr/>
              </a:pPr>
              <a:r>
                <a:rPr lang="tr-TR" sz="1600" dirty="0">
                  <a:solidFill>
                    <a:srgbClr val="000000"/>
                  </a:solidFill>
                  <a:latin typeface="Calibri" pitchFamily="34" charset="0"/>
                  <a:cs typeface="Calibri" pitchFamily="34" charset="0"/>
                </a:rPr>
                <a:t>Doğrudan Yol </a:t>
              </a:r>
            </a:p>
          </p:txBody>
        </p:sp>
        <p:sp>
          <p:nvSpPr>
            <p:cNvPr id="11" name="Metin kutusu 20"/>
            <p:cNvSpPr txBox="1"/>
            <p:nvPr/>
          </p:nvSpPr>
          <p:spPr>
            <a:xfrm>
              <a:off x="5725096" y="2886195"/>
              <a:ext cx="2016133" cy="338147"/>
            </a:xfrm>
            <a:prstGeom prst="rect">
              <a:avLst/>
            </a:prstGeom>
            <a:noFill/>
            <a:ln w="6350">
              <a:solidFill>
                <a:schemeClr val="bg1">
                  <a:lumMod val="50000"/>
                </a:schemeClr>
              </a:solidFill>
            </a:ln>
          </p:spPr>
          <p:txBody>
            <a:bodyPr>
              <a:spAutoFit/>
            </a:bodyPr>
            <a:lstStyle/>
            <a:p>
              <a:pPr algn="ctr">
                <a:defRPr/>
              </a:pPr>
              <a:r>
                <a:rPr lang="tr-TR" sz="1600" dirty="0">
                  <a:solidFill>
                    <a:srgbClr val="000000"/>
                  </a:solidFill>
                  <a:latin typeface="Calibri" pitchFamily="34" charset="0"/>
                  <a:cs typeface="Calibri" pitchFamily="34" charset="0"/>
                </a:rPr>
                <a:t>Dolaylı Yol / Stres</a:t>
              </a:r>
            </a:p>
          </p:txBody>
        </p:sp>
      </p:grpSp>
      <p:grpSp>
        <p:nvGrpSpPr>
          <p:cNvPr id="21" name="Grup 9"/>
          <p:cNvGrpSpPr>
            <a:grpSpLocks/>
          </p:cNvGrpSpPr>
          <p:nvPr/>
        </p:nvGrpSpPr>
        <p:grpSpPr bwMode="auto">
          <a:xfrm>
            <a:off x="1231900" y="5311477"/>
            <a:ext cx="3303588" cy="1285875"/>
            <a:chOff x="1231346" y="4714950"/>
            <a:chExt cx="3303465" cy="1285800"/>
          </a:xfrm>
        </p:grpSpPr>
        <p:sp>
          <p:nvSpPr>
            <p:cNvPr id="22" name="AutoShape 5"/>
            <p:cNvSpPr>
              <a:spLocks noChangeArrowheads="1"/>
            </p:cNvSpPr>
            <p:nvPr/>
          </p:nvSpPr>
          <p:spPr bwMode="auto">
            <a:xfrm>
              <a:off x="1231346" y="5048306"/>
              <a:ext cx="2285915" cy="952444"/>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Fiziksel Etkiler</a:t>
              </a:r>
            </a:p>
            <a:p>
              <a:pPr algn="ctr">
                <a:defRPr/>
              </a:pPr>
              <a:r>
                <a:rPr lang="tr-TR" sz="2000" dirty="0">
                  <a:solidFill>
                    <a:srgbClr val="000000"/>
                  </a:solidFill>
                  <a:latin typeface="Calibri" pitchFamily="34" charset="0"/>
                  <a:cs typeface="Calibri" pitchFamily="34" charset="0"/>
                </a:rPr>
                <a:t>(Sağlık Sorunlar)</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23" name="Freeform 7"/>
            <p:cNvSpPr>
              <a:spLocks/>
            </p:cNvSpPr>
            <p:nvPr/>
          </p:nvSpPr>
          <p:spPr bwMode="gray">
            <a:xfrm>
              <a:off x="3631557" y="4714950"/>
              <a:ext cx="903254" cy="124135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solidFill>
                  <a:srgbClr val="000000"/>
                </a:solidFill>
              </a:endParaRPr>
            </a:p>
          </p:txBody>
        </p:sp>
      </p:grpSp>
      <p:grpSp>
        <p:nvGrpSpPr>
          <p:cNvPr id="24" name="Grup 12"/>
          <p:cNvGrpSpPr>
            <a:grpSpLocks/>
          </p:cNvGrpSpPr>
          <p:nvPr/>
        </p:nvGrpSpPr>
        <p:grpSpPr bwMode="auto">
          <a:xfrm>
            <a:off x="4551363" y="5301208"/>
            <a:ext cx="3300412" cy="1317625"/>
            <a:chOff x="4552123" y="4691872"/>
            <a:chExt cx="3299892" cy="1318523"/>
          </a:xfrm>
        </p:grpSpPr>
        <p:sp>
          <p:nvSpPr>
            <p:cNvPr id="25" name="AutoShape 5"/>
            <p:cNvSpPr>
              <a:spLocks noChangeArrowheads="1"/>
            </p:cNvSpPr>
            <p:nvPr/>
          </p:nvSpPr>
          <p:spPr bwMode="auto">
            <a:xfrm>
              <a:off x="5566375" y="5057246"/>
              <a:ext cx="2285640" cy="953149"/>
            </a:xfrm>
            <a:prstGeom prst="roundRect">
              <a:avLst>
                <a:gd name="adj" fmla="val 16667"/>
              </a:avLst>
            </a:prstGeom>
            <a:noFill/>
            <a:ln w="38100">
              <a:solidFill>
                <a:schemeClr val="bg1">
                  <a:lumMod val="50000"/>
                </a:schemeClr>
              </a:solidFill>
              <a:round/>
              <a:headEnd/>
              <a:tailEnd/>
            </a:ln>
            <a:effectLst/>
          </p:spPr>
          <p:txBody>
            <a:bodyPr wrap="none" anchor="ctr"/>
            <a:lstStyle/>
            <a:p>
              <a:pPr algn="ctr">
                <a:defRPr/>
              </a:pPr>
              <a:endParaRPr lang="tr-TR" sz="2000" b="1" dirty="0">
                <a:solidFill>
                  <a:srgbClr val="000000"/>
                </a:solidFill>
                <a:latin typeface="Calibri" pitchFamily="34" charset="0"/>
                <a:cs typeface="Calibri" pitchFamily="34" charset="0"/>
              </a:endParaRPr>
            </a:p>
            <a:p>
              <a:pPr algn="ctr">
                <a:defRPr/>
              </a:pPr>
              <a:r>
                <a:rPr lang="tr-TR" sz="2000" b="1" dirty="0">
                  <a:solidFill>
                    <a:srgbClr val="000000"/>
                  </a:solidFill>
                  <a:latin typeface="Calibri" pitchFamily="34" charset="0"/>
                  <a:cs typeface="Calibri" pitchFamily="34" charset="0"/>
                </a:rPr>
                <a:t>Psikososyal Etkiler</a:t>
              </a:r>
            </a:p>
            <a:p>
              <a:pPr algn="ctr">
                <a:defRPr/>
              </a:pPr>
              <a:r>
                <a:rPr lang="tr-TR" sz="2000" dirty="0">
                  <a:solidFill>
                    <a:srgbClr val="000000"/>
                  </a:solidFill>
                  <a:latin typeface="Calibri" pitchFamily="34" charset="0"/>
                  <a:cs typeface="Calibri" pitchFamily="34" charset="0"/>
                </a:rPr>
                <a:t>(Sağlık Sorunlar)</a:t>
              </a:r>
            </a:p>
            <a:p>
              <a:pPr algn="ctr" eaLnBrk="0" hangingPunct="0">
                <a:defRPr/>
              </a:pPr>
              <a:endParaRPr lang="zh-CN" altLang="zh-CN" sz="2000" b="1" dirty="0">
                <a:solidFill>
                  <a:srgbClr val="000000"/>
                </a:solidFill>
                <a:latin typeface="Calibri" pitchFamily="34" charset="0"/>
                <a:cs typeface="Calibri" pitchFamily="34" charset="0"/>
              </a:endParaRPr>
            </a:p>
          </p:txBody>
        </p:sp>
        <p:sp>
          <p:nvSpPr>
            <p:cNvPr id="26" name="Freeform 9"/>
            <p:cNvSpPr>
              <a:spLocks/>
            </p:cNvSpPr>
            <p:nvPr/>
          </p:nvSpPr>
          <p:spPr bwMode="gray">
            <a:xfrm flipH="1">
              <a:off x="4552123" y="4691872"/>
              <a:ext cx="903145" cy="1240683"/>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solidFill>
                  <a:srgbClr val="000000"/>
                </a:solidFill>
              </a:endParaRPr>
            </a:p>
          </p:txBody>
        </p:sp>
      </p:grpSp>
      <p:sp>
        <p:nvSpPr>
          <p:cNvPr id="27" name="26 Dikdörtgen"/>
          <p:cNvSpPr/>
          <p:nvPr/>
        </p:nvSpPr>
        <p:spPr>
          <a:xfrm>
            <a:off x="1331640" y="836712"/>
            <a:ext cx="6264696" cy="523220"/>
          </a:xfrm>
          <a:prstGeom prst="rect">
            <a:avLst/>
          </a:prstGeom>
        </p:spPr>
        <p:txBody>
          <a:bodyPr wrap="square">
            <a:spAutoFit/>
          </a:bodyPr>
          <a:lstStyle/>
          <a:p>
            <a:pPr>
              <a:defRPr/>
            </a:pPr>
            <a:r>
              <a:rPr lang="tr-TR" sz="2800" dirty="0" smtClean="0">
                <a:solidFill>
                  <a:schemeClr val="bg2">
                    <a:lumMod val="50000"/>
                  </a:schemeClr>
                </a:solidFill>
                <a:effectLst>
                  <a:innerShdw blurRad="63500" dist="50800" dir="8100000">
                    <a:prstClr val="black">
                      <a:alpha val="50000"/>
                    </a:prstClr>
                  </a:innerShdw>
                </a:effectLst>
                <a:latin typeface="Calibri" pitchFamily="34" charset="0"/>
                <a:cs typeface="Calibri" pitchFamily="34" charset="0"/>
              </a:rPr>
              <a:t>                </a:t>
            </a:r>
            <a:r>
              <a:rPr lang="tr-TR" sz="2800" b="1" dirty="0" smtClean="0">
                <a:solidFill>
                  <a:srgbClr val="C00000"/>
                </a:solidFill>
                <a:effectLst>
                  <a:innerShdw blurRad="63500" dist="50800" dir="8100000">
                    <a:prstClr val="black">
                      <a:alpha val="50000"/>
                    </a:prstClr>
                  </a:innerShdw>
                </a:effectLst>
                <a:latin typeface="Calibri" pitchFamily="34" charset="0"/>
                <a:cs typeface="Calibri" pitchFamily="34" charset="0"/>
              </a:rPr>
              <a:t>PSİKOSOSYAL RİSK ETMENLERİ</a:t>
            </a:r>
            <a:endParaRPr lang="tr-TR" sz="2800" b="1" dirty="0">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53" presetClass="entr" presetSubtype="16"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2500"/>
                            </p:stCondLst>
                            <p:childTnLst>
                              <p:par>
                                <p:cTn id="23" presetID="53" presetClass="entr" presetSubtype="16" fill="hold" nodeType="afterEffect">
                                  <p:stCondLst>
                                    <p:cond delay="5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custDataLst>
              <p:tags r:id="rId1"/>
            </p:custDataLst>
          </p:nvPr>
        </p:nvSpPr>
        <p:spPr>
          <a:xfrm>
            <a:off x="35496" y="908720"/>
            <a:ext cx="9036496" cy="5544616"/>
          </a:xfrm>
          <a:prstGeom prst="rect">
            <a:avLst/>
          </a:prstGeom>
        </p:spPr>
        <p:txBody>
          <a:bodyPr lIns="432000">
            <a:normAutofit fontScale="85000" lnSpcReduction="20000"/>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          ILO,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psikososyal</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etmenleri;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iş doyumu,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iş örgütlenmesi ve yönetimi,</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çevresel ve örgütsel koşullar ile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sz="3200" b="1" i="0" u="none" strike="noStrike" kern="1200" cap="none" spc="0" normalizeH="0" baseline="0" noProof="0" dirty="0" smtClean="0">
                <a:ln>
                  <a:noFill/>
                </a:ln>
                <a:solidFill>
                  <a:schemeClr val="tx1"/>
                </a:solidFill>
                <a:effectLst/>
                <a:uLnTx/>
                <a:uFillTx/>
                <a:latin typeface="+mn-lt"/>
                <a:ea typeface="+mn-ea"/>
                <a:cs typeface="+mn-cs"/>
              </a:rPr>
              <a:t>işçilerin uzmanlığı ve gereksinimleri arasındaki etkileşimler </a:t>
            </a:r>
            <a:endParaRPr lang="tr-TR" sz="3200" dirty="0" smtClean="0"/>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şeklinde tanımlamıştır</a:t>
            </a:r>
            <a:r>
              <a:rPr lang="tr-TR" sz="3200" dirty="0" smtClean="0"/>
              <a: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lang="tr-TR" sz="2100" dirty="0" smtClean="0">
                <a:solidFill>
                  <a:srgbClr val="FF0000"/>
                </a:solidFill>
              </a:rPr>
              <a:t>ILO(uluslar arası çalışma örgütü)</a:t>
            </a:r>
          </a:p>
        </p:txBody>
      </p:sp>
      <p:sp>
        <p:nvSpPr>
          <p:cNvPr id="3" name="Başlık 1"/>
          <p:cNvSpPr txBox="1">
            <a:spLocks/>
          </p:cNvSpPr>
          <p:nvPr>
            <p:custDataLst>
              <p:tags r:id="rId2"/>
            </p:custDataLst>
          </p:nvPr>
        </p:nvSpPr>
        <p:spPr>
          <a:xfrm>
            <a:off x="539552" y="98072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err="1" smtClean="0">
                <a:ln>
                  <a:noFill/>
                </a:ln>
                <a:solidFill>
                  <a:srgbClr val="C00000"/>
                </a:solidFill>
                <a:effectLst/>
                <a:uLnTx/>
                <a:uFillTx/>
                <a:latin typeface="+mj-lt"/>
                <a:ea typeface="+mj-ea"/>
                <a:cs typeface="+mj-cs"/>
              </a:rPr>
              <a:t>Psikososyal</a:t>
            </a:r>
            <a:r>
              <a:rPr kumimoji="0" lang="tr-TR" sz="4000" b="1" i="0" u="none" strike="noStrike" kern="1200" cap="none" spc="0" normalizeH="0" baseline="0" noProof="0" dirty="0" smtClean="0">
                <a:ln>
                  <a:noFill/>
                </a:ln>
                <a:solidFill>
                  <a:srgbClr val="C00000"/>
                </a:solidFill>
                <a:effectLst/>
                <a:uLnTx/>
                <a:uFillTx/>
                <a:latin typeface="+mj-lt"/>
                <a:ea typeface="+mj-ea"/>
                <a:cs typeface="+mj-cs"/>
              </a:rPr>
              <a:t> Risk Etmenleri</a:t>
            </a:r>
            <a:endParaRPr kumimoji="0" lang="tr-TR" sz="4000" b="1" i="0" u="none" strike="noStrike" kern="1200" cap="none" spc="0" normalizeH="0" baseline="0" noProof="0" dirty="0">
              <a:ln>
                <a:noFill/>
              </a:ln>
              <a:solidFill>
                <a:srgbClr val="C00000"/>
              </a:solidFill>
              <a:effectLst/>
              <a:uLnTx/>
              <a:uFillTx/>
              <a:latin typeface="+mj-lt"/>
              <a:ea typeface="+mj-ea"/>
              <a:cs typeface="+mj-cs"/>
            </a:endParaRPr>
          </a:p>
        </p:txBody>
      </p:sp>
      <p:pic>
        <p:nvPicPr>
          <p:cNvPr id="5" name="4 Resim" descr="psiko.jpg"/>
          <p:cNvPicPr>
            <a:picLocks noChangeAspect="1"/>
          </p:cNvPicPr>
          <p:nvPr/>
        </p:nvPicPr>
        <p:blipFill>
          <a:blip r:embed="rId4" cstate="print"/>
          <a:stretch>
            <a:fillRect/>
          </a:stretch>
        </p:blipFill>
        <p:spPr>
          <a:xfrm>
            <a:off x="5292080" y="4653136"/>
            <a:ext cx="3456384" cy="2016224"/>
          </a:xfrm>
          <a:prstGeom prst="rect">
            <a:avLst/>
          </a:prstGeom>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7504" y="2039573"/>
          <a:ext cx="4200128" cy="4413763"/>
        </p:xfrm>
        <a:graphic>
          <a:graphicData uri="http://schemas.openxmlformats.org/drawingml/2006/table">
            <a:tbl>
              <a:tblPr firstRow="1" bandRow="1">
                <a:tableStyleId>{5C22544A-7EE6-4342-B048-85BDC9FD1C3A}</a:tableStyleId>
              </a:tblPr>
              <a:tblGrid>
                <a:gridCol w="4200128"/>
              </a:tblGrid>
              <a:tr h="390403">
                <a:tc>
                  <a:txBody>
                    <a:bodyPr/>
                    <a:lstStyle/>
                    <a:p>
                      <a:r>
                        <a:rPr lang="tr-TR" dirty="0" smtClean="0"/>
                        <a:t>         PSİKOSOSYAL TEHLİKELER</a:t>
                      </a:r>
                      <a:endParaRPr lang="tr-TR" dirty="0"/>
                    </a:p>
                  </a:txBody>
                  <a:tcPr/>
                </a:tc>
              </a:tr>
              <a:tr h="390403">
                <a:tc>
                  <a:txBody>
                    <a:bodyPr/>
                    <a:lstStyle/>
                    <a:p>
                      <a:r>
                        <a:rPr lang="tr-TR" sz="2400" b="1" dirty="0" smtClean="0"/>
                        <a:t>Koşullar</a:t>
                      </a:r>
                      <a:endParaRPr lang="tr-TR" sz="2400" b="1" dirty="0"/>
                    </a:p>
                  </a:txBody>
                  <a:tcPr/>
                </a:tc>
              </a:tr>
              <a:tr h="1214595">
                <a:tc>
                  <a:txBody>
                    <a:bodyPr/>
                    <a:lstStyle/>
                    <a:p>
                      <a:r>
                        <a:rPr lang="tr-TR" sz="2400" dirty="0" smtClean="0"/>
                        <a:t>a) Uzun Çalışma</a:t>
                      </a:r>
                    </a:p>
                    <a:p>
                      <a:r>
                        <a:rPr lang="tr-TR" sz="2400" dirty="0" smtClean="0"/>
                        <a:t>b) Sürekli fazla mesai yapma</a:t>
                      </a:r>
                    </a:p>
                    <a:p>
                      <a:r>
                        <a:rPr lang="tr-TR" sz="2400" dirty="0" smtClean="0"/>
                        <a:t>c) Son anda belli olan vardiyalar</a:t>
                      </a:r>
                    </a:p>
                    <a:p>
                      <a:r>
                        <a:rPr lang="tr-TR" sz="2400" dirty="0" smtClean="0"/>
                        <a:t>d) İş güvencesinin olmayışı</a:t>
                      </a:r>
                    </a:p>
                  </a:txBody>
                  <a:tcPr/>
                </a:tc>
              </a:tr>
              <a:tr h="390403">
                <a:tc>
                  <a:txBody>
                    <a:bodyPr/>
                    <a:lstStyle/>
                    <a:p>
                      <a:r>
                        <a:rPr lang="tr-TR" sz="2400" b="1" dirty="0" smtClean="0"/>
                        <a:t>İşin İçeriği</a:t>
                      </a:r>
                      <a:endParaRPr lang="tr-TR" sz="2400" b="1" dirty="0"/>
                    </a:p>
                  </a:txBody>
                  <a:tcPr/>
                </a:tc>
              </a:tr>
              <a:tr h="1214595">
                <a:tc>
                  <a:txBody>
                    <a:bodyPr/>
                    <a:lstStyle/>
                    <a:p>
                      <a:r>
                        <a:rPr lang="tr-TR" sz="2400" dirty="0" smtClean="0"/>
                        <a:t>a) Monotonluk</a:t>
                      </a:r>
                    </a:p>
                    <a:p>
                      <a:r>
                        <a:rPr lang="tr-TR" sz="2400" dirty="0" smtClean="0"/>
                        <a:t>b) İzole çalışma</a:t>
                      </a:r>
                    </a:p>
                    <a:p>
                      <a:r>
                        <a:rPr lang="tr-TR" sz="2400" dirty="0" smtClean="0"/>
                        <a:t>c) İnsanların memnuniyeti için çalışma   (Duygusal Emek)</a:t>
                      </a:r>
                      <a:endParaRPr lang="tr-TR" sz="2400" dirty="0"/>
                    </a:p>
                  </a:txBody>
                  <a:tcPr/>
                </a:tc>
              </a:tr>
            </a:tbl>
          </a:graphicData>
        </a:graphic>
      </p:graphicFrame>
      <p:graphicFrame>
        <p:nvGraphicFramePr>
          <p:cNvPr id="3" name="2 Tablo"/>
          <p:cNvGraphicFramePr>
            <a:graphicFrameLocks noGrp="1"/>
          </p:cNvGraphicFramePr>
          <p:nvPr/>
        </p:nvGraphicFramePr>
        <p:xfrm>
          <a:off x="5652120" y="1988840"/>
          <a:ext cx="3312368" cy="4450812"/>
        </p:xfrm>
        <a:graphic>
          <a:graphicData uri="http://schemas.openxmlformats.org/drawingml/2006/table">
            <a:tbl>
              <a:tblPr firstRow="1" bandRow="1">
                <a:tableStyleId>{5C22544A-7EE6-4342-B048-85BDC9FD1C3A}</a:tableStyleId>
              </a:tblPr>
              <a:tblGrid>
                <a:gridCol w="3312368"/>
              </a:tblGrid>
              <a:tr h="432048">
                <a:tc>
                  <a:txBody>
                    <a:bodyPr/>
                    <a:lstStyle/>
                    <a:p>
                      <a:r>
                        <a:rPr lang="tr-TR" dirty="0" smtClean="0"/>
                        <a:t>         PSİKOSOSYAL RİSKLER</a:t>
                      </a:r>
                      <a:endParaRPr lang="tr-TR" dirty="0"/>
                    </a:p>
                  </a:txBody>
                  <a:tcPr/>
                </a:tc>
              </a:tr>
              <a:tr h="4018764">
                <a:tc>
                  <a:txBody>
                    <a:bodyPr/>
                    <a:lstStyle/>
                    <a:p>
                      <a:pPr>
                        <a:buFont typeface="Arial" pitchFamily="34" charset="0"/>
                        <a:buChar char="•"/>
                      </a:pPr>
                      <a:r>
                        <a:rPr lang="tr-TR" sz="2400" dirty="0" smtClean="0"/>
                        <a:t> Stres</a:t>
                      </a:r>
                    </a:p>
                    <a:p>
                      <a:pPr>
                        <a:buFont typeface="Arial" pitchFamily="34" charset="0"/>
                        <a:buChar char="•"/>
                      </a:pPr>
                      <a:endParaRPr lang="tr-TR" sz="2400" dirty="0" smtClean="0"/>
                    </a:p>
                    <a:p>
                      <a:pPr>
                        <a:buFont typeface="Arial" pitchFamily="34" charset="0"/>
                        <a:buChar char="•"/>
                      </a:pPr>
                      <a:r>
                        <a:rPr lang="tr-TR" sz="2400" dirty="0" smtClean="0"/>
                        <a:t> İş ve iş dışı yaşam    </a:t>
                      </a:r>
                    </a:p>
                    <a:p>
                      <a:pPr>
                        <a:buFont typeface="Arial" pitchFamily="34" charset="0"/>
                        <a:buNone/>
                      </a:pPr>
                      <a:r>
                        <a:rPr lang="tr-TR" sz="2400" baseline="0" dirty="0" smtClean="0"/>
                        <a:t>  </a:t>
                      </a:r>
                      <a:r>
                        <a:rPr lang="tr-TR" sz="2400" dirty="0" smtClean="0"/>
                        <a:t>dengesizliği</a:t>
                      </a:r>
                    </a:p>
                    <a:p>
                      <a:pPr>
                        <a:buFont typeface="Arial" pitchFamily="34" charset="0"/>
                        <a:buChar char="•"/>
                      </a:pPr>
                      <a:endParaRPr lang="tr-TR" sz="2400" dirty="0" smtClean="0"/>
                    </a:p>
                    <a:p>
                      <a:pPr>
                        <a:buFont typeface="Arial" pitchFamily="34" charset="0"/>
                        <a:buChar char="•"/>
                      </a:pPr>
                      <a:r>
                        <a:rPr lang="tr-TR" sz="2400" dirty="0" smtClean="0"/>
                        <a:t> Yıldırma</a:t>
                      </a:r>
                    </a:p>
                    <a:p>
                      <a:pPr>
                        <a:buFont typeface="Arial" pitchFamily="34" charset="0"/>
                        <a:buChar char="•"/>
                      </a:pPr>
                      <a:endParaRPr lang="tr-TR" sz="2400" dirty="0" smtClean="0"/>
                    </a:p>
                    <a:p>
                      <a:pPr>
                        <a:buFont typeface="Arial" pitchFamily="34" charset="0"/>
                        <a:buChar char="•"/>
                      </a:pPr>
                      <a:r>
                        <a:rPr lang="tr-TR" sz="2400" baseline="0" dirty="0" smtClean="0"/>
                        <a:t> Tükenmişlik</a:t>
                      </a:r>
                      <a:endParaRPr lang="tr-TR" sz="2400" dirty="0"/>
                    </a:p>
                  </a:txBody>
                  <a:tcPr/>
                </a:tc>
              </a:tr>
            </a:tbl>
          </a:graphicData>
        </a:graphic>
      </p:graphicFrame>
      <p:sp>
        <p:nvSpPr>
          <p:cNvPr id="4" name="3 Metin kutusu"/>
          <p:cNvSpPr txBox="1"/>
          <p:nvPr/>
        </p:nvSpPr>
        <p:spPr>
          <a:xfrm>
            <a:off x="107504" y="1516722"/>
            <a:ext cx="6408712" cy="400110"/>
          </a:xfrm>
          <a:prstGeom prst="rect">
            <a:avLst/>
          </a:prstGeom>
          <a:noFill/>
        </p:spPr>
        <p:txBody>
          <a:bodyPr wrap="square" rtlCol="0">
            <a:spAutoFit/>
          </a:bodyPr>
          <a:lstStyle/>
          <a:p>
            <a:r>
              <a:rPr lang="tr-TR" sz="2000" b="1" dirty="0" smtClean="0"/>
              <a:t>PSİKOSOSYAL TEHLİKE VE RİSK ÖRNEKLERİ</a:t>
            </a:r>
            <a:endParaRPr lang="tr-TR" sz="2000" b="1" dirty="0"/>
          </a:p>
        </p:txBody>
      </p:sp>
      <p:sp>
        <p:nvSpPr>
          <p:cNvPr id="5" name="4 Metin kutusu"/>
          <p:cNvSpPr txBox="1"/>
          <p:nvPr/>
        </p:nvSpPr>
        <p:spPr>
          <a:xfrm>
            <a:off x="1835696" y="908720"/>
            <a:ext cx="6696744" cy="584775"/>
          </a:xfrm>
          <a:prstGeom prst="rect">
            <a:avLst/>
          </a:prstGeom>
          <a:noFill/>
        </p:spPr>
        <p:txBody>
          <a:bodyPr wrap="square" rtlCol="0">
            <a:spAutoFit/>
          </a:bodyPr>
          <a:lstStyle/>
          <a:p>
            <a:r>
              <a:rPr lang="tr-TR" sz="3200" b="1" dirty="0" smtClean="0">
                <a:solidFill>
                  <a:srgbClr val="C00000"/>
                </a:solidFill>
              </a:rPr>
              <a:t>PSİKOSOSYAL RİSK ETMENLERİ</a:t>
            </a:r>
            <a:endParaRPr lang="tr-TR" sz="3200" b="1" dirty="0">
              <a:solidFill>
                <a:srgbClr val="C00000"/>
              </a:solidFill>
            </a:endParaRPr>
          </a:p>
        </p:txBody>
      </p:sp>
      <p:sp>
        <p:nvSpPr>
          <p:cNvPr id="6" name="5 Şeritli Sağ Ok"/>
          <p:cNvSpPr/>
          <p:nvPr/>
        </p:nvSpPr>
        <p:spPr>
          <a:xfrm>
            <a:off x="4427984" y="2492896"/>
            <a:ext cx="1080120" cy="3168352"/>
          </a:xfrm>
          <a:prstGeom prst="stripedRightArrow">
            <a:avLst>
              <a:gd name="adj1" fmla="val 50000"/>
              <a:gd name="adj2" fmla="val 5126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grpId="1" nodeType="afterEffect">
                                  <p:stCondLst>
                                    <p:cond delay="200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3&quot;/&gt;&lt;lineCharCount val=&quot;38&quot;/&gt;&lt;lineCharCount val=&quot;45&quot;/&gt;&lt;lineCharCount val=&quot;40&quot;/&gt;&lt;lineCharCount val=&quot;24&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1&quot;/&gt;&lt;lineCharCount val=&quot;51&quot;/&gt;&lt;lineCharCount val=&quot;46&quot;/&gt;&lt;lineCharCount val=&quot;49&quot;/&gt;&lt;lineCharCount val=&quot;25&quot;/&gt;&lt;/TableIndex&gt;&lt;/ShapeTextInfo&gt;"/>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2323</TotalTime>
  <Words>2496</Words>
  <Application>Microsoft Office PowerPoint</Application>
  <PresentationFormat>Ekran Gösterisi (4:3)</PresentationFormat>
  <Paragraphs>544</Paragraphs>
  <Slides>57</Slides>
  <Notes>0</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Dr S Özkan</dc:creator>
  <cp:lastModifiedBy>ENDER KAKICI</cp:lastModifiedBy>
  <cp:revision>239</cp:revision>
  <dcterms:created xsi:type="dcterms:W3CDTF">2014-05-25T21:18:06Z</dcterms:created>
  <dcterms:modified xsi:type="dcterms:W3CDTF">2016-05-10T18:58:10Z</dcterms:modified>
</cp:coreProperties>
</file>