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68" r:id="rId2"/>
    <p:sldId id="369" r:id="rId3"/>
    <p:sldId id="263" r:id="rId4"/>
    <p:sldId id="370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60" r:id="rId13"/>
    <p:sldId id="371" r:id="rId14"/>
    <p:sldId id="343" r:id="rId15"/>
    <p:sldId id="344" r:id="rId16"/>
    <p:sldId id="345" r:id="rId17"/>
    <p:sldId id="346" r:id="rId18"/>
    <p:sldId id="347" r:id="rId19"/>
    <p:sldId id="348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5" r:id="rId43"/>
    <p:sldId id="396" r:id="rId44"/>
    <p:sldId id="397" r:id="rId45"/>
    <p:sldId id="398" r:id="rId46"/>
    <p:sldId id="399" r:id="rId47"/>
    <p:sldId id="400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30" r:id="rId76"/>
    <p:sldId id="431" r:id="rId77"/>
    <p:sldId id="432" r:id="rId78"/>
    <p:sldId id="433" r:id="rId7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4CFF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4638" autoAdjust="0"/>
  </p:normalViewPr>
  <p:slideViewPr>
    <p:cSldViewPr>
      <p:cViewPr varScale="1">
        <p:scale>
          <a:sx n="63" d="100"/>
          <a:sy n="6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9F8C5F-C9F1-42C0-978F-022AA0931C95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2E1E2B-63D3-4DFF-9A67-5B07188C45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61454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bölümün rehberde okunması</a:t>
            </a:r>
            <a:r>
              <a:rPr lang="tr-TR" baseline="0" dirty="0" smtClean="0"/>
              <a:t> gereklidir. Çünkü alkol ve madde kullanımında farklı yaklaşımlar söz konusudur.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72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73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0245-E3CD-46A2-89D4-42E4F233FC66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AD4920-5278-4A68-89C2-4E8B10C06D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BB0D-A5BD-4BCB-ACE8-0E07198252C9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A4FB0B-2F1D-4C57-9141-AF82BC954F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12FA-6DAE-48C2-B076-12630D065AF4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1EF27F-5B72-479A-8DF3-51658E9951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E9B3-D537-4DE5-9500-97A2949A7BC5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71E7-3803-41EC-B51D-859E6C2C86A4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2F550F-9A86-4C2D-A8F1-678B6B9F1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4B81-C32D-4E5A-9251-82C21E69ECC9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20AEB8-16B3-49A0-B11A-BC9CAA0FF1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6E3F-2542-4CF2-AC4E-08E132AD0CD3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EEDE82-237E-413C-82BB-4FCB72539E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FBEA-AB2B-4DDD-88E3-A57A78C46775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F41A99-8BA4-43BE-AC21-8D4384577E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8403-B05D-4F75-B265-43B882B3EF5F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1FF457-CF46-4315-BACA-A9C34FF756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F2D4-AE20-46D6-8E96-81756C56334D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D20195-92CC-4A93-9D87-7EF0DDBD6F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1255-2C92-4D83-9410-4AAE53BE860A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7962A8-084C-4AB2-B5F2-908B1B9DE0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-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</a:lstStyle>
          <a:p>
            <a:pPr>
              <a:defRPr/>
            </a:pPr>
            <a:fld id="{5ED32373-C6FC-4F32-A8EB-916043EF5875}" type="datetimeFigureOut">
              <a:rPr lang="tr-TR"/>
              <a:pPr>
                <a:defRPr/>
              </a:pPr>
              <a:t>27.04.2016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Dikdörtgen"/>
          <p:cNvSpPr/>
          <p:nvPr userDrawn="1"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9 Düz Bağlayıcı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C:\Users\VAIO\Documents\samba\art\sekiller\LOGO SAYDAM.jpg"/>
          <p:cNvPicPr>
            <a:picLocks noChangeAspect="1" noChangeArrowheads="1"/>
          </p:cNvPicPr>
          <p:nvPr userDrawn="1"/>
        </p:nvPicPr>
        <p:blipFill>
          <a:blip r:embed="rId13" cstate="print"/>
          <a:srcRect l="6190" r="6972" b="5291"/>
          <a:stretch>
            <a:fillRect/>
          </a:stretch>
        </p:blipFill>
        <p:spPr bwMode="auto">
          <a:xfrm>
            <a:off x="-1" y="35208"/>
            <a:ext cx="1044000" cy="657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3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w&amp;url=http://www.mindfake.com/illusion_27.html&amp;ei=27BhVaTlC-Sz7gac14HACg&amp;bvm=bv.93990622,d.bGg&amp;psig=AFQjCNHxUuL-y03HYTx-PXuC4N4l06nIuw&amp;ust=143255202320006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ba.info.tr/hekim_ART.asp" TargetMode="External"/><Relationship Id="rId2" Type="http://schemas.openxmlformats.org/officeDocument/2006/relationships/hyperlink" Target="http://www.samba.info.tr/hekim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</p:spPr>
        <p:txBody>
          <a:bodyPr/>
          <a:lstStyle/>
          <a:p>
            <a:r>
              <a:rPr lang="tr-TR" sz="2000" dirty="0" smtClean="0"/>
              <a:t>Sigara, Alkol ve Madde Bağımlılığı </a:t>
            </a:r>
            <a:br>
              <a:rPr lang="tr-TR" sz="2000" dirty="0" smtClean="0"/>
            </a:br>
            <a:r>
              <a:rPr lang="tr-TR" sz="2000" dirty="0" smtClean="0"/>
              <a:t>Rehberlik ve Tarama Programı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tr-TR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Birinci Basamak Sağlık Hizmetlerinde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Alkol ve Madde Kullanımına Yönelik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r-TR" sz="4000" dirty="0" smtClean="0"/>
              <a:t>KISA MÜDAHALE </a:t>
            </a:r>
            <a:endParaRPr lang="en-US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1403648" cy="8367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 descr="C:\Users\VAIO\Documents\samba\art\sekiller\samb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53260" cy="106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7991872" cy="1143000"/>
          </a:xfrm>
        </p:spPr>
        <p:txBody>
          <a:bodyPr/>
          <a:lstStyle/>
          <a:p>
            <a:r>
              <a:rPr lang="tr-TR" sz="2800" dirty="0" smtClean="0"/>
              <a:t>UYGULAMA PLANI</a:t>
            </a:r>
            <a:endParaRPr lang="en-US" sz="26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611560" y="1268696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611560" y="2744924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611560" y="4221280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2204864"/>
            <a:ext cx="504056" cy="504056"/>
          </a:xfrm>
          <a:prstGeom prst="rect">
            <a:avLst/>
          </a:prstGeom>
          <a:noFill/>
        </p:spPr>
      </p:pic>
      <p:sp>
        <p:nvSpPr>
          <p:cNvPr id="36" name="35 Yuvarlatılmış Dikdörtgen"/>
          <p:cNvSpPr/>
          <p:nvPr/>
        </p:nvSpPr>
        <p:spPr>
          <a:xfrm>
            <a:off x="4355976" y="1052736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Geri bildirim verin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38 Yuvarlatılmış Dikdörtgen"/>
          <p:cNvSpPr/>
          <p:nvPr/>
        </p:nvSpPr>
        <p:spPr>
          <a:xfrm>
            <a:off x="611560" y="5661248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/ SEVK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48 Oval"/>
          <p:cNvSpPr/>
          <p:nvPr/>
        </p:nvSpPr>
        <p:spPr>
          <a:xfrm>
            <a:off x="395536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Oval"/>
          <p:cNvSpPr/>
          <p:nvPr/>
        </p:nvSpPr>
        <p:spPr>
          <a:xfrm>
            <a:off x="395536" y="29249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Oval"/>
          <p:cNvSpPr/>
          <p:nvPr/>
        </p:nvSpPr>
        <p:spPr>
          <a:xfrm>
            <a:off x="395536" y="44012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51 Oval"/>
          <p:cNvSpPr/>
          <p:nvPr/>
        </p:nvSpPr>
        <p:spPr>
          <a:xfrm>
            <a:off x="395536" y="584139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3645024"/>
            <a:ext cx="504056" cy="504056"/>
          </a:xfrm>
          <a:prstGeom prst="rect">
            <a:avLst/>
          </a:prstGeom>
          <a:noFill/>
        </p:spPr>
      </p:pic>
      <p:pic>
        <p:nvPicPr>
          <p:cNvPr id="90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5121316"/>
            <a:ext cx="504056" cy="504056"/>
          </a:xfrm>
          <a:prstGeom prst="rect">
            <a:avLst/>
          </a:prstGeom>
          <a:noFill/>
        </p:spPr>
      </p:pic>
      <p:pic>
        <p:nvPicPr>
          <p:cNvPr id="91" name="90 Resim" descr="C:\Users\VAIO\Documents\samba\art\sekiller\p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821008" cy="8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Yuvarlatılmış Dikdörtgen"/>
          <p:cNvSpPr/>
          <p:nvPr/>
        </p:nvSpPr>
        <p:spPr>
          <a:xfrm>
            <a:off x="4355976" y="2924944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Bilgilendirin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6" name="25 Yuvarlatılmış Dikdörtgen"/>
          <p:cNvSpPr/>
          <p:nvPr/>
        </p:nvSpPr>
        <p:spPr>
          <a:xfrm>
            <a:off x="4355976" y="3933056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Motivasyonunu artırın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9" name="28 Yuvarlatılmış Dikdörtgen"/>
          <p:cNvSpPr/>
          <p:nvPr/>
        </p:nvSpPr>
        <p:spPr>
          <a:xfrm>
            <a:off x="4355976" y="4941168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Kesme ve/veya azaltma için etkin tavsiyede bulunun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4" name="23 Dirsek Bağlayıcısı"/>
          <p:cNvCxnSpPr>
            <a:stCxn id="36" idx="1"/>
            <a:endCxn id="25" idx="1"/>
          </p:cNvCxnSpPr>
          <p:nvPr/>
        </p:nvCxnSpPr>
        <p:spPr>
          <a:xfrm rot="10800000" flipV="1">
            <a:off x="4355976" y="1412776"/>
            <a:ext cx="12700" cy="187220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irsek Bağlayıcısı"/>
          <p:cNvCxnSpPr>
            <a:stCxn id="25" idx="1"/>
            <a:endCxn id="26" idx="1"/>
          </p:cNvCxnSpPr>
          <p:nvPr/>
        </p:nvCxnSpPr>
        <p:spPr>
          <a:xfrm rot="10800000" flipV="1">
            <a:off x="4355976" y="3284984"/>
            <a:ext cx="12700" cy="1008112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irsek Bağlayıcısı"/>
          <p:cNvCxnSpPr>
            <a:stCxn id="26" idx="1"/>
            <a:endCxn id="29" idx="1"/>
          </p:cNvCxnSpPr>
          <p:nvPr/>
        </p:nvCxnSpPr>
        <p:spPr>
          <a:xfrm rot="10800000" flipV="1">
            <a:off x="4355976" y="4293096"/>
            <a:ext cx="12700" cy="1008112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Sağ Ok"/>
          <p:cNvSpPr/>
          <p:nvPr/>
        </p:nvSpPr>
        <p:spPr>
          <a:xfrm>
            <a:off x="3203848" y="4437112"/>
            <a:ext cx="432048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Yuvarlatılmış Dikdörtgen"/>
          <p:cNvSpPr/>
          <p:nvPr/>
        </p:nvSpPr>
        <p:spPr>
          <a:xfrm>
            <a:off x="4355976" y="5877272"/>
            <a:ext cx="3456384" cy="57606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Hedefler koyun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355976" y="2060848"/>
            <a:ext cx="3456384" cy="57606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Değişim motivasyonunu değerlendirin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4" name="53 Dirsek Bağlayıcısı"/>
          <p:cNvCxnSpPr>
            <a:stCxn id="29" idx="1"/>
            <a:endCxn id="23" idx="1"/>
          </p:cNvCxnSpPr>
          <p:nvPr/>
        </p:nvCxnSpPr>
        <p:spPr>
          <a:xfrm rot="10800000" flipV="1">
            <a:off x="4355976" y="5301208"/>
            <a:ext cx="12700" cy="86409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Dirsek Bağlayıcısı"/>
          <p:cNvCxnSpPr>
            <a:stCxn id="23" idx="1"/>
            <a:endCxn id="30" idx="1"/>
          </p:cNvCxnSpPr>
          <p:nvPr/>
        </p:nvCxnSpPr>
        <p:spPr>
          <a:xfrm rot="10800000">
            <a:off x="4355976" y="2348880"/>
            <a:ext cx="12700" cy="3816424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7991872" cy="1143000"/>
          </a:xfrm>
        </p:spPr>
        <p:txBody>
          <a:bodyPr/>
          <a:lstStyle/>
          <a:p>
            <a:r>
              <a:rPr lang="tr-TR" sz="2800" dirty="0" smtClean="0"/>
              <a:t>UYGULAMA PLANI</a:t>
            </a:r>
            <a:endParaRPr lang="en-US" sz="26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611560" y="1268696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611560" y="2744924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611560" y="4221280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2204864"/>
            <a:ext cx="504056" cy="504056"/>
          </a:xfrm>
          <a:prstGeom prst="rect">
            <a:avLst/>
          </a:prstGeom>
          <a:noFill/>
        </p:spPr>
      </p:pic>
      <p:sp>
        <p:nvSpPr>
          <p:cNvPr id="39" name="38 Yuvarlatılmış Dikdörtgen"/>
          <p:cNvSpPr/>
          <p:nvPr/>
        </p:nvSpPr>
        <p:spPr>
          <a:xfrm>
            <a:off x="611560" y="5661248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/ SEVK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48 Oval"/>
          <p:cNvSpPr/>
          <p:nvPr/>
        </p:nvSpPr>
        <p:spPr>
          <a:xfrm>
            <a:off x="395536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Oval"/>
          <p:cNvSpPr/>
          <p:nvPr/>
        </p:nvSpPr>
        <p:spPr>
          <a:xfrm>
            <a:off x="395536" y="29249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Oval"/>
          <p:cNvSpPr/>
          <p:nvPr/>
        </p:nvSpPr>
        <p:spPr>
          <a:xfrm>
            <a:off x="395536" y="44012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51 Oval"/>
          <p:cNvSpPr/>
          <p:nvPr/>
        </p:nvSpPr>
        <p:spPr>
          <a:xfrm>
            <a:off x="395536" y="584139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3645024"/>
            <a:ext cx="504056" cy="504056"/>
          </a:xfrm>
          <a:prstGeom prst="rect">
            <a:avLst/>
          </a:prstGeom>
          <a:noFill/>
        </p:spPr>
      </p:pic>
      <p:pic>
        <p:nvPicPr>
          <p:cNvPr id="90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5121316"/>
            <a:ext cx="504056" cy="504056"/>
          </a:xfrm>
          <a:prstGeom prst="rect">
            <a:avLst/>
          </a:prstGeom>
          <a:noFill/>
        </p:spPr>
      </p:pic>
      <p:pic>
        <p:nvPicPr>
          <p:cNvPr id="91" name="90 Resim" descr="C:\Users\VAIO\Documents\samba\art\sekiller\p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821008" cy="8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Sağ Ok"/>
          <p:cNvSpPr/>
          <p:nvPr/>
        </p:nvSpPr>
        <p:spPr>
          <a:xfrm>
            <a:off x="3203848" y="5805264"/>
            <a:ext cx="432048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Yuvarlatılmış Dikdörtgen"/>
          <p:cNvSpPr/>
          <p:nvPr/>
        </p:nvSpPr>
        <p:spPr>
          <a:xfrm>
            <a:off x="4139953" y="4797152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Tekrar görüşmeye çağırın ve izleyin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139953" y="5805264"/>
            <a:ext cx="3456384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Gerekirse sevk edin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56 Dirsek Bağlayıcısı"/>
          <p:cNvCxnSpPr>
            <a:stCxn id="23" idx="1"/>
            <a:endCxn id="30" idx="1"/>
          </p:cNvCxnSpPr>
          <p:nvPr/>
        </p:nvCxnSpPr>
        <p:spPr>
          <a:xfrm rot="10800000" flipV="1">
            <a:off x="4139953" y="5157192"/>
            <a:ext cx="12700" cy="1008112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907704" y="2780928"/>
            <a:ext cx="5904656" cy="136815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Oval"/>
          <p:cNvSpPr/>
          <p:nvPr/>
        </p:nvSpPr>
        <p:spPr>
          <a:xfrm>
            <a:off x="1547664" y="3140968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Resimdeki bebeği bulun!</a:t>
            </a:r>
            <a:endParaRPr lang="en-US" dirty="0"/>
          </a:p>
        </p:txBody>
      </p:sp>
      <p:pic>
        <p:nvPicPr>
          <p:cNvPr id="92162" name="Picture 2" descr="Can you find the bab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665129" cy="33123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 bwMode="auto">
          <a:xfrm>
            <a:off x="323528" y="5229200"/>
            <a:ext cx="8517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Alkol-madde kullanıcılarında birçok sorun iç içedir. Bir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bütün olarak değerlendirmek önemlidir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6896" y="-161925"/>
            <a:ext cx="8229600" cy="1143000"/>
          </a:xfrm>
        </p:spPr>
        <p:txBody>
          <a:bodyPr/>
          <a:lstStyle/>
          <a:p>
            <a:r>
              <a:rPr lang="tr-TR" sz="2800" dirty="0" smtClean="0"/>
              <a:t>ALKOL-MADDE ETKİSİ ALTINDA OLUP OLMADIĞINI ARAŞTIRIN</a:t>
            </a:r>
            <a:endParaRPr lang="en-US" sz="28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539552" y="1268760"/>
            <a:ext cx="8136904" cy="16129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Alkol-madde etkisi altında yapılacak görüşmenin bir etkisi olmayacaktır.  Bu nedenle alkol-madde etkisi geçinceye kadar beklenmelidir. Görüşme için başka bir zamana randevu verilmesi uygundur.  </a:t>
            </a:r>
            <a:endParaRPr lang="en-US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539552" y="3212976"/>
            <a:ext cx="8136904" cy="1440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4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Entoksikasyon</a:t>
            </a:r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belirtileri varsa, bir tedavi düzenlenebilir veya hastaneye göndermek en iyisidir.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244964" y="5013176"/>
            <a:ext cx="1014113" cy="72008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Metin kutusu"/>
          <p:cNvSpPr txBox="1"/>
          <p:nvPr/>
        </p:nvSpPr>
        <p:spPr>
          <a:xfrm>
            <a:off x="1043608" y="58052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Alkol ve farklı maddelerin etkileri rehberde anlatılmıştır. </a:t>
            </a:r>
          </a:p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Ayrıca </a:t>
            </a:r>
            <a:r>
              <a:rPr lang="tr-TR" sz="1400" dirty="0" err="1" smtClean="0">
                <a:solidFill>
                  <a:srgbClr val="014CFF"/>
                </a:solidFill>
              </a:rPr>
              <a:t>entoksikasyon</a:t>
            </a:r>
            <a:r>
              <a:rPr lang="tr-TR" sz="1400" dirty="0" smtClean="0">
                <a:solidFill>
                  <a:srgbClr val="014CFF"/>
                </a:solidFill>
              </a:rPr>
              <a:t> durumunda acil yaklaşım hakkında bilgi de rehberde vardır</a:t>
            </a:r>
            <a:endParaRPr lang="en-US" sz="1400" dirty="0">
              <a:solidFill>
                <a:srgbClr val="014CFF"/>
              </a:solidFill>
            </a:endParaRPr>
          </a:p>
        </p:txBody>
      </p:sp>
      <p:pic>
        <p:nvPicPr>
          <p:cNvPr id="12" name="Picture 13" descr="C:\Users\VAIO\Documents\samba\art\sekiller\Book-Open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82" y="5013176"/>
            <a:ext cx="690077" cy="68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YOKSUNLUK BELİRTİLERİ OLUP OLMADIĞINI DEĞERLENDİRİN</a:t>
            </a:r>
            <a:endParaRPr lang="en-US" sz="2800" dirty="0"/>
          </a:p>
        </p:txBody>
      </p:sp>
      <p:sp>
        <p:nvSpPr>
          <p:cNvPr id="3" name="2 Yuvarlatılmış Dikdörtgen"/>
          <p:cNvSpPr/>
          <p:nvPr/>
        </p:nvSpPr>
        <p:spPr>
          <a:xfrm>
            <a:off x="539552" y="3212976"/>
            <a:ext cx="8136904" cy="1440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Yoksunluk belirtileri belirgin değilse, </a:t>
            </a:r>
            <a:r>
              <a:rPr lang="tr-TR" sz="24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semptomatik</a:t>
            </a:r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tedavi düzenlenebilir.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4244964" y="5013176"/>
            <a:ext cx="1014113" cy="72008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etin kutusu"/>
          <p:cNvSpPr txBox="1"/>
          <p:nvPr/>
        </p:nvSpPr>
        <p:spPr>
          <a:xfrm>
            <a:off x="1043608" y="58052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Alkolün yoksunluk belirtileri ve tedavisi rehberde anlatılmıştır.</a:t>
            </a:r>
          </a:p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Maddelerin yoksunluk belirtileri ve tedavisi rehberde anlatılmıştır.</a:t>
            </a:r>
          </a:p>
        </p:txBody>
      </p:sp>
      <p:pic>
        <p:nvPicPr>
          <p:cNvPr id="6" name="Picture 13" descr="C:\Users\VAIO\Documents\samba\art\sekiller\Book-Open-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82" y="5013176"/>
            <a:ext cx="690077" cy="684076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539552" y="1268760"/>
            <a:ext cx="813690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Yoksunluk belirtileri belirginse, yapılacak görüşmenin bir etkisi olmayacaktır.  Bu nedenle yoksunluk belirtileri görüşmeyi engellemeyecek düzeye gelinceye kadar beklenmelidir.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EŞLİK EDEN FİZİKSEL SORUNLARI SAPTAYIN</a:t>
            </a:r>
            <a:endParaRPr lang="en-US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4244964" y="5013176"/>
            <a:ext cx="1014113" cy="72008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etin kutusu"/>
          <p:cNvSpPr txBox="1"/>
          <p:nvPr/>
        </p:nvSpPr>
        <p:spPr>
          <a:xfrm>
            <a:off x="1043608" y="580526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Alkol – Madde kullanımına bağlı sık görülen medikal komplikasyonlar rehberde verilmiştir. </a:t>
            </a:r>
          </a:p>
        </p:txBody>
      </p:sp>
      <p:pic>
        <p:nvPicPr>
          <p:cNvPr id="6" name="Picture 13" descr="C:\Users\VAIO\Documents\samba\art\sekiller\Book-Open-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82" y="5013176"/>
            <a:ext cx="690077" cy="684076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539552" y="1268760"/>
            <a:ext cx="813690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Alkol-Madde kullanımına bağlı sık görülen medikal komplikasyonlara ilişkin belirtiler taranmalı ve gerekli tedavi girişimleri yapılmalıdır.</a:t>
            </a:r>
            <a:endParaRPr lang="en-US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EŞLİK EDEN RUHSAL SORUNLARI SAPTAYIN</a:t>
            </a:r>
            <a:endParaRPr lang="en-US" sz="28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51520" y="1268760"/>
            <a:ext cx="4392488" cy="12961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Alkol-madde kullanımına sıklıkla psikiyatrik sorunlar eşlik edebilir. Bunlar arasında sık görülenler</a:t>
            </a:r>
            <a:endParaRPr lang="en-US" sz="20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5004048" y="1196752"/>
            <a:ext cx="3960440" cy="273630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indent="-2667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Depresyon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tr-TR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Anksiyete</a:t>
            </a: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bozuklukları- panik atak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tr-TR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Psikotik</a:t>
            </a: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bozukluklar (özellikle </a:t>
            </a:r>
            <a:r>
              <a:rPr lang="tr-TR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paranoid</a:t>
            </a: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tablolar)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Halüsinasyonlar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İntihar (alkol-madde kullanılıcılarında sıktır)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Dikkat Eksikliği </a:t>
            </a:r>
            <a:r>
              <a:rPr lang="tr-TR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Hiperaktivite</a:t>
            </a:r>
            <a:r>
              <a:rPr lang="tr-TR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Bozukluğu</a:t>
            </a:r>
            <a:endParaRPr lang="en-US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251520" y="2924944"/>
            <a:ext cx="4392488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Depresyon ve </a:t>
            </a:r>
            <a:r>
              <a:rPr lang="tr-TR" sz="20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anksiyete</a:t>
            </a:r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hafif düzeydeyse gerekli tedaviler düzenlenmelidir. </a:t>
            </a:r>
          </a:p>
          <a:p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Daha şiddetli durumlarda ve diğer ruhsal sorunlarda hastanın psikiyatriye sevki uygundur.</a:t>
            </a:r>
            <a:endParaRPr lang="en-US" sz="20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251520" y="5229200"/>
            <a:ext cx="439248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Eşlik eden ruhsal sorun ile, alkol-madde kullanımına eş zamanlı müdahale gerekir.</a:t>
            </a:r>
            <a:endParaRPr lang="en-US" sz="20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6896" y="-161925"/>
            <a:ext cx="8229600" cy="1143000"/>
          </a:xfrm>
        </p:spPr>
        <p:txBody>
          <a:bodyPr/>
          <a:lstStyle/>
          <a:p>
            <a:r>
              <a:rPr lang="tr-TR" sz="2800" dirty="0" smtClean="0"/>
              <a:t>GEREKİRSE SEMPTOMATİK TEDAVİ UYGULAYIN</a:t>
            </a:r>
            <a:endParaRPr lang="en-US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4244964" y="5013176"/>
            <a:ext cx="1014113" cy="72008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etin kutusu"/>
          <p:cNvSpPr txBox="1"/>
          <p:nvPr/>
        </p:nvSpPr>
        <p:spPr>
          <a:xfrm>
            <a:off x="1043608" y="580526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Buna ilişkin bilgi rehberde verilmiştir. </a:t>
            </a:r>
          </a:p>
        </p:txBody>
      </p:sp>
      <p:pic>
        <p:nvPicPr>
          <p:cNvPr id="6" name="Picture 13" descr="C:\Users\VAIO\Documents\samba\art\sekiller\Book-Open-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82" y="5013176"/>
            <a:ext cx="690077" cy="684076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539552" y="1268760"/>
            <a:ext cx="813690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Alkol-Madde kullanımına bağlı uykusuzluk, bedensel ağrılar, spazmlar, bulantı ve kusma gibi belirtiler gözlenebilir, bunlara yönelik tedavi düzenlenmelidir. </a:t>
            </a:r>
            <a:endParaRPr lang="en-US" sz="24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GEREKLİ TANISAL TESTLERİ YAPIN</a:t>
            </a:r>
            <a:endParaRPr lang="en-US" sz="28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539552" y="2636912"/>
            <a:ext cx="3960440" cy="3024336"/>
          </a:xfrm>
          <a:prstGeom prst="roundRect">
            <a:avLst>
              <a:gd name="adj" fmla="val 70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tam kan sayımı, tam kan biyokimyası (üre, kan şekeri,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kreatinin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serum proteinleri, elektrolitler, serum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biluribinleri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CPK, GGT,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transaminazlar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protrombin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zamanı vb), tam idrar tahlili, akciğer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grafisi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dışkıda gizli kan, ayrıntılı fizik ve nörolojik muayene sayılabilir. </a:t>
            </a:r>
            <a:endParaRPr lang="en-US" sz="20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575556" y="1268760"/>
            <a:ext cx="3888432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 kullananlarda</a:t>
            </a:r>
            <a:endParaRPr lang="en-US" sz="105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4824028" y="1268760"/>
            <a:ext cx="3888432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Madde kullananlarda</a:t>
            </a:r>
            <a:endParaRPr lang="en-US" sz="105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4788024" y="2636912"/>
            <a:ext cx="3960440" cy="3024336"/>
          </a:xfrm>
          <a:prstGeom prst="roundRect">
            <a:avLst>
              <a:gd name="adj" fmla="val 70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genel sağlık taraması, 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Kalp ve böbrek fonksiyonları, tam kan sayımı, akciğer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grafisi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hepatitis</a:t>
            </a:r>
            <a:r>
              <a:rPr lang="tr-TR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-C ve HIV/AIDS için uygun testler</a:t>
            </a:r>
            <a:endParaRPr lang="en-US" sz="20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Düz Bağlayıcı"/>
          <p:cNvCxnSpPr>
            <a:stCxn id="10" idx="2"/>
            <a:endCxn id="7" idx="0"/>
          </p:cNvCxnSpPr>
          <p:nvPr/>
        </p:nvCxnSpPr>
        <p:spPr>
          <a:xfrm>
            <a:off x="2519772" y="2132856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>
            <a:stCxn id="11" idx="2"/>
            <a:endCxn id="12" idx="0"/>
          </p:cNvCxnSpPr>
          <p:nvPr/>
        </p:nvCxnSpPr>
        <p:spPr>
          <a:xfrm>
            <a:off x="6768244" y="2132856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2000" dirty="0" smtClean="0">
                <a:latin typeface="+mj-lt"/>
              </a:rPr>
              <a:t>Bu program, Yeniden Sağlık ve Eğitim Derneği tarafından Türkiye Aile Hekimleri Uzmanlık Derneği (TAHUD) katkılarıyla hazırlanmıştır.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b="1" dirty="0" smtClean="0">
                <a:latin typeface="+mj-lt"/>
              </a:rPr>
              <a:t> 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b="1" dirty="0" smtClean="0">
                <a:latin typeface="+mj-lt"/>
              </a:rPr>
              <a:t> Hazırlayanlar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err="1" smtClean="0">
                <a:latin typeface="+mj-lt"/>
              </a:rPr>
              <a:t>Kültegin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Ögel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Ceren Koç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Alper Aksoy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 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b="1" dirty="0" smtClean="0">
                <a:latin typeface="+mj-lt"/>
              </a:rPr>
              <a:t>Katkıda bulunanlar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err="1" smtClean="0">
                <a:latin typeface="+mj-lt"/>
              </a:rPr>
              <a:t>Pemra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err="1" smtClean="0">
                <a:latin typeface="+mj-lt"/>
              </a:rPr>
              <a:t>Ünalan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Olcay Tuna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Merve Satan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err="1" smtClean="0">
                <a:latin typeface="+mj-lt"/>
              </a:rPr>
              <a:t>Elvin</a:t>
            </a:r>
            <a:r>
              <a:rPr lang="tr-TR" sz="2000" dirty="0" smtClean="0">
                <a:latin typeface="+mj-lt"/>
              </a:rPr>
              <a:t> Akı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 </a:t>
            </a:r>
            <a:endParaRPr lang="en-US" sz="2000" dirty="0" smtClean="0">
              <a:latin typeface="+mj-lt"/>
            </a:endParaRPr>
          </a:p>
          <a:p>
            <a:pPr algn="ctr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907704" y="2780928"/>
            <a:ext cx="5904656" cy="136815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Oval"/>
          <p:cNvSpPr/>
          <p:nvPr/>
        </p:nvSpPr>
        <p:spPr>
          <a:xfrm>
            <a:off x="1547664" y="3140968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3 Resim" descr="C:\Users\VAIO\Documents\samba\art\sekiller\ris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97152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Dikey çizgiler kırık mı, düz mü?</a:t>
            </a:r>
            <a:endParaRPr lang="en-US" dirty="0"/>
          </a:p>
        </p:txBody>
      </p:sp>
      <p:pic>
        <p:nvPicPr>
          <p:cNvPr id="3" name="Picture 37" descr="o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038600" cy="4038600"/>
          </a:xfrm>
          <a:prstGeom prst="rect">
            <a:avLst/>
          </a:prstGeom>
          <a:noFill/>
        </p:spPr>
      </p:pic>
      <p:sp>
        <p:nvSpPr>
          <p:cNvPr id="4" name="Line 87"/>
          <p:cNvSpPr>
            <a:spLocks noChangeShapeType="1"/>
          </p:cNvSpPr>
          <p:nvPr/>
        </p:nvSpPr>
        <p:spPr bwMode="auto">
          <a:xfrm>
            <a:off x="4096544" y="1040160"/>
            <a:ext cx="0" cy="449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5925344" y="1040160"/>
            <a:ext cx="0" cy="449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5 Yuvarlatılmış Dikdörtgen"/>
          <p:cNvSpPr/>
          <p:nvPr/>
        </p:nvSpPr>
        <p:spPr>
          <a:xfrm>
            <a:off x="251520" y="5633864"/>
            <a:ext cx="8568952" cy="891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Doğru tanı ve müdahale için doğru soruları sormamız ve ölçmemiz lazım</a:t>
            </a:r>
            <a:endParaRPr lang="en-US" sz="24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1187624" y="3933056"/>
            <a:ext cx="6912768" cy="12241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 ve madde kullanımı için </a:t>
            </a:r>
            <a:r>
              <a:rPr lang="tr-TR" sz="24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risk taraması </a:t>
            </a:r>
            <a:endParaRPr lang="tr-TR" sz="24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tr-TR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18 yaş altı ve üstü için farklıdır.</a:t>
            </a:r>
          </a:p>
          <a:p>
            <a:pPr algn="ctr" eaLnBrk="0" hangingPunct="0"/>
            <a:r>
              <a:rPr lang="tr-TR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Bu nedenle farklı formlar uygulanmalıdır</a:t>
            </a:r>
            <a:endParaRPr lang="en-US" sz="24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weetclipart.com/multisite/sweetclipart/files/imagecache/middle/exclamation_al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1296144" cy="1159460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1187624" y="5373216"/>
            <a:ext cx="691276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Risk taraması için Bağımlılık Profil İndeksi Risk Taraması (BAPİRT) ölçeği kullanılmaktadır. </a:t>
            </a:r>
          </a:p>
          <a:p>
            <a:pPr lvl="0" algn="ctr" eaLnBrk="0" hangingPunct="0"/>
            <a:r>
              <a:rPr lang="tr-TR" sz="2000" b="1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Psikometrik</a:t>
            </a:r>
            <a:r>
              <a:rPr lang="tr-TR" sz="2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özellikleri için rehbere bakınız</a:t>
            </a:r>
            <a:endParaRPr lang="en-US" sz="20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1187624" y="2708920"/>
            <a:ext cx="6912768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 ve/veya madde kullandığını söyleyen herkese risk taraması yapılmalıdır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tr-TR" sz="4000" dirty="0" smtClean="0"/>
              <a:t>ALKOL KULLANIMI İÇİN RİSK TARAMASI</a:t>
            </a:r>
            <a:endParaRPr lang="en-US" sz="4000" dirty="0"/>
          </a:p>
        </p:txBody>
      </p:sp>
      <p:pic>
        <p:nvPicPr>
          <p:cNvPr id="5" name="4 Resim" descr="C:\Users\VAIO\Documents\samba\art\sekiller\magnifying-glass-detective-bcyA4eqcL.jpg"/>
          <p:cNvPicPr/>
          <p:nvPr/>
        </p:nvPicPr>
        <p:blipFill>
          <a:blip r:embed="rId2" cstate="print"/>
          <a:srcRect l="8511" b="3906"/>
          <a:stretch>
            <a:fillRect/>
          </a:stretch>
        </p:blipFill>
        <p:spPr bwMode="auto">
          <a:xfrm>
            <a:off x="1691680" y="386104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Current Illustr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57192"/>
            <a:ext cx="25796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Yuvarlatılmış Dikdörtgen"/>
          <p:cNvSpPr/>
          <p:nvPr/>
        </p:nvSpPr>
        <p:spPr>
          <a:xfrm>
            <a:off x="827584" y="1556792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Risk taraması yapmak ve soruları sormak için izin isteyin</a:t>
            </a:r>
            <a:endParaRPr lang="en-US" sz="2000" b="1" dirty="0" smtClean="0"/>
          </a:p>
          <a:p>
            <a:pPr algn="ctr"/>
            <a:r>
              <a:rPr lang="tr-TR" sz="2000" i="1" dirty="0" smtClean="0"/>
              <a:t>Sana alkol kullanımınla ilgili bazı sorular sorabilir miyim?</a:t>
            </a:r>
            <a:endParaRPr lang="en-US" sz="2000" dirty="0"/>
          </a:p>
        </p:txBody>
      </p:sp>
      <p:sp>
        <p:nvSpPr>
          <p:cNvPr id="8" name="7 Oval"/>
          <p:cNvSpPr/>
          <p:nvPr/>
        </p:nvSpPr>
        <p:spPr>
          <a:xfrm>
            <a:off x="611560" y="17728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827584" y="3356992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Soruları sormadan önce,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konuştuklarınızın gizli kalacağını vurgulayın.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611560" y="35730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" name="Picture 4" descr="http://www.clker.com/cliparts/v/5/A/7/k/I/quiet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3284984"/>
            <a:ext cx="1152128" cy="139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BAPİRT-ALKOL SORULARI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b="58173"/>
          <a:stretch>
            <a:fillRect/>
          </a:stretch>
        </p:blipFill>
        <p:spPr bwMode="auto">
          <a:xfrm>
            <a:off x="628650" y="946795"/>
            <a:ext cx="7886700" cy="14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0747"/>
          <a:stretch>
            <a:fillRect/>
          </a:stretch>
        </p:blipFill>
        <p:spPr bwMode="auto">
          <a:xfrm>
            <a:off x="628650" y="3068960"/>
            <a:ext cx="78867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755576" y="2420888"/>
            <a:ext cx="7776864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Kullanım sıklığına, ortalamaya bakarak karar verilmelidir.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755576" y="5589240"/>
            <a:ext cx="5184576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Günlük standart içki miktarını hesaplayıp, yanıt öyle yazılmalıdır.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7828" name="Picture 4" descr="C:\Users\VAIO\Documents\samba\art\sekiller\standart ic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562" y="5157192"/>
            <a:ext cx="280843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BAPİRT-ALKOL SORULARI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0463" b="48141"/>
          <a:stretch>
            <a:fillRect/>
          </a:stretch>
        </p:blipFill>
        <p:spPr bwMode="auto">
          <a:xfrm>
            <a:off x="590550" y="4077072"/>
            <a:ext cx="79629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683568" y="2780928"/>
            <a:ext cx="7776864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Burada araştırılan, yüksek miktarda alkol kullandığı dönemlerin değerlendirilmesidir.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83568" y="5157192"/>
            <a:ext cx="7776864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Gündüz saati olarak kast edilen sabah veya öğle saatlerinde alkol kullanmaya başlamaktır. Akşam saatleri olmadan kişinin alkol kullanımı olup olmadığı araştırılmaktadır.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298079"/>
            <a:ext cx="7962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BAPİRT-ALKOL SORULARI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t="51783" b="23255"/>
          <a:stretch>
            <a:fillRect/>
          </a:stretch>
        </p:blipFill>
        <p:spPr bwMode="auto">
          <a:xfrm>
            <a:off x="590550" y="1412776"/>
            <a:ext cx="79629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6669"/>
          <a:stretch>
            <a:fillRect/>
          </a:stretch>
        </p:blipFill>
        <p:spPr bwMode="auto">
          <a:xfrm>
            <a:off x="590550" y="3710880"/>
            <a:ext cx="7962900" cy="9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683568" y="2564904"/>
            <a:ext cx="7776864" cy="6480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Ailenin kişinin alkol kullanmasından endişe edip, bunu bir sorun olarak dile getirip getirmediği sorgulanmaktadır.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83568" y="4797152"/>
            <a:ext cx="7776864" cy="122413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Örneğin alkol kullandığı için arkadaşlarıyla görüşmeme, aileyi ziyaret etmeme gibi etkinlikler kast edilmektedir. Burada alkol kullanımına bağlı zararlar değil, alkol kullanımı dolayısıyla hayatındaki etkinlikleri azaltıp azaltmadığı araştırılmaktadır.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tr-TR" sz="3200" b="0" dirty="0" smtClean="0"/>
              <a:t>Yukarıdaki soruların toplam puanı </a:t>
            </a:r>
            <a:br>
              <a:rPr lang="tr-TR" sz="3200" b="0" dirty="0" smtClean="0"/>
            </a:br>
            <a:r>
              <a:rPr lang="tr-TR" sz="3200" dirty="0" smtClean="0"/>
              <a:t>3 veya üstü ise ORTA RİSK </a:t>
            </a:r>
            <a:r>
              <a:rPr lang="tr-TR" sz="3200" b="0" dirty="0" smtClean="0"/>
              <a:t>kapsamında</a:t>
            </a:r>
            <a:r>
              <a:rPr lang="tr-TR" sz="3200" dirty="0" smtClean="0"/>
              <a:t>,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6 </a:t>
            </a:r>
            <a:r>
              <a:rPr lang="tr-TR" sz="3200" dirty="0" smtClean="0"/>
              <a:t>veya üstü ise  YÜKSEK RİSK </a:t>
            </a:r>
            <a:r>
              <a:rPr lang="tr-TR" sz="3200" b="0" dirty="0" smtClean="0"/>
              <a:t>kapsamında </a:t>
            </a:r>
            <a:r>
              <a:rPr lang="tr-TR" sz="3200" b="0" dirty="0" smtClean="0"/>
              <a:t>değerlendirilmelidir.</a:t>
            </a:r>
            <a:endParaRPr lang="en-US" sz="3200" b="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683568" y="3356992"/>
            <a:ext cx="7776864" cy="1224136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Erkeklerde haftada 14 ölçüden; kadınlarda ise haftada 7 ölçüden sonra ruhsal ve fiziksel risk başlamaktadır. Risk taramasında puan ne çıkarsa çıksın, bu sınırları da değerlendirmenize katmanızda yarar vardır.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83568" y="4941168"/>
            <a:ext cx="7776864" cy="1224136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YÜKSEK RİSK NE DEMEK?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Yüksek risk kişinin bağımlı olma ihtimalinin yüksek olduğunu gösterir ama bağımlı olduğunu göstermez.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467544" y="371703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467544" y="530120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Alkol için risk taraması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Birinci basamakta alkol-madde kullanan hastalara kısa müdahale neden önemli?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tr-TR" sz="4000" dirty="0" smtClean="0"/>
              <a:t>MADDE KULLANIMI İÇİN RİSK TARAMASI</a:t>
            </a:r>
            <a:endParaRPr lang="en-US" sz="4000" dirty="0"/>
          </a:p>
        </p:txBody>
      </p:sp>
      <p:pic>
        <p:nvPicPr>
          <p:cNvPr id="5" name="4 Resim" descr="C:\Users\VAIO\Documents\samba\art\sekiller\magnifying-glass-detective-bcyA4eqcL.jpg"/>
          <p:cNvPicPr/>
          <p:nvPr/>
        </p:nvPicPr>
        <p:blipFill>
          <a:blip r:embed="rId2" cstate="print"/>
          <a:srcRect l="8511" b="3906"/>
          <a:stretch>
            <a:fillRect/>
          </a:stretch>
        </p:blipFill>
        <p:spPr bwMode="auto">
          <a:xfrm>
            <a:off x="1691680" y="386104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6 Grup"/>
          <p:cNvGrpSpPr/>
          <p:nvPr/>
        </p:nvGrpSpPr>
        <p:grpSpPr>
          <a:xfrm>
            <a:off x="4211960" y="5157192"/>
            <a:ext cx="3003376" cy="1152128"/>
            <a:chOff x="2216696" y="2276872"/>
            <a:chExt cx="5184576" cy="2376022"/>
          </a:xfrm>
        </p:grpSpPr>
        <p:pic>
          <p:nvPicPr>
            <p:cNvPr id="8" name="Picture 2" descr="http://cdn.flaticon.com/png/256/4611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6696" y="2708920"/>
              <a:ext cx="1656184" cy="1656184"/>
            </a:xfrm>
            <a:prstGeom prst="rect">
              <a:avLst/>
            </a:prstGeom>
            <a:noFill/>
          </p:spPr>
        </p:pic>
        <p:pic>
          <p:nvPicPr>
            <p:cNvPr id="9" name="Picture 4" descr="http://icongal.com/gallery/download/6016/512/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0200" y="2276872"/>
              <a:ext cx="1778864" cy="1778865"/>
            </a:xfrm>
            <a:prstGeom prst="rect">
              <a:avLst/>
            </a:prstGeom>
            <a:noFill/>
          </p:spPr>
        </p:pic>
        <p:pic>
          <p:nvPicPr>
            <p:cNvPr id="10" name="Picture 6" descr="http://cdn.flaticon.com/png/256/27908.png"/>
            <p:cNvPicPr>
              <a:picLocks noChangeAspect="1" noChangeArrowheads="1"/>
            </p:cNvPicPr>
            <p:nvPr/>
          </p:nvPicPr>
          <p:blipFill>
            <a:blip r:embed="rId5" cstate="print"/>
            <a:srcRect r="43891"/>
            <a:stretch>
              <a:fillRect/>
            </a:stretch>
          </p:blipFill>
          <p:spPr bwMode="auto">
            <a:xfrm rot="1781794">
              <a:off x="5193990" y="2835440"/>
              <a:ext cx="992606" cy="1817454"/>
            </a:xfrm>
            <a:prstGeom prst="rect">
              <a:avLst/>
            </a:prstGeom>
            <a:noFill/>
          </p:spPr>
        </p:pic>
        <p:pic>
          <p:nvPicPr>
            <p:cNvPr id="11" name="Picture 8" descr="http://www.wpclipart.com/recreation/smoke/smoking/bon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3058" y="2780928"/>
              <a:ext cx="1398214" cy="1440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Yuvarlatılmış Dikdörtgen"/>
          <p:cNvSpPr/>
          <p:nvPr/>
        </p:nvSpPr>
        <p:spPr>
          <a:xfrm>
            <a:off x="827584" y="2564904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Sorularda yer alan [madde] sözcüğü kişinin kullanmayı daha çok tercih ettiği maddeyi anlatmaktadır. Bu nedenle temel olarak kullandığı madde neyse, sorularda onu [madde] sözcüğü yerine koyunuz.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827584" y="4077072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Örneğin: “[Madde] kullanmak aile ilişkilerinizi olumsuz yönde etkiledi mi?” yerine esrar içiyorsa “Esrar kullanmak aile ilişkilerinizi olumsuz yönde etkiledi mi?” biçiminde okuyun.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611560" y="278092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611560" y="436510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827584" y="1196752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Risk taraması yapmak ve soruları sormak için izin isteyin</a:t>
            </a:r>
            <a:endParaRPr lang="en-US" b="1" dirty="0" smtClean="0"/>
          </a:p>
          <a:p>
            <a:pPr algn="ctr"/>
            <a:r>
              <a:rPr lang="tr-TR" i="1" dirty="0" smtClean="0"/>
              <a:t>Sana [madde] kullanımınla ilgili bazı sorular sorabilir miyim?</a:t>
            </a:r>
            <a:endParaRPr lang="en-US" dirty="0"/>
          </a:p>
        </p:txBody>
      </p:sp>
      <p:sp>
        <p:nvSpPr>
          <p:cNvPr id="14" name="13 Oval"/>
          <p:cNvSpPr/>
          <p:nvPr/>
        </p:nvSpPr>
        <p:spPr>
          <a:xfrm>
            <a:off x="611560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827584" y="5422392"/>
            <a:ext cx="7776864" cy="1008112"/>
          </a:xfrm>
          <a:prstGeom prst="roundRect">
            <a:avLst/>
          </a:prstGeom>
          <a:solidFill>
            <a:srgbClr val="014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Soruları sormadan önce,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konuştuklarınızın gizli kalacağını vurgulayın.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Oval"/>
          <p:cNvSpPr/>
          <p:nvPr/>
        </p:nvSpPr>
        <p:spPr>
          <a:xfrm>
            <a:off x="611560" y="56384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7" name="Picture 4" descr="http://www.clker.com/cliparts/v/5/A/7/k/I/quiet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5350384"/>
            <a:ext cx="1152128" cy="139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BAPİRT-MADDE SORULARI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b="83831"/>
          <a:stretch>
            <a:fillRect/>
          </a:stretch>
        </p:blipFill>
        <p:spPr bwMode="auto">
          <a:xfrm>
            <a:off x="596292" y="1598092"/>
            <a:ext cx="7981950" cy="8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6724" b="67662"/>
          <a:stretch>
            <a:fillRect/>
          </a:stretch>
        </p:blipFill>
        <p:spPr bwMode="auto">
          <a:xfrm>
            <a:off x="596292" y="4149080"/>
            <a:ext cx="79819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698835" y="2636912"/>
            <a:ext cx="7776864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Burada son bir yıl içindeki madde kullanım sıklığı sorulmaktadır. Birden fazla madde kullanıyorsa (örneğin esrar ve </a:t>
            </a:r>
            <a:r>
              <a:rPr lang="tr-TR" b="1" dirty="0" err="1" smtClean="0">
                <a:solidFill>
                  <a:schemeClr val="tx1"/>
                </a:solidFill>
              </a:rPr>
              <a:t>ekstazi</a:t>
            </a:r>
            <a:r>
              <a:rPr lang="tr-TR" b="1" dirty="0" smtClean="0">
                <a:solidFill>
                  <a:schemeClr val="tx1"/>
                </a:solidFill>
              </a:rPr>
              <a:t> kullanıyor, 1 kez </a:t>
            </a:r>
            <a:r>
              <a:rPr lang="tr-TR" b="1" dirty="0" err="1" smtClean="0">
                <a:solidFill>
                  <a:schemeClr val="tx1"/>
                </a:solidFill>
              </a:rPr>
              <a:t>ekstazi</a:t>
            </a:r>
            <a:r>
              <a:rPr lang="tr-TR" b="1" dirty="0" smtClean="0">
                <a:solidFill>
                  <a:schemeClr val="tx1"/>
                </a:solidFill>
              </a:rPr>
              <a:t>, 3 kez esrar derse o zaman toplamı 4 olarak kabul edin.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98835" y="5229200"/>
            <a:ext cx="7776864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Örneğin kişi bir hafta kullanmayı bırakmış olabilir. Bu süreç içerisinde bu tip belirtiler olmuş mu veya başka belirtiler?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BAPİRT-MADDE SORULARI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31783" b="52603"/>
          <a:stretch>
            <a:fillRect/>
          </a:stretch>
        </p:blipFill>
        <p:spPr bwMode="auto">
          <a:xfrm>
            <a:off x="575556" y="1340768"/>
            <a:ext cx="79819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6651" b="36928"/>
          <a:stretch>
            <a:fillRect/>
          </a:stretch>
        </p:blipFill>
        <p:spPr bwMode="auto">
          <a:xfrm>
            <a:off x="575556" y="3816424"/>
            <a:ext cx="79819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678099" y="4869160"/>
            <a:ext cx="7776864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Kullanılan madde fiziksel hastalıklara yol açmış mı? Depresyon, panik atak geçirmesine, kaygı düzeyinin artmasına yol açmış mı?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78099" y="2276872"/>
            <a:ext cx="7776864" cy="115212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Esrar kullandığı için arkadaşlarıyla görüşmeme, aileyi ziyaret etmeme gibi etkinlikler kast edilmektedir. Burada madde kullanımına bağlı zararlar değil, madde kullanımı dolayısıyla hayatındaki etkinlikleri azaltıp azaltmadığı araştırılmaktadır.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BAPİRT-MADDE SORULARI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61711" b="16169"/>
          <a:stretch>
            <a:fillRect/>
          </a:stretch>
        </p:blipFill>
        <p:spPr bwMode="auto">
          <a:xfrm>
            <a:off x="647564" y="980728"/>
            <a:ext cx="79819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3276" b="1110"/>
          <a:stretch>
            <a:fillRect/>
          </a:stretch>
        </p:blipFill>
        <p:spPr bwMode="auto">
          <a:xfrm>
            <a:off x="647564" y="3068960"/>
            <a:ext cx="79819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750107" y="2276872"/>
            <a:ext cx="7776864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Örneğin eşle veya arkadaşlarla kavgalar, madde içtiği için okula gidememe, iş performansında düşme...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750107" y="4005064"/>
            <a:ext cx="7776864" cy="8640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Gündüz saati olarak kast edilen sabah veya öğle saatlerinde madde </a:t>
            </a:r>
            <a:r>
              <a:rPr lang="tr-TR" b="1" smtClean="0">
                <a:solidFill>
                  <a:schemeClr val="tx1"/>
                </a:solidFill>
              </a:rPr>
              <a:t>kullanmaya başlamaktır. </a:t>
            </a:r>
            <a:r>
              <a:rPr lang="tr-TR" b="1" dirty="0" smtClean="0">
                <a:solidFill>
                  <a:schemeClr val="tx1"/>
                </a:solidFill>
              </a:rPr>
              <a:t>Akşam saatleri olmadan kişinin madde kullanımı olup olmadığı araştırılmaktadır.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81" y="5013176"/>
            <a:ext cx="8067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Yuvarlatılmış Dikdörtgen"/>
          <p:cNvSpPr/>
          <p:nvPr/>
        </p:nvSpPr>
        <p:spPr>
          <a:xfrm>
            <a:off x="755576" y="5877272"/>
            <a:ext cx="7776864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Herhangi bir maddenin damar yoluyla kullanılmış olması araştırılmaktadır. Damar yoluyla kullanım daha ciddi kullanımın işaretidir.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tr-TR" sz="2800" b="0" dirty="0" smtClean="0"/>
              <a:t>Yukarıdaki sorulara verilen yanıtların toplam puanı </a:t>
            </a:r>
            <a:br>
              <a:rPr lang="tr-TR" sz="2800" b="0" dirty="0" smtClean="0"/>
            </a:br>
            <a:r>
              <a:rPr lang="tr-TR" sz="2800" dirty="0" smtClean="0"/>
              <a:t>4 veya üstü </a:t>
            </a:r>
            <a:r>
              <a:rPr lang="tr-TR" sz="2800" b="0" dirty="0" smtClean="0"/>
              <a:t>ise kişinin madde kullanım düzeyi </a:t>
            </a:r>
            <a:r>
              <a:rPr lang="tr-TR" sz="2800" dirty="0" smtClean="0"/>
              <a:t>YÜKSEK RİSK </a:t>
            </a:r>
            <a:r>
              <a:rPr lang="tr-TR" sz="2800" b="0" dirty="0" smtClean="0"/>
              <a:t>olarak değerlendirilmelidir</a:t>
            </a:r>
            <a:endParaRPr lang="en-US" sz="2800" b="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763688" y="4437112"/>
            <a:ext cx="59046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Eğer kişi daha önce damar yoluyla madde kullandıysa, doğrudan yüksek risk olarak kabul edilmelidir.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1547664" y="46531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763688" y="1412776"/>
            <a:ext cx="59046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M1 ve M6 arasındaki sorulara verilen yanıtları toplayın. </a:t>
            </a:r>
          </a:p>
          <a:p>
            <a:pPr algn="ctr"/>
            <a:r>
              <a:rPr lang="tr-TR" b="1" dirty="0" smtClean="0"/>
              <a:t>M7 sorusunu (damar yoluyla kullanım) toplama katmayın.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1547664" y="1628800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 Black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Madde için risk taraması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tr-TR" sz="4000" dirty="0" smtClean="0"/>
              <a:t>ERGENLERDE RİSK TARAMASI</a:t>
            </a:r>
            <a:endParaRPr lang="en-US" sz="4000" dirty="0"/>
          </a:p>
        </p:txBody>
      </p:sp>
      <p:pic>
        <p:nvPicPr>
          <p:cNvPr id="5" name="4 Resim" descr="C:\Users\VAIO\Documents\samba\art\sekiller\magnifying-glass-detective-bcyA4eqcL.jpg"/>
          <p:cNvPicPr/>
          <p:nvPr/>
        </p:nvPicPr>
        <p:blipFill>
          <a:blip r:embed="rId2" cstate="print"/>
          <a:srcRect l="8511" b="3906"/>
          <a:stretch>
            <a:fillRect/>
          </a:stretch>
        </p:blipFill>
        <p:spPr bwMode="auto">
          <a:xfrm>
            <a:off x="3419872" y="335699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Ergenler için alkol taraması</a:t>
            </a:r>
            <a:endParaRPr lang="en-US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791580" y="3645024"/>
            <a:ext cx="7776864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3 puan ve üstü YÜKSEK RİSKLİ kullanıma işaret etmektedir.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b="38671"/>
          <a:stretch>
            <a:fillRect/>
          </a:stretch>
        </p:blipFill>
        <p:spPr bwMode="auto">
          <a:xfrm>
            <a:off x="699542" y="1268760"/>
            <a:ext cx="79609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9114"/>
          <a:stretch>
            <a:fillRect/>
          </a:stretch>
        </p:blipFill>
        <p:spPr bwMode="auto">
          <a:xfrm>
            <a:off x="699542" y="2564904"/>
            <a:ext cx="79609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791580" y="4797152"/>
            <a:ext cx="7776864" cy="129614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Eğer A1 sorusu 3'ten küçük ama A2 sorusu 1 veya daha büyükse, yine yüksek risk kapsamında değerlendirmek doğru olacaktır.</a:t>
            </a:r>
          </a:p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Yani arkadaşlarının yarısından fazlası alkol kullanıyorsa risk yüksektir…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Ergenler için madde taraması</a:t>
            </a:r>
            <a:endParaRPr lang="en-US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791580" y="3645024"/>
            <a:ext cx="7776864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2 puan ve üstü YÜKSEK RİSKLİ kullanıma işaret etmektedir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9320"/>
            <a:ext cx="7848872" cy="12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kısa müdahale?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Kolay uygulanabilir yöntemlerdir. </a:t>
            </a:r>
          </a:p>
          <a:p>
            <a:pPr lvl="1"/>
            <a:r>
              <a:rPr lang="tr-TR" dirty="0" smtClean="0"/>
              <a:t>Alkol-madde kullanan bireyle 1-3 görüşme yeterli olmaktadır</a:t>
            </a:r>
            <a:endParaRPr lang="en-US" dirty="0" smtClean="0"/>
          </a:p>
          <a:p>
            <a:pPr lvl="1"/>
            <a:r>
              <a:rPr lang="tr-TR" dirty="0" smtClean="0"/>
              <a:t>Bağımlılığın diğer tedavileriyle </a:t>
            </a:r>
            <a:r>
              <a:rPr lang="tr-TR" dirty="0" smtClean="0"/>
              <a:t>karşılaştırıldığında, çok </a:t>
            </a:r>
            <a:r>
              <a:rPr lang="tr-TR" dirty="0" smtClean="0"/>
              <a:t>daha ekonomiktir </a:t>
            </a:r>
          </a:p>
          <a:p>
            <a:pPr lvl="0"/>
            <a:r>
              <a:rPr lang="tr-TR" dirty="0" smtClean="0"/>
              <a:t>Yapılandırılmış teknikler içerir.</a:t>
            </a:r>
          </a:p>
          <a:p>
            <a:pPr lvl="1"/>
            <a:r>
              <a:rPr lang="tr-TR" dirty="0" smtClean="0"/>
              <a:t>Öğrenmesi ve öğretilmesi kolaydır.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Alkol için risk taraması -2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izleyelim, formu birlikte dolduralım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Madde için risk taraması -2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izleyelim, formu birlikte dolduralım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00" y="-90264"/>
            <a:ext cx="8063880" cy="1143000"/>
          </a:xfrm>
        </p:spPr>
        <p:txBody>
          <a:bodyPr/>
          <a:lstStyle/>
          <a:p>
            <a:r>
              <a:rPr lang="tr-TR" sz="2800" dirty="0" smtClean="0"/>
              <a:t>BİR STANDART ÖLÇÜ KAVRAMI</a:t>
            </a:r>
            <a:endParaRPr lang="en-US" sz="2600" dirty="0"/>
          </a:p>
        </p:txBody>
      </p:sp>
      <p:pic>
        <p:nvPicPr>
          <p:cNvPr id="44034" name="Picture 2" descr="C:\Users\VAIO\Documents\samba\soft\kurtulustan gelenler\Yeni klasör\bira sise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010" y="3140968"/>
            <a:ext cx="1449846" cy="1656184"/>
          </a:xfrm>
          <a:prstGeom prst="rect">
            <a:avLst/>
          </a:prstGeom>
          <a:noFill/>
        </p:spPr>
      </p:pic>
      <p:pic>
        <p:nvPicPr>
          <p:cNvPr id="44035" name="Picture 3" descr="C:\Users\VAIO\Documents\samba\soft\kurtulustan gelenler\Yeni klasör\raki kade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449846" cy="1656184"/>
          </a:xfrm>
          <a:prstGeom prst="rect">
            <a:avLst/>
          </a:prstGeom>
          <a:noFill/>
        </p:spPr>
      </p:pic>
      <p:pic>
        <p:nvPicPr>
          <p:cNvPr id="44036" name="Picture 4" descr="C:\Users\VAIO\Documents\samba\soft\kurtulustan gelenler\Yeni klasör\sarap kade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324" y="1268760"/>
            <a:ext cx="1449846" cy="1656184"/>
          </a:xfrm>
          <a:prstGeom prst="rect">
            <a:avLst/>
          </a:prstGeom>
          <a:noFill/>
        </p:spPr>
      </p:pic>
      <p:pic>
        <p:nvPicPr>
          <p:cNvPr id="44037" name="Picture 5" descr="C:\Users\VAIO\Documents\samba\soft\kurtulustan gelenler\Yeni klasör\viski kade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869161"/>
            <a:ext cx="1449846" cy="165618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3779912" y="162880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Bir kadeh şarap</a:t>
            </a:r>
            <a:endParaRPr lang="en-US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330483" y="18448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3851920" y="342900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Bir büyük şişe bira</a:t>
            </a:r>
            <a:endParaRPr lang="en-US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635896" y="50851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Yarım duble (tek) rakı, viski, cin, votka vb</a:t>
            </a:r>
            <a:endParaRPr lang="en-US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330483" y="370774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330483" y="53639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13" name="12 Oval"/>
          <p:cNvSpPr/>
          <p:nvPr/>
        </p:nvSpPr>
        <p:spPr>
          <a:xfrm>
            <a:off x="5364088" y="162880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5436096" y="3501008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1,5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14 Oval"/>
          <p:cNvSpPr/>
          <p:nvPr/>
        </p:nvSpPr>
        <p:spPr>
          <a:xfrm>
            <a:off x="5436096" y="522920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00" y="-90264"/>
            <a:ext cx="8063880" cy="1143000"/>
          </a:xfrm>
        </p:spPr>
        <p:txBody>
          <a:bodyPr/>
          <a:lstStyle/>
          <a:p>
            <a:r>
              <a:rPr lang="tr-TR" sz="2800" dirty="0" smtClean="0"/>
              <a:t>SINIRLAR </a:t>
            </a:r>
            <a:endParaRPr lang="en-US" sz="2400" dirty="0"/>
          </a:p>
        </p:txBody>
      </p:sp>
      <p:grpSp>
        <p:nvGrpSpPr>
          <p:cNvPr id="3" name="21 Grup"/>
          <p:cNvGrpSpPr/>
          <p:nvPr/>
        </p:nvGrpSpPr>
        <p:grpSpPr>
          <a:xfrm>
            <a:off x="1619672" y="1124744"/>
            <a:ext cx="6552728" cy="2592288"/>
            <a:chOff x="1619672" y="1124744"/>
            <a:chExt cx="6552728" cy="2592288"/>
          </a:xfrm>
        </p:grpSpPr>
        <p:sp>
          <p:nvSpPr>
            <p:cNvPr id="7" name="6 Metin kutusu"/>
            <p:cNvSpPr txBox="1"/>
            <p:nvPr/>
          </p:nvSpPr>
          <p:spPr>
            <a:xfrm>
              <a:off x="2339752" y="303419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/>
                <a:t>Kadınlar için haftada</a:t>
              </a:r>
              <a:endParaRPr lang="en-US" b="1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5826427" y="1916832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standart ölçü</a:t>
              </a:r>
              <a:endParaRPr lang="en-US" b="1" dirty="0"/>
            </a:p>
          </p:txBody>
        </p:sp>
        <p:sp>
          <p:nvSpPr>
            <p:cNvPr id="13" name="12 Oval"/>
            <p:cNvSpPr/>
            <p:nvPr/>
          </p:nvSpPr>
          <p:spPr>
            <a:xfrm>
              <a:off x="4716016" y="1700808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46086" name="Picture 6" descr="http://www.clipartbest.com/cliparts/nTE/X4j/nTEX4jnn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1412776"/>
              <a:ext cx="1549414" cy="1549414"/>
            </a:xfrm>
            <a:prstGeom prst="rect">
              <a:avLst/>
            </a:prstGeom>
            <a:noFill/>
          </p:spPr>
        </p:pic>
        <p:sp>
          <p:nvSpPr>
            <p:cNvPr id="20" name="19 Dikdörtgen"/>
            <p:cNvSpPr/>
            <p:nvPr/>
          </p:nvSpPr>
          <p:spPr>
            <a:xfrm>
              <a:off x="1619672" y="1124744"/>
              <a:ext cx="6552728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1619672" y="4005064"/>
            <a:ext cx="6552728" cy="2592288"/>
            <a:chOff x="1619672" y="4005064"/>
            <a:chExt cx="6552728" cy="2592288"/>
          </a:xfrm>
        </p:grpSpPr>
        <p:sp>
          <p:nvSpPr>
            <p:cNvPr id="11" name="10 Metin kutusu"/>
            <p:cNvSpPr txBox="1"/>
            <p:nvPr/>
          </p:nvSpPr>
          <p:spPr>
            <a:xfrm>
              <a:off x="5682411" y="4789601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standart ölçü</a:t>
              </a:r>
              <a:endParaRPr lang="en-US" b="1" dirty="0"/>
            </a:p>
          </p:txBody>
        </p:sp>
        <p:sp>
          <p:nvSpPr>
            <p:cNvPr id="14" name="13 Oval"/>
            <p:cNvSpPr/>
            <p:nvPr/>
          </p:nvSpPr>
          <p:spPr>
            <a:xfrm>
              <a:off x="4644008" y="4582869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</a:rPr>
                <a:t>14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2339752" y="5951021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/>
                <a:t>Erkekler için haftada</a:t>
              </a:r>
              <a:endParaRPr lang="en-US" b="1" dirty="0"/>
            </a:p>
          </p:txBody>
        </p:sp>
        <p:pic>
          <p:nvPicPr>
            <p:cNvPr id="46084" name="Picture 4" descr="http://utc.fsu.edu/images/memlo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006805"/>
              <a:ext cx="1872208" cy="1872208"/>
            </a:xfrm>
            <a:prstGeom prst="rect">
              <a:avLst/>
            </a:prstGeom>
            <a:noFill/>
          </p:spPr>
        </p:pic>
        <p:sp>
          <p:nvSpPr>
            <p:cNvPr id="21" name="20 Dikdörtgen"/>
            <p:cNvSpPr/>
            <p:nvPr/>
          </p:nvSpPr>
          <p:spPr>
            <a:xfrm>
              <a:off x="1619672" y="4005064"/>
              <a:ext cx="6552728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Ancak…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Haftada en az </a:t>
            </a:r>
            <a:r>
              <a:rPr lang="tr-TR" b="1" dirty="0" smtClean="0"/>
              <a:t>2 gün </a:t>
            </a:r>
            <a:r>
              <a:rPr lang="tr-TR" dirty="0" smtClean="0"/>
              <a:t>içilmemelidir</a:t>
            </a:r>
            <a:endParaRPr lang="en-US" dirty="0" smtClean="0"/>
          </a:p>
          <a:p>
            <a:pPr lvl="0"/>
            <a:r>
              <a:rPr lang="tr-TR" dirty="0" smtClean="0"/>
              <a:t>Erkekler günde </a:t>
            </a:r>
            <a:r>
              <a:rPr lang="tr-TR" b="1" dirty="0" smtClean="0"/>
              <a:t>4 ölçüden fazla</a:t>
            </a:r>
            <a:r>
              <a:rPr lang="tr-TR" dirty="0" smtClean="0"/>
              <a:t>, kadınlar günde </a:t>
            </a:r>
            <a:r>
              <a:rPr lang="tr-TR" b="1" dirty="0" smtClean="0"/>
              <a:t>3 ölçüden </a:t>
            </a:r>
            <a:r>
              <a:rPr lang="tr-TR" dirty="0" smtClean="0"/>
              <a:t>fazla içmemeli</a:t>
            </a:r>
            <a:endParaRPr lang="en-US" dirty="0" smtClean="0"/>
          </a:p>
          <a:p>
            <a:pPr lvl="0"/>
            <a:r>
              <a:rPr lang="tr-TR" dirty="0" smtClean="0"/>
              <a:t>Hamileler, hastalar, araba kullananlar hiç içmemeli</a:t>
            </a:r>
            <a:endParaRPr lang="en-US" dirty="0" smtClean="0"/>
          </a:p>
          <a:p>
            <a:r>
              <a:rPr lang="tr-TR" dirty="0" smtClean="0"/>
              <a:t>Bu sınırlara uyulmadığı zaman fiziksel ve ruhsal sorunların görülme riski ortaya çıkmaktadır (örneğin; gastrit, karaciğer hastalıkları, bağımlılık vb).</a:t>
            </a:r>
            <a:endParaRPr lang="en-US" dirty="0" smtClean="0"/>
          </a:p>
          <a:p>
            <a:r>
              <a:rPr lang="tr-TR" dirty="0" smtClean="0"/>
              <a:t>Bunlar </a:t>
            </a:r>
            <a:r>
              <a:rPr lang="tr-TR" b="1" dirty="0" smtClean="0"/>
              <a:t>üst sınırlardır</a:t>
            </a:r>
            <a:r>
              <a:rPr lang="tr-TR" dirty="0" smtClean="0"/>
              <a:t>, kimse bu kadar içmek zorunda değildir...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sz="2200" dirty="0" smtClean="0"/>
              <a:t>Her akşam iki duble rakı için bir erkek.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28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Evet </a:t>
            </a:r>
          </a:p>
          <a:p>
            <a:pPr>
              <a:spcBef>
                <a:spcPts val="0"/>
              </a:spcBef>
            </a:pPr>
            <a:r>
              <a:rPr lang="tr-TR" sz="2200" dirty="0" smtClean="0">
                <a:solidFill>
                  <a:srgbClr val="014CFF"/>
                </a:solidFill>
              </a:rPr>
              <a:t>Haftada 3 gün iki büyük şişe bira içen bir erkek.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9</a:t>
            </a:r>
          </a:p>
          <a:p>
            <a:pPr>
              <a:spcBef>
                <a:spcPts val="0"/>
              </a:spcBef>
            </a:pPr>
            <a:r>
              <a:rPr lang="tr-TR" sz="2200" dirty="0" smtClean="0">
                <a:solidFill>
                  <a:srgbClr val="014CFF"/>
                </a:solidFill>
              </a:rPr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Hayır 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Haftada bir gün bir şişe şarap içen bir kadın.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4-5 </a:t>
            </a:r>
            <a:r>
              <a:rPr lang="tr-TR" sz="2200" dirty="0" smtClean="0">
                <a:solidFill>
                  <a:srgbClr val="FF0000"/>
                </a:solidFill>
              </a:rPr>
              <a:t>(bir şişe şaraptan 4-5 kadeh, bir 35lik rakıdan 4 duble çıkar)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Evet </a:t>
            </a:r>
            <a:endParaRPr lang="tr-TR" sz="2200" dirty="0" smtClean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907704" y="2780928"/>
            <a:ext cx="5904656" cy="136815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 VE YÖNLENDİRME</a:t>
            </a:r>
            <a:endParaRPr lang="en-US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Oval"/>
          <p:cNvSpPr/>
          <p:nvPr/>
        </p:nvSpPr>
        <p:spPr>
          <a:xfrm>
            <a:off x="1547664" y="3140968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-161925"/>
            <a:ext cx="8568952" cy="1143000"/>
          </a:xfrm>
        </p:spPr>
        <p:txBody>
          <a:bodyPr/>
          <a:lstStyle/>
          <a:p>
            <a:r>
              <a:rPr lang="tr-TR" sz="3200" dirty="0" smtClean="0"/>
              <a:t>Düşük/orta </a:t>
            </a:r>
            <a:r>
              <a:rPr lang="tr-TR" sz="3200" dirty="0" smtClean="0"/>
              <a:t>riskli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alkol-madde </a:t>
            </a:r>
            <a:r>
              <a:rPr lang="tr-TR" sz="3200" dirty="0" smtClean="0"/>
              <a:t>kullanımına yaklaşım</a:t>
            </a:r>
            <a:endParaRPr lang="en-US" sz="3200" dirty="0"/>
          </a:p>
        </p:txBody>
      </p:sp>
      <p:sp>
        <p:nvSpPr>
          <p:cNvPr id="3" name="2 Yuvarlatılmış Dikdörtgen"/>
          <p:cNvSpPr/>
          <p:nvPr/>
        </p:nvSpPr>
        <p:spPr>
          <a:xfrm>
            <a:off x="6372200" y="2348880"/>
            <a:ext cx="1944216" cy="360040"/>
          </a:xfrm>
          <a:prstGeom prst="roundRect">
            <a:avLst/>
          </a:prstGeom>
          <a:solidFill>
            <a:srgbClr val="014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Değişime hazır değil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223628" y="2348880"/>
            <a:ext cx="1944216" cy="360040"/>
          </a:xfrm>
          <a:prstGeom prst="roundRect">
            <a:avLst/>
          </a:prstGeom>
          <a:solidFill>
            <a:srgbClr val="014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Değişime hazır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3212976"/>
            <a:ext cx="2088232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Kontrollü içme programı uygulayın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Alkol günlüğü verin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724128" y="3356992"/>
            <a:ext cx="3240360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Bilgilendirin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Motivasyon artırıcı görüşme yapın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Kesme ve/veya azaltma için etkin tavsiyede bulunun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2681790" y="5373216"/>
            <a:ext cx="1980220" cy="360040"/>
          </a:xfrm>
          <a:prstGeom prst="roundRect">
            <a:avLst/>
          </a:prstGeom>
          <a:solidFill>
            <a:srgbClr val="014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Hedeflere uyamamış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368533" y="5373216"/>
            <a:ext cx="1674186" cy="360040"/>
          </a:xfrm>
          <a:prstGeom prst="roundRect">
            <a:avLst/>
          </a:prstGeom>
          <a:solidFill>
            <a:srgbClr val="014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Hedeflere uymuş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555776" y="6021288"/>
            <a:ext cx="2232248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Endişelerinizi paylaşın ve sevk edin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79512" y="6021288"/>
            <a:ext cx="2052228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Tekrar görüşmeye çağırın ve izleyin</a:t>
            </a:r>
          </a:p>
        </p:txBody>
      </p:sp>
      <p:cxnSp>
        <p:nvCxnSpPr>
          <p:cNvPr id="11" name="15 Şekil"/>
          <p:cNvCxnSpPr>
            <a:stCxn id="19" idx="2"/>
            <a:endCxn id="4" idx="0"/>
          </p:cNvCxnSpPr>
          <p:nvPr/>
        </p:nvCxnSpPr>
        <p:spPr>
          <a:xfrm rot="5400000">
            <a:off x="3329862" y="710698"/>
            <a:ext cx="504056" cy="27723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7 Şekil"/>
          <p:cNvCxnSpPr>
            <a:stCxn id="19" idx="2"/>
            <a:endCxn id="3" idx="0"/>
          </p:cNvCxnSpPr>
          <p:nvPr/>
        </p:nvCxnSpPr>
        <p:spPr>
          <a:xfrm rot="16200000" flipH="1">
            <a:off x="5904148" y="908720"/>
            <a:ext cx="504056" cy="23762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>
            <a:stCxn id="3" idx="2"/>
            <a:endCxn id="6" idx="0"/>
          </p:cNvCxnSpPr>
          <p:nvPr/>
        </p:nvCxnSpPr>
        <p:spPr>
          <a:xfrm>
            <a:off x="7344308" y="2708920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>
            <a:stCxn id="8" idx="2"/>
            <a:endCxn id="10" idx="0"/>
          </p:cNvCxnSpPr>
          <p:nvPr/>
        </p:nvCxnSpPr>
        <p:spPr>
          <a:xfrm>
            <a:off x="1205626" y="57332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>
            <a:stCxn id="7" idx="2"/>
            <a:endCxn id="9" idx="0"/>
          </p:cNvCxnSpPr>
          <p:nvPr/>
        </p:nvCxnSpPr>
        <p:spPr>
          <a:xfrm>
            <a:off x="3671900" y="57332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irsek Bağlayıcısı"/>
          <p:cNvCxnSpPr>
            <a:stCxn id="4" idx="2"/>
            <a:endCxn id="5" idx="0"/>
          </p:cNvCxnSpPr>
          <p:nvPr/>
        </p:nvCxnSpPr>
        <p:spPr>
          <a:xfrm rot="5400000">
            <a:off x="1457654" y="2474894"/>
            <a:ext cx="504056" cy="9721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irsek Bağlayıcısı"/>
          <p:cNvCxnSpPr>
            <a:stCxn id="4" idx="2"/>
            <a:endCxn id="18" idx="0"/>
          </p:cNvCxnSpPr>
          <p:nvPr/>
        </p:nvCxnSpPr>
        <p:spPr>
          <a:xfrm rot="16200000" flipH="1">
            <a:off x="2681790" y="2222866"/>
            <a:ext cx="504056" cy="14761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2771800" y="3212976"/>
            <a:ext cx="1800200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Hedefler koyun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023828" y="1052736"/>
            <a:ext cx="3888432" cy="7920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Geri bildirim verin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Değişime hazır olup olmadığını saptayın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Değişim döngüsündeki yerini belirleyin</a:t>
            </a:r>
          </a:p>
        </p:txBody>
      </p:sp>
      <p:cxnSp>
        <p:nvCxnSpPr>
          <p:cNvPr id="20" name="66 Dirsek Bağlayıcısı"/>
          <p:cNvCxnSpPr>
            <a:stCxn id="5" idx="2"/>
            <a:endCxn id="22" idx="1"/>
          </p:cNvCxnSpPr>
          <p:nvPr/>
        </p:nvCxnSpPr>
        <p:spPr>
          <a:xfrm rot="16200000" flipH="1">
            <a:off x="1079612" y="4293096"/>
            <a:ext cx="468052" cy="1800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>
            <a:stCxn id="6" idx="1"/>
            <a:endCxn id="4" idx="3"/>
          </p:cNvCxnSpPr>
          <p:nvPr/>
        </p:nvCxnSpPr>
        <p:spPr>
          <a:xfrm rot="10800000">
            <a:off x="3167844" y="2528900"/>
            <a:ext cx="2556284" cy="1404156"/>
          </a:xfrm>
          <a:prstGeom prst="bentConnector3">
            <a:avLst>
              <a:gd name="adj1" fmla="val 2781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1403648" y="4437112"/>
            <a:ext cx="1944216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 notunu verin</a:t>
            </a:r>
          </a:p>
        </p:txBody>
      </p:sp>
      <p:cxnSp>
        <p:nvCxnSpPr>
          <p:cNvPr id="23" name="66 Dirsek Bağlayıcısı"/>
          <p:cNvCxnSpPr>
            <a:stCxn id="18" idx="2"/>
            <a:endCxn id="22" idx="3"/>
          </p:cNvCxnSpPr>
          <p:nvPr/>
        </p:nvCxnSpPr>
        <p:spPr>
          <a:xfrm rot="5400000">
            <a:off x="3275856" y="4221088"/>
            <a:ext cx="468052" cy="324036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irsek Bağlayıcısı"/>
          <p:cNvCxnSpPr>
            <a:stCxn id="22" idx="2"/>
            <a:endCxn id="7" idx="0"/>
          </p:cNvCxnSpPr>
          <p:nvPr/>
        </p:nvCxnSpPr>
        <p:spPr>
          <a:xfrm rot="16200000" flipH="1">
            <a:off x="2735796" y="4437112"/>
            <a:ext cx="576064" cy="12961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>
            <a:stCxn id="22" idx="2"/>
            <a:endCxn id="8" idx="0"/>
          </p:cNvCxnSpPr>
          <p:nvPr/>
        </p:nvCxnSpPr>
        <p:spPr>
          <a:xfrm rot="5400000">
            <a:off x="1502659" y="4500119"/>
            <a:ext cx="576064" cy="11701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Dikdörtgen"/>
          <p:cNvSpPr/>
          <p:nvPr/>
        </p:nvSpPr>
        <p:spPr>
          <a:xfrm>
            <a:off x="6372200" y="4941168"/>
            <a:ext cx="1944216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 notunu verin</a:t>
            </a:r>
          </a:p>
        </p:txBody>
      </p:sp>
      <p:cxnSp>
        <p:nvCxnSpPr>
          <p:cNvPr id="27" name="26 Düz Ok Bağlayıcısı"/>
          <p:cNvCxnSpPr>
            <a:endCxn id="26" idx="0"/>
          </p:cNvCxnSpPr>
          <p:nvPr/>
        </p:nvCxnSpPr>
        <p:spPr>
          <a:xfrm>
            <a:off x="7344308" y="450912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179512" y="292494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014CFF"/>
                </a:solidFill>
              </a:rPr>
              <a:t>Alkol </a:t>
            </a:r>
            <a:endParaRPr lang="en-US" sz="1600" b="1" dirty="0">
              <a:solidFill>
                <a:srgbClr val="014CFF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3851920" y="292494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014CFF"/>
                </a:solidFill>
              </a:rPr>
              <a:t>Madde</a:t>
            </a:r>
            <a:endParaRPr lang="en-US" sz="1600" b="1" dirty="0">
              <a:solidFill>
                <a:srgbClr val="014CFF"/>
              </a:solidFill>
            </a:endParaRPr>
          </a:p>
        </p:txBody>
      </p:sp>
      <p:cxnSp>
        <p:nvCxnSpPr>
          <p:cNvPr id="30" name="29 Dirsek Bağlayıcısı"/>
          <p:cNvCxnSpPr>
            <a:stCxn id="26" idx="2"/>
            <a:endCxn id="9" idx="3"/>
          </p:cNvCxnSpPr>
          <p:nvPr/>
        </p:nvCxnSpPr>
        <p:spPr>
          <a:xfrm rot="5400000">
            <a:off x="5562110" y="4527122"/>
            <a:ext cx="1008112" cy="255628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2" grpId="0" animBg="1"/>
      <p:bldP spid="26" grpId="0" animBg="1"/>
      <p:bldP spid="28" grpId="0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2920" y="-16192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>
                <a:latin typeface="+mj-lt"/>
              </a:rPr>
              <a:t>Düşük ve yüksek riskli kullanıma müdahalede en önemli fark:</a:t>
            </a:r>
            <a:endParaRPr lang="en-US" b="1" dirty="0">
              <a:latin typeface="+mj-lt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331640" y="2780928"/>
            <a:ext cx="6984776" cy="230425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Yüksek riskli durumlarda sevk, ilk hedef </a:t>
            </a:r>
            <a:r>
              <a:rPr lang="tr-TR" sz="2000" b="1" dirty="0" smtClean="0">
                <a:solidFill>
                  <a:schemeClr val="tx1"/>
                </a:solidFill>
              </a:rPr>
              <a:t>olmalıdır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tr-TR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j-lt"/>
              </a:rPr>
              <a:t>Yüksek </a:t>
            </a:r>
            <a:r>
              <a:rPr lang="tr-TR" sz="2000" b="1" dirty="0" smtClean="0">
                <a:solidFill>
                  <a:schemeClr val="tx1"/>
                </a:solidFill>
                <a:latin typeface="+mj-lt"/>
              </a:rPr>
              <a:t>riskli kullanımda kişi değişime hazırsa; </a:t>
            </a:r>
          </a:p>
          <a:p>
            <a:pPr algn="ctr"/>
            <a:endParaRPr lang="tr-TR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j-lt"/>
              </a:rPr>
              <a:t>ENDİŞELERİNİZİ PAYLAŞIN VE SEVK EDİN</a:t>
            </a:r>
          </a:p>
          <a:p>
            <a:pPr algn="ctr"/>
            <a:endParaRPr lang="tr-TR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j-lt"/>
              </a:rPr>
              <a:t>Sevki kabul etmezse diğer yaklaşımlarda </a:t>
            </a:r>
            <a:r>
              <a:rPr lang="tr-TR" sz="2000" b="1" dirty="0" smtClean="0">
                <a:solidFill>
                  <a:schemeClr val="tx1"/>
                </a:solidFill>
                <a:latin typeface="+mj-lt"/>
              </a:rPr>
              <a:t>bulunun</a:t>
            </a:r>
            <a:endParaRPr lang="tr-TR" sz="20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GERİ BİLDİRİM VERİN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752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611560" y="1448780"/>
            <a:ext cx="2304256" cy="115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Önce yaptığınız eylemin nedenlerini anlatın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3995936" y="1448716"/>
            <a:ext cx="4032448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Bu sorduğum sorularla [madde] kullanımının düzeyini anlamaya çalıştım. Sonucu öğrenmek ister misin?</a:t>
            </a:r>
            <a:endParaRPr lang="en-US" sz="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611560" y="2852936"/>
            <a:ext cx="2304256" cy="115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Eğer yanıtı "evet" ise ve kullanım düzeyi DÜŞÜK riskli ise...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611560" y="4329100"/>
            <a:ext cx="2304256" cy="115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Eğer yanıtı "evet" ise ve kullanım düzeyi YÜKSEK riskli ise...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20 Yuvarlatılmış Dikdörtgen"/>
          <p:cNvSpPr/>
          <p:nvPr/>
        </p:nvSpPr>
        <p:spPr>
          <a:xfrm>
            <a:off x="3995936" y="2852872"/>
            <a:ext cx="4032448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Kullanım düzeyin çok yüksek risk taşıyan bir düzeyde değil ancak madde kullanımının her düzeyde sağlık sorunları yaratabildiğini biliyoruz. </a:t>
            </a: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24 Yuvarlatılmış Dikdörtgen"/>
          <p:cNvSpPr/>
          <p:nvPr/>
        </p:nvSpPr>
        <p:spPr>
          <a:xfrm>
            <a:off x="3995936" y="4329036"/>
            <a:ext cx="4032448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Toplum geneliyle karşılaştırıldığında [madde] kullanımın yüksek risk düzeyinde.  Bu sayılar ülkemizde yapılan araştırmalarda saptanmıştır.</a:t>
            </a:r>
            <a:endParaRPr lang="tr-TR" sz="28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76908"/>
            <a:ext cx="504056" cy="504056"/>
          </a:xfrm>
          <a:prstGeom prst="rect">
            <a:avLst/>
          </a:prstGeom>
          <a:noFill/>
        </p:spPr>
      </p:pic>
      <p:pic>
        <p:nvPicPr>
          <p:cNvPr id="3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072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Madde kullananlarda kısa müdahale sonrası maddeyi bırakma oranları </a:t>
            </a:r>
            <a:r>
              <a:rPr lang="tr-TR" b="1" dirty="0" smtClean="0"/>
              <a:t>%25-45</a:t>
            </a:r>
            <a:r>
              <a:rPr lang="tr-TR" dirty="0" smtClean="0"/>
              <a:t> arasında değişmektedir </a:t>
            </a:r>
            <a:r>
              <a:rPr lang="tr-TR" sz="1400" dirty="0" smtClean="0"/>
              <a:t>(</a:t>
            </a:r>
            <a:r>
              <a:rPr lang="tr-TR" sz="1400" dirty="0" err="1" smtClean="0"/>
              <a:t>Young</a:t>
            </a:r>
            <a:r>
              <a:rPr lang="tr-TR" sz="1400" dirty="0" smtClean="0"/>
              <a:t>, 2014)</a:t>
            </a:r>
            <a:r>
              <a:rPr lang="tr-TR" dirty="0" smtClean="0"/>
              <a:t>. </a:t>
            </a:r>
            <a:endParaRPr lang="en-US" dirty="0" smtClean="0"/>
          </a:p>
          <a:p>
            <a:pPr lvl="0"/>
            <a:r>
              <a:rPr lang="tr-TR" dirty="0" smtClean="0"/>
              <a:t>Kısa müdahalelerin, madde kullanımına bağlı ölüm oranlarını (</a:t>
            </a:r>
            <a:r>
              <a:rPr lang="tr-TR" dirty="0" err="1" smtClean="0"/>
              <a:t>mortalite</a:t>
            </a:r>
            <a:r>
              <a:rPr lang="tr-TR" dirty="0" smtClean="0"/>
              <a:t>) </a:t>
            </a:r>
            <a:r>
              <a:rPr lang="tr-TR" b="1" dirty="0" smtClean="0"/>
              <a:t>%23-36</a:t>
            </a:r>
            <a:r>
              <a:rPr lang="tr-TR" dirty="0" smtClean="0"/>
              <a:t> düşürdüğü bir meta analiz çalışmasında gösterilmiştir </a:t>
            </a:r>
            <a:r>
              <a:rPr lang="tr-TR" sz="1400" dirty="0" smtClean="0"/>
              <a:t>(</a:t>
            </a:r>
            <a:r>
              <a:rPr lang="tr-TR" sz="1400" dirty="0" err="1" smtClean="0"/>
              <a:t>Cuijpers</a:t>
            </a:r>
            <a:r>
              <a:rPr lang="tr-TR" sz="1400" dirty="0" smtClean="0"/>
              <a:t>, 2004)</a:t>
            </a:r>
            <a:r>
              <a:rPr lang="tr-TR" dirty="0" smtClean="0"/>
              <a:t>.</a:t>
            </a:r>
            <a:endParaRPr lang="en-US" dirty="0" smtClean="0"/>
          </a:p>
          <a:p>
            <a:pPr lvl="0"/>
            <a:r>
              <a:rPr lang="tr-TR" dirty="0" smtClean="0"/>
              <a:t>Kısa müdahale uygulanan riski kullanıcıların, kısa müdahale uygulanmayanlardan </a:t>
            </a:r>
            <a:r>
              <a:rPr lang="tr-TR" b="1" dirty="0" smtClean="0"/>
              <a:t>2 kat </a:t>
            </a:r>
            <a:r>
              <a:rPr lang="tr-TR" dirty="0" smtClean="0"/>
              <a:t>daha fazla kullandıkları maddeyi azalttıkları gösterilmiştir </a:t>
            </a:r>
            <a:r>
              <a:rPr lang="tr-TR" sz="1400" dirty="0" smtClean="0"/>
              <a:t>(</a:t>
            </a:r>
            <a:r>
              <a:rPr lang="tr-TR" sz="1400" dirty="0" err="1" smtClean="0"/>
              <a:t>Wilk</a:t>
            </a:r>
            <a:r>
              <a:rPr lang="tr-TR" sz="1400" dirty="0" smtClean="0"/>
              <a:t> ve ark, 1997)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90264"/>
            <a:ext cx="9144000" cy="1143000"/>
          </a:xfrm>
        </p:spPr>
        <p:txBody>
          <a:bodyPr/>
          <a:lstStyle/>
          <a:p>
            <a:r>
              <a:rPr lang="tr-TR" sz="2800" dirty="0" smtClean="0"/>
              <a:t>DEĞİŞİME HAZIR OLUP OLMADIĞINI DEĞERLENDİRİN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4008" y="2924944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2771800" y="3717160"/>
            <a:ext cx="4248472" cy="115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Eğer kararsız veya "değiştirmeyi düşünmüyorum" diyorsa, bu durumda motivasyon artırıcı görüşme yapın.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2816055" y="1520724"/>
            <a:ext cx="415996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>
                <a:solidFill>
                  <a:schemeClr val="tx1"/>
                </a:solidFill>
              </a:rPr>
              <a:t>Konuştuklarımızdan sonra madde kullanımın hakkında ne düşünüyorsun?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tr-TR" i="1" dirty="0" smtClean="0">
                <a:solidFill>
                  <a:schemeClr val="tx1"/>
                </a:solidFill>
              </a:rPr>
              <a:t>Madde kullanımını değiştirmeyi düşünüyor musun?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32048" y="1844824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Geri Bildirim Verme ve Değişim Motivasyonunu Değerlendirme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998168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marysclearings.com/wp-content/uploads/clockwise-circle-arr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0534" y="2348880"/>
            <a:ext cx="3873634" cy="367240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00" y="-90264"/>
            <a:ext cx="8063880" cy="1143000"/>
          </a:xfrm>
        </p:spPr>
        <p:txBody>
          <a:bodyPr/>
          <a:lstStyle/>
          <a:p>
            <a:r>
              <a:rPr lang="tr-TR" sz="2800" dirty="0" smtClean="0"/>
              <a:t>DEĞİŞİM DÖNGÜSÜNDEKİ YERİNİ BELİRLEYİN</a:t>
            </a:r>
            <a:endParaRPr lang="en-US" sz="2600" dirty="0"/>
          </a:p>
        </p:txBody>
      </p:sp>
      <p:sp>
        <p:nvSpPr>
          <p:cNvPr id="3" name="2 Yuvarlatılmış Dikdörtgen"/>
          <p:cNvSpPr/>
          <p:nvPr/>
        </p:nvSpPr>
        <p:spPr>
          <a:xfrm>
            <a:off x="3635896" y="2060848"/>
            <a:ext cx="1368152" cy="79208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Farkındalık </a:t>
            </a:r>
            <a:endParaRPr lang="en-US" b="1" dirty="0"/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4211960" y="1052736"/>
            <a:ext cx="1872208" cy="79208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“Benim içmem bir sorun ama bırakmayı düşünmüyorum”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588224" y="2060848"/>
            <a:ext cx="1368152" cy="7920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Farkındalık öncesi </a:t>
            </a:r>
            <a:endParaRPr lang="en-US" b="1" dirty="0"/>
          </a:p>
        </p:txBody>
      </p:sp>
      <p:sp>
        <p:nvSpPr>
          <p:cNvPr id="6" name="5 Köşeleri Yuvarlanmış Dikdörtgen Belirtme Çizgisi"/>
          <p:cNvSpPr/>
          <p:nvPr/>
        </p:nvSpPr>
        <p:spPr>
          <a:xfrm>
            <a:off x="6300192" y="1124744"/>
            <a:ext cx="2483768" cy="72008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“Benim içmem bir problem değil. Bırakmak veya azaltmak istemiyorum”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4139952" y="5445224"/>
            <a:ext cx="1368152" cy="79208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Eylem</a:t>
            </a:r>
            <a:endParaRPr lang="en-US" b="1" dirty="0"/>
          </a:p>
        </p:txBody>
      </p:sp>
      <p:sp>
        <p:nvSpPr>
          <p:cNvPr id="8" name="7 Köşeleri Yuvarlanmış Dikdörtgen Belirtme Çizgisi"/>
          <p:cNvSpPr/>
          <p:nvPr/>
        </p:nvSpPr>
        <p:spPr>
          <a:xfrm>
            <a:off x="5868144" y="5445224"/>
            <a:ext cx="1440160" cy="648072"/>
          </a:xfrm>
          <a:prstGeom prst="wedgeRoundRectCallout">
            <a:avLst>
              <a:gd name="adj1" fmla="val -65037"/>
              <a:gd name="adj2" fmla="val 178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“İçmeyi bıraktım.”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5436096" y="3861048"/>
            <a:ext cx="1368152" cy="79208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Hazırlık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9 Köşeleri Yuvarlanmış Dikdörtgen Belirtme Çizgisi"/>
          <p:cNvSpPr/>
          <p:nvPr/>
        </p:nvSpPr>
        <p:spPr>
          <a:xfrm>
            <a:off x="7092280" y="3861048"/>
            <a:ext cx="1440160" cy="792088"/>
          </a:xfrm>
          <a:prstGeom prst="wedgeRoundRectCallout">
            <a:avLst>
              <a:gd name="adj1" fmla="val -65841"/>
              <a:gd name="adj2" fmla="val 48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“İçmeyi bir süre sonra bırakacağım.”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1763688" y="4581128"/>
            <a:ext cx="1368152" cy="79208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Sürdürme </a:t>
            </a:r>
            <a:endParaRPr lang="en-US" b="1" dirty="0"/>
          </a:p>
        </p:txBody>
      </p:sp>
      <p:sp>
        <p:nvSpPr>
          <p:cNvPr id="12" name="11 Köşeleri Yuvarlanmış Dikdörtgen Belirtme Çizgisi"/>
          <p:cNvSpPr/>
          <p:nvPr/>
        </p:nvSpPr>
        <p:spPr>
          <a:xfrm>
            <a:off x="107504" y="4653136"/>
            <a:ext cx="1440160" cy="648072"/>
          </a:xfrm>
          <a:prstGeom prst="wedgeRoundRectCallout">
            <a:avLst>
              <a:gd name="adj1" fmla="val 58734"/>
              <a:gd name="adj2" fmla="val -232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14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“Bir aydır içmiyorum”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1691680" y="2924944"/>
            <a:ext cx="1368152" cy="79208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Yeniden başlama</a:t>
            </a:r>
            <a:endParaRPr lang="en-US" b="1" dirty="0"/>
          </a:p>
        </p:txBody>
      </p:sp>
      <p:sp>
        <p:nvSpPr>
          <p:cNvPr id="14" name="13 Köşeleri Yuvarlanmış Dikdörtgen Belirtme Çizgisi"/>
          <p:cNvSpPr/>
          <p:nvPr/>
        </p:nvSpPr>
        <p:spPr>
          <a:xfrm>
            <a:off x="971600" y="1988840"/>
            <a:ext cx="1440160" cy="648072"/>
          </a:xfrm>
          <a:prstGeom prst="wedgeRoundRectCallout">
            <a:avLst>
              <a:gd name="adj1" fmla="val 26586"/>
              <a:gd name="adj2" fmla="val 6785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"Tekrar içmeye başladım"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275857" y="2886035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Maddenin kendisini olumsuz yönde etkilediğinin farkındadır. Ancak henüz madde kullanımını bırakmayı düşünmemektedir</a:t>
            </a:r>
            <a:endParaRPr lang="en-US" sz="1200" dirty="0">
              <a:latin typeface="+mj-l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156176" y="2924944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Kişi bu evrede madde kullanımının getirdiği olumsuz etkilerin farkında değildir.</a:t>
            </a:r>
            <a:endParaRPr lang="en-US" sz="1200" dirty="0">
              <a:latin typeface="+mj-lt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716016" y="4725144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Maddeyi bırakmayı istemektedir. Ancak bırakmak için henüz bir eyleme geçmemiştir.</a:t>
            </a:r>
            <a:endParaRPr lang="en-US" sz="1200" dirty="0">
              <a:latin typeface="+mj-lt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347864" y="6351711"/>
            <a:ext cx="3168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Kişi bu evrede kullandığı maddeyi bırakmıştır. Ancak bu evrede tekrar başlama riski vardır.</a:t>
            </a:r>
            <a:endParaRPr lang="en-US" sz="1200" dirty="0">
              <a:latin typeface="+mj-lt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1115616" y="3831431"/>
            <a:ext cx="23762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Tekrar madde kullanmaya başlamıştır</a:t>
            </a:r>
            <a:endParaRPr lang="en-US" sz="1200" dirty="0">
              <a:latin typeface="+mj-lt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1259632" y="5445224"/>
            <a:ext cx="23762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+mj-lt"/>
              </a:rPr>
              <a:t>Kişi maddeyi bir önceki evrede bırakmış, bu evrede ise temizliğini sürdürmektedir.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ALKOL-MADDE ETKİLERİ HAKKINDA BİLGİLENDİRİN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752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2051720" y="1448780"/>
            <a:ext cx="2304256" cy="115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Bilgilendirmek için izin isteyin…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5436096" y="1448716"/>
            <a:ext cx="2160240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 veya madde hakkında biraz bilgi vermemi ister misin?</a:t>
            </a:r>
          </a:p>
        </p:txBody>
      </p:sp>
      <p:pic>
        <p:nvPicPr>
          <p:cNvPr id="3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30138">
            <a:off x="2156099" y="2741290"/>
            <a:ext cx="504056" cy="504056"/>
          </a:xfrm>
          <a:prstGeom prst="rect">
            <a:avLst/>
          </a:prstGeom>
          <a:noFill/>
        </p:spPr>
      </p:pic>
      <p:sp>
        <p:nvSpPr>
          <p:cNvPr id="12" name="11 Yuvarlatılmış Dikdörtgen"/>
          <p:cNvSpPr/>
          <p:nvPr/>
        </p:nvSpPr>
        <p:spPr>
          <a:xfrm>
            <a:off x="539552" y="3429000"/>
            <a:ext cx="2304256" cy="2952328"/>
          </a:xfrm>
          <a:prstGeom prst="roundRect">
            <a:avLst>
              <a:gd name="adj" fmla="val 611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 kullanımının risk düzeyleri hakkında bilgilendirin</a:t>
            </a:r>
          </a:p>
          <a:p>
            <a:pPr lvl="0" algn="ctr"/>
            <a:endParaRPr lang="tr-TR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Alkolün fiziksel ve ruhsal etkileri hakkında bilgilendirin</a:t>
            </a:r>
            <a:endParaRPr lang="en-US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3707904" y="3429000"/>
            <a:ext cx="2304256" cy="2952328"/>
          </a:xfrm>
          <a:prstGeom prst="roundRect">
            <a:avLst>
              <a:gd name="adj" fmla="val 611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Maddelerin fiziksel ve ruhsal etkileri hakkında bilgilendirin</a:t>
            </a:r>
          </a:p>
          <a:p>
            <a:pPr lvl="0" algn="ctr"/>
            <a:endParaRPr lang="tr-TR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Maddelerin Etkileri Hakkında Bilgilendirme Kartlarını  kullanabilirsiniz</a:t>
            </a:r>
            <a:endParaRPr lang="en-US" i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69862" flipH="1">
            <a:off x="3891556" y="2741292"/>
            <a:ext cx="504056" cy="504056"/>
          </a:xfrm>
          <a:prstGeom prst="rect">
            <a:avLst/>
          </a:prstGeom>
          <a:noFill/>
        </p:spPr>
      </p:pic>
      <p:sp>
        <p:nvSpPr>
          <p:cNvPr id="16" name="15 Yuvarlatılmış Dikdörtgen"/>
          <p:cNvSpPr/>
          <p:nvPr/>
        </p:nvSpPr>
        <p:spPr>
          <a:xfrm>
            <a:off x="7359056" y="4509120"/>
            <a:ext cx="1014113" cy="72008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Metin kutusu"/>
          <p:cNvSpPr txBox="1"/>
          <p:nvPr/>
        </p:nvSpPr>
        <p:spPr>
          <a:xfrm>
            <a:off x="6588224" y="5301208"/>
            <a:ext cx="2555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14CFF"/>
                </a:solidFill>
              </a:rPr>
              <a:t>Alkol-madde etkilerine ilişkin bilgiler ve Madde Etkileri Hakkında Bilgilendirme Kartları rehberde verilmiştir. </a:t>
            </a:r>
          </a:p>
        </p:txBody>
      </p:sp>
      <p:pic>
        <p:nvPicPr>
          <p:cNvPr id="18" name="Picture 13" descr="C:\Users\VAIO\Documents\samba\art\sekiller\Book-Open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074" y="4509120"/>
            <a:ext cx="690077" cy="68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6" grpId="0" animBg="1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BİLGİ NOTUNU VERİN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38790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539552" y="1412776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Düşük riskli alkol kullanımı olanlara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4355976" y="1457781"/>
            <a:ext cx="3960440" cy="666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"Alkol ve Etkileri" bilgi notu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539552" y="3014135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chemeClr val="tx1"/>
                </a:solidFill>
              </a:rPr>
              <a:t>Yüksek riskli alkol kullanımı olanlara</a:t>
            </a:r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539552" y="4689140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b="1" dirty="0" smtClean="0">
                <a:solidFill>
                  <a:schemeClr val="tx1"/>
                </a:solidFill>
              </a:rPr>
              <a:t>Madde kullananlara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20 Yuvarlatılmış Dikdörtgen"/>
          <p:cNvSpPr/>
          <p:nvPr/>
        </p:nvSpPr>
        <p:spPr>
          <a:xfrm>
            <a:off x="4355976" y="3068960"/>
            <a:ext cx="3960440" cy="66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Hem "Hayatınız Alkol Olmasın" hem de "Alkol ve Etkileri" bilgi notları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5" name="24 Yuvarlatılmış Dikdörtgen"/>
          <p:cNvSpPr/>
          <p:nvPr/>
        </p:nvSpPr>
        <p:spPr>
          <a:xfrm>
            <a:off x="4355976" y="4734145"/>
            <a:ext cx="3960440" cy="666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"Uyuşturucu maddeler ve etkileri" bilgi notu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149"/>
            <a:ext cx="504056" cy="504056"/>
          </a:xfrm>
          <a:prstGeom prst="rect">
            <a:avLst/>
          </a:prstGeom>
          <a:noFill/>
        </p:spPr>
      </p:pic>
      <p:pic>
        <p:nvPicPr>
          <p:cNvPr id="3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15154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Alkol Hakkında Bilgilendirme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8603432" cy="1143000"/>
          </a:xfrm>
        </p:spPr>
        <p:txBody>
          <a:bodyPr/>
          <a:lstStyle/>
          <a:p>
            <a:r>
              <a:rPr lang="tr-TR" sz="2800" dirty="0" smtClean="0"/>
              <a:t>KESME VE/VEYA AZALTMA İÇİN </a:t>
            </a:r>
            <a:r>
              <a:rPr lang="tr-TR" sz="2800" u="sng" dirty="0" smtClean="0"/>
              <a:t>ETKİN TAVSİYEDE </a:t>
            </a:r>
            <a:r>
              <a:rPr lang="tr-TR" sz="2800" dirty="0" smtClean="0"/>
              <a:t>BULUNUN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54814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179512" y="1628800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Önce izin isteyin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3995936" y="1673805"/>
            <a:ext cx="4896544" cy="666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chemeClr val="tx1"/>
                </a:solidFill>
              </a:rPr>
              <a:t>Alkol –madde kullanımın konusunda bir tavsiyede bulunmamı ister misin?</a:t>
            </a:r>
            <a:endParaRPr lang="en-US" sz="800" i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179512" y="3122146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Üçüncü şahıs diliyle gerekli tavsiyeyi verin</a:t>
            </a:r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179512" y="4617132"/>
            <a:ext cx="2736304" cy="75608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Sorumluluğu ona verin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20 Yuvarlatılmış Dikdörtgen"/>
          <p:cNvSpPr/>
          <p:nvPr/>
        </p:nvSpPr>
        <p:spPr>
          <a:xfrm>
            <a:off x="3995936" y="2743286"/>
            <a:ext cx="4896544" cy="15138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Alkol-madde kullanımının ciddi sorunlara yol açabileceği araştırmalarda gösterilmiştir. Bunlar arasında bedensel sorunlar olduğu gibi ruhsal hastalıklar da sayılabilir. Bu nedenle alkol-madde kullanımını kesmenin kişi için gerekli olduğu bilinmektedir.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5" name="24 Yuvarlatılmış Dikdörtgen"/>
          <p:cNvSpPr/>
          <p:nvPr/>
        </p:nvSpPr>
        <p:spPr>
          <a:xfrm>
            <a:off x="3995936" y="4662137"/>
            <a:ext cx="4896544" cy="666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1600" i="1" dirty="0" smtClean="0">
                <a:solidFill>
                  <a:schemeClr val="tx1"/>
                </a:solidFill>
              </a:rPr>
              <a:t>Tabi ki bu senin hayatın ve buna sen karar vereceksin?</a:t>
            </a:r>
            <a:endParaRPr lang="tr-TR" sz="28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48160"/>
            <a:ext cx="504056" cy="504056"/>
          </a:xfrm>
          <a:prstGeom prst="rect">
            <a:avLst/>
          </a:prstGeom>
          <a:noFill/>
        </p:spPr>
      </p:pic>
      <p:pic>
        <p:nvPicPr>
          <p:cNvPr id="3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4314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21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Etkin Tavsiye Verme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 KOYUN</a:t>
            </a:r>
            <a:endParaRPr lang="en-US" dirty="0"/>
          </a:p>
        </p:txBody>
      </p:sp>
      <p:pic>
        <p:nvPicPr>
          <p:cNvPr id="97282" name="Picture 2" descr="https://mypad.northampton.ac.uk/richardrosebangalore/files/2015/02/target-1cndd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420888"/>
            <a:ext cx="3681740" cy="3096344"/>
          </a:xfrm>
          <a:prstGeom prst="rect">
            <a:avLst/>
          </a:prstGeom>
          <a:noFill/>
        </p:spPr>
      </p:pic>
      <p:sp>
        <p:nvSpPr>
          <p:cNvPr id="4" name="3 Yuvarlatılmış Dikdörtgen"/>
          <p:cNvSpPr/>
          <p:nvPr/>
        </p:nvSpPr>
        <p:spPr>
          <a:xfrm>
            <a:off x="395536" y="1367480"/>
            <a:ext cx="2736304" cy="756084"/>
          </a:xfrm>
          <a:prstGeom prst="roundRect">
            <a:avLst/>
          </a:prstGeom>
          <a:noFill/>
          <a:ln w="38100">
            <a:solidFill>
              <a:srgbClr val="014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chemeClr val="tx1"/>
                </a:solidFill>
              </a:rPr>
              <a:t>Tam olarak hedef nedir?</a:t>
            </a:r>
            <a:endParaRPr lang="en-US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923928" y="1340768"/>
            <a:ext cx="2736304" cy="756084"/>
          </a:xfrm>
          <a:prstGeom prst="roundRect">
            <a:avLst/>
          </a:prstGeom>
          <a:noFill/>
          <a:ln w="38100">
            <a:solidFill>
              <a:srgbClr val="014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chemeClr val="tx1"/>
                </a:solidFill>
              </a:rPr>
              <a:t>Bunu yapmaya ne zaman başlayacak?</a:t>
            </a:r>
            <a:endParaRPr lang="en-US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012160" y="2888940"/>
            <a:ext cx="2736304" cy="756084"/>
          </a:xfrm>
          <a:prstGeom prst="roundRect">
            <a:avLst/>
          </a:prstGeom>
          <a:noFill/>
          <a:ln w="38100">
            <a:solidFill>
              <a:srgbClr val="014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chemeClr val="tx1"/>
                </a:solidFill>
              </a:rPr>
              <a:t>Hedefini gerçekleştirmek için neler yapacak?</a:t>
            </a:r>
            <a:endParaRPr lang="en-US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5436096" y="4726885"/>
            <a:ext cx="2736304" cy="900100"/>
          </a:xfrm>
          <a:prstGeom prst="roundRect">
            <a:avLst/>
          </a:prstGeom>
          <a:noFill/>
          <a:ln w="38100">
            <a:solidFill>
              <a:srgbClr val="014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tr-TR" b="1" dirty="0" smtClean="0">
                <a:solidFill>
                  <a:schemeClr val="tx1"/>
                </a:solidFill>
              </a:rPr>
              <a:t>Daha önce kullandığı ve başarılı olduğu yöntemler neler?</a:t>
            </a:r>
            <a:endParaRPr lang="en-US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251520" y="115145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3707904" y="11247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5796136" y="274492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5220072" y="4510861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67544" y="2267580"/>
            <a:ext cx="274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14CFF"/>
                </a:solidFill>
                <a:latin typeface="+mj-lt"/>
              </a:rPr>
              <a:t>“Bir ay esrar içmeyeceğim”</a:t>
            </a:r>
            <a:endParaRPr lang="en-US" b="1" dirty="0">
              <a:solidFill>
                <a:srgbClr val="014CFF"/>
              </a:solidFill>
              <a:latin typeface="+mj-lt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995936" y="2204864"/>
            <a:ext cx="27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14CFF"/>
                </a:solidFill>
                <a:latin typeface="+mj-lt"/>
              </a:rPr>
              <a:t>“Gelecek hafta Pazartesi…”</a:t>
            </a:r>
            <a:endParaRPr lang="en-US" b="1" dirty="0">
              <a:solidFill>
                <a:srgbClr val="014CFF"/>
              </a:solidFill>
              <a:latin typeface="+mj-lt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084168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14CFF"/>
                </a:solidFill>
                <a:latin typeface="+mj-lt"/>
              </a:rPr>
              <a:t>“Esrar içenlerle görüşmeyeceğim”</a:t>
            </a:r>
            <a:endParaRPr lang="en-US" b="1" dirty="0">
              <a:solidFill>
                <a:srgbClr val="014CFF"/>
              </a:solidFill>
              <a:latin typeface="+mj-lt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436096" y="580700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14CFF"/>
                </a:solidFill>
                <a:latin typeface="+mj-lt"/>
              </a:rPr>
              <a:t>“Arkadaşlarımla görüşmemiştim…”</a:t>
            </a:r>
            <a:endParaRPr lang="en-US" b="1" dirty="0">
              <a:solidFill>
                <a:srgbClr val="014C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HEDEFLER KOYUN</a:t>
            </a:r>
            <a:br>
              <a:rPr lang="tr-TR" sz="2800" dirty="0" smtClean="0"/>
            </a:br>
            <a:r>
              <a:rPr lang="tr-TR" sz="2800" dirty="0" smtClean="0"/>
              <a:t>Alkol için kontrollü içme yöntemini öğretin</a:t>
            </a:r>
            <a:endParaRPr lang="en-US" sz="2600" dirty="0"/>
          </a:p>
        </p:txBody>
      </p:sp>
      <p:sp>
        <p:nvSpPr>
          <p:cNvPr id="25" name="24 Yuvarlatılmış Dikdörtgen"/>
          <p:cNvSpPr/>
          <p:nvPr/>
        </p:nvSpPr>
        <p:spPr>
          <a:xfrm>
            <a:off x="395536" y="1196752"/>
            <a:ext cx="4464496" cy="720080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Alkolü kontrollü içmek için nedenlerini ortaya koyun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7" name="26 Yuvarlatılmış Dikdörtgen"/>
          <p:cNvSpPr/>
          <p:nvPr/>
        </p:nvSpPr>
        <p:spPr>
          <a:xfrm>
            <a:off x="395536" y="2204864"/>
            <a:ext cx="4464496" cy="576064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Hedefleri belirleyin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9" name="28 Yuvarlatılmış Dikdörtgen"/>
          <p:cNvSpPr/>
          <p:nvPr/>
        </p:nvSpPr>
        <p:spPr>
          <a:xfrm>
            <a:off x="395536" y="3068960"/>
            <a:ext cx="4464496" cy="576064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Riskli durumlarını belirleyin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5" name="14 Oval"/>
          <p:cNvSpPr/>
          <p:nvPr/>
        </p:nvSpPr>
        <p:spPr>
          <a:xfrm>
            <a:off x="107504" y="134076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15 Oval"/>
          <p:cNvSpPr/>
          <p:nvPr/>
        </p:nvSpPr>
        <p:spPr>
          <a:xfrm>
            <a:off x="107504" y="22768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16 Oval"/>
          <p:cNvSpPr/>
          <p:nvPr/>
        </p:nvSpPr>
        <p:spPr>
          <a:xfrm>
            <a:off x="107504" y="314096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395536" y="3869759"/>
            <a:ext cx="4464496" cy="576064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Zarar azaltma yöntemlerini tartışın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12 Oval"/>
          <p:cNvSpPr/>
          <p:nvPr/>
        </p:nvSpPr>
        <p:spPr>
          <a:xfrm>
            <a:off x="107504" y="3941767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395536" y="4720788"/>
            <a:ext cx="4464496" cy="64807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Alkol alınan durumları sınırlamak için önerilerde bulunun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17 Oval"/>
          <p:cNvSpPr/>
          <p:nvPr/>
        </p:nvSpPr>
        <p:spPr>
          <a:xfrm>
            <a:off x="107504" y="4828800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18 Yuvarlatılmış Dikdörtgen"/>
          <p:cNvSpPr/>
          <p:nvPr/>
        </p:nvSpPr>
        <p:spPr>
          <a:xfrm>
            <a:off x="395536" y="5589240"/>
            <a:ext cx="4464496" cy="64807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Alkol kullanım günlüğünü doldurmasını isteyin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19 Oval"/>
          <p:cNvSpPr/>
          <p:nvPr/>
        </p:nvSpPr>
        <p:spPr>
          <a:xfrm>
            <a:off x="107504" y="569725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076056" y="126004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İçmeyi kesmek için geçerli nedenleri  sorun, gerekirse listeyi verin</a:t>
            </a:r>
            <a:endParaRPr lang="en-US" sz="1600" dirty="0">
              <a:latin typeface="+mj-lt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5076056" y="229835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Ne sıklıkta, ne miktar içecek?</a:t>
            </a:r>
            <a:endParaRPr lang="en-US" sz="1600" dirty="0">
              <a:latin typeface="+mj-lt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5076056" y="313167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Hangi durumlarda daha çok içiyor?</a:t>
            </a:r>
            <a:endParaRPr lang="en-US" sz="1600" dirty="0">
              <a:latin typeface="+mj-lt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5076056" y="38610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Kullandığı alkol miktarı ve gördüğü zararı azaltmak için öneriler…</a:t>
            </a:r>
            <a:endParaRPr lang="en-US" sz="1600" dirty="0">
              <a:latin typeface="+mj-lt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076056" y="4752437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Alkol alınan durumları sınırlamak, kullanılan alkol miktarını azaltır</a:t>
            </a:r>
            <a:endParaRPr lang="en-US" sz="1600" dirty="0">
              <a:latin typeface="+mj-lt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5076056" y="562088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+mj-lt"/>
              </a:rPr>
              <a:t>İçilen alkol miktarının bir çizelgeye yazılmasıdır</a:t>
            </a:r>
            <a:endParaRPr lang="en-US" sz="1600" dirty="0">
              <a:latin typeface="+mj-lt"/>
            </a:endParaRPr>
          </a:p>
        </p:txBody>
      </p:sp>
      <p:sp>
        <p:nvSpPr>
          <p:cNvPr id="33" name="32 Yuvarlatılmış Dikdörtgen"/>
          <p:cNvSpPr/>
          <p:nvPr/>
        </p:nvSpPr>
        <p:spPr>
          <a:xfrm>
            <a:off x="5076056" y="3869759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4" name="33 Yuvarlatılmış Dikdörtgen"/>
          <p:cNvSpPr/>
          <p:nvPr/>
        </p:nvSpPr>
        <p:spPr>
          <a:xfrm>
            <a:off x="5076056" y="4756792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5" name="34 Yuvarlatılmış Dikdörtgen"/>
          <p:cNvSpPr/>
          <p:nvPr/>
        </p:nvSpPr>
        <p:spPr>
          <a:xfrm>
            <a:off x="5076056" y="5625244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6" name="35 Yuvarlatılmış Dikdörtgen"/>
          <p:cNvSpPr/>
          <p:nvPr/>
        </p:nvSpPr>
        <p:spPr>
          <a:xfrm>
            <a:off x="5076056" y="3068960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7" name="36 Yuvarlatılmış Dikdörtgen"/>
          <p:cNvSpPr/>
          <p:nvPr/>
        </p:nvSpPr>
        <p:spPr>
          <a:xfrm>
            <a:off x="5076056" y="2204864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8" name="37 Yuvarlatılmış Dikdörtgen"/>
          <p:cNvSpPr/>
          <p:nvPr/>
        </p:nvSpPr>
        <p:spPr>
          <a:xfrm>
            <a:off x="5076056" y="1268760"/>
            <a:ext cx="3888432" cy="57606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40" name="39 Düz Bağlayıcı"/>
          <p:cNvCxnSpPr>
            <a:stCxn id="25" idx="3"/>
            <a:endCxn id="38" idx="1"/>
          </p:cNvCxnSpPr>
          <p:nvPr/>
        </p:nvCxnSpPr>
        <p:spPr>
          <a:xfrm>
            <a:off x="4860032" y="155679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>
            <a:stCxn id="27" idx="3"/>
            <a:endCxn id="37" idx="1"/>
          </p:cNvCxnSpPr>
          <p:nvPr/>
        </p:nvCxnSpPr>
        <p:spPr>
          <a:xfrm>
            <a:off x="4860032" y="249289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>
            <a:stCxn id="29" idx="3"/>
            <a:endCxn id="36" idx="1"/>
          </p:cNvCxnSpPr>
          <p:nvPr/>
        </p:nvCxnSpPr>
        <p:spPr>
          <a:xfrm>
            <a:off x="4860032" y="335699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Bağlayıcı"/>
          <p:cNvCxnSpPr>
            <a:stCxn id="12" idx="3"/>
            <a:endCxn id="33" idx="1"/>
          </p:cNvCxnSpPr>
          <p:nvPr/>
        </p:nvCxnSpPr>
        <p:spPr>
          <a:xfrm>
            <a:off x="4860032" y="4157791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Bağlayıcı"/>
          <p:cNvCxnSpPr>
            <a:stCxn id="14" idx="3"/>
            <a:endCxn id="34" idx="1"/>
          </p:cNvCxnSpPr>
          <p:nvPr/>
        </p:nvCxnSpPr>
        <p:spPr>
          <a:xfrm>
            <a:off x="4860032" y="5044824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Düz Bağlayıcı"/>
          <p:cNvCxnSpPr>
            <a:stCxn id="19" idx="3"/>
            <a:endCxn id="35" idx="1"/>
          </p:cNvCxnSpPr>
          <p:nvPr/>
        </p:nvCxnSpPr>
        <p:spPr>
          <a:xfrm>
            <a:off x="4860032" y="591327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15" grpId="0" animBg="1"/>
      <p:bldP spid="16" grpId="0" animBg="1"/>
      <p:bldP spid="17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6" grpId="0"/>
      <p:bldP spid="28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Alkol kullananların </a:t>
            </a:r>
            <a:r>
              <a:rPr lang="tr-TR" b="1" dirty="0" smtClean="0"/>
              <a:t>sekizde biri </a:t>
            </a:r>
            <a:r>
              <a:rPr lang="tr-TR" dirty="0" smtClean="0"/>
              <a:t>önerilerden yararlanırken, sigara kullananların </a:t>
            </a:r>
            <a:r>
              <a:rPr lang="tr-TR" b="1" dirty="0" smtClean="0"/>
              <a:t>sadece yirmide biri </a:t>
            </a:r>
            <a:r>
              <a:rPr lang="tr-TR" dirty="0" smtClean="0"/>
              <a:t>önerilerden yarar görmektedir </a:t>
            </a:r>
            <a:r>
              <a:rPr lang="tr-TR" sz="1400" dirty="0" smtClean="0"/>
              <a:t>(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Scottish</a:t>
            </a:r>
            <a:r>
              <a:rPr lang="tr-TR" sz="1400" dirty="0" smtClean="0"/>
              <a:t> </a:t>
            </a:r>
            <a:r>
              <a:rPr lang="tr-TR" sz="1400" dirty="0" err="1" smtClean="0"/>
              <a:t>Intercollegiate</a:t>
            </a:r>
            <a:r>
              <a:rPr lang="tr-TR" sz="1400" dirty="0" smtClean="0"/>
              <a:t> </a:t>
            </a:r>
            <a:r>
              <a:rPr lang="tr-TR" sz="1400" dirty="0" err="1" smtClean="0"/>
              <a:t>Guidelines</a:t>
            </a:r>
            <a:r>
              <a:rPr lang="tr-TR" sz="1400" dirty="0" smtClean="0"/>
              <a:t> Network, 2003)</a:t>
            </a:r>
            <a:r>
              <a:rPr lang="tr-TR" dirty="0" smtClean="0"/>
              <a:t>.</a:t>
            </a:r>
            <a:endParaRPr lang="en-US" dirty="0" smtClean="0"/>
          </a:p>
          <a:p>
            <a:pPr lvl="0"/>
            <a:r>
              <a:rPr lang="tr-TR" dirty="0" smtClean="0"/>
              <a:t>Alkol kullanıcılarına yönelik kısa müdahale sağlık harcamalarını </a:t>
            </a:r>
            <a:r>
              <a:rPr lang="tr-TR" b="1" dirty="0" smtClean="0"/>
              <a:t>5 kat </a:t>
            </a:r>
            <a:r>
              <a:rPr lang="tr-TR" dirty="0" smtClean="0"/>
              <a:t>azaltmaktadır </a:t>
            </a:r>
            <a:r>
              <a:rPr lang="tr-TR" sz="1400" dirty="0" smtClean="0"/>
              <a:t>(</a:t>
            </a:r>
            <a:r>
              <a:rPr lang="tr-TR" sz="1400" dirty="0" err="1" smtClean="0"/>
              <a:t>The</a:t>
            </a:r>
            <a:r>
              <a:rPr lang="tr-TR" sz="1400" dirty="0" smtClean="0"/>
              <a:t> UK </a:t>
            </a:r>
            <a:r>
              <a:rPr lang="tr-TR" sz="1400" dirty="0" err="1" smtClean="0"/>
              <a:t>Alcohol</a:t>
            </a:r>
            <a:r>
              <a:rPr lang="tr-TR" sz="1400" dirty="0" smtClean="0"/>
              <a:t> </a:t>
            </a:r>
            <a:r>
              <a:rPr lang="tr-TR" sz="1400" dirty="0" err="1" smtClean="0"/>
              <a:t>Treatment</a:t>
            </a:r>
            <a:r>
              <a:rPr lang="tr-TR" sz="1400" dirty="0" smtClean="0"/>
              <a:t> </a:t>
            </a:r>
            <a:r>
              <a:rPr lang="tr-TR" sz="1400" dirty="0" err="1" smtClean="0"/>
              <a:t>Trial</a:t>
            </a:r>
            <a:r>
              <a:rPr lang="tr-TR" sz="1400" dirty="0" smtClean="0"/>
              <a:t>, 2005)</a:t>
            </a:r>
            <a:r>
              <a:rPr lang="tr-TR" dirty="0" smtClean="0"/>
              <a:t>.</a:t>
            </a:r>
            <a:endParaRPr lang="en-US" dirty="0" smtClean="0"/>
          </a:p>
          <a:p>
            <a:pPr lvl="0"/>
            <a:r>
              <a:rPr lang="tr-TR" dirty="0" smtClean="0"/>
              <a:t>Birinci basamakta kısa müdahale uygulanan alkol kullanıcılarının </a:t>
            </a:r>
            <a:r>
              <a:rPr lang="tr-TR" b="1" dirty="0" smtClean="0"/>
              <a:t>üçte birinin </a:t>
            </a:r>
            <a:r>
              <a:rPr lang="tr-TR" dirty="0" smtClean="0"/>
              <a:t>alkolü zararsız içmeye başladığı gösterilmiştir </a:t>
            </a:r>
            <a:r>
              <a:rPr lang="tr-TR" sz="1400" dirty="0" smtClean="0"/>
              <a:t>(ICGP, 2006)</a:t>
            </a:r>
            <a:r>
              <a:rPr lang="tr-T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wentytwowords.com/wp-content/uploads/Camo-Animals-by-Art-Wolfe-02-634x403.jpg?8751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38696"/>
            <a:ext cx="5462786" cy="3472403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51720" y="1484784"/>
            <a:ext cx="5472608" cy="369332"/>
          </a:xfrm>
          <a:prstGeom prst="rect">
            <a:avLst/>
          </a:prstGeom>
          <a:solidFill>
            <a:srgbClr val="014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Bu fotoğrafta gizlenen zürafayı bulun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5436096" y="1916832"/>
            <a:ext cx="1368152" cy="40324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twentytwowords.com/wp-content/uploads/Camo-Animals-by-Art-Wolfe-10-634x453.jpg?8751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472608" cy="396169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51720" y="1484784"/>
            <a:ext cx="5472608" cy="369332"/>
          </a:xfrm>
          <a:prstGeom prst="rect">
            <a:avLst/>
          </a:prstGeom>
          <a:solidFill>
            <a:srgbClr val="014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Bu fotoğrafta gizlenen leoparı bulun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5580112" y="4293096"/>
            <a:ext cx="1368152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.twentytwowords.com/wp-content/uploads/Camo-Animals-by-Art-Wolfe-17-634x426.jpg?8751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500668" cy="374441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051720" y="1484784"/>
            <a:ext cx="5472608" cy="369332"/>
          </a:xfrm>
          <a:prstGeom prst="rect">
            <a:avLst/>
          </a:prstGeom>
          <a:solidFill>
            <a:srgbClr val="014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Bu fotoğrafta gizlenen </a:t>
            </a:r>
            <a:r>
              <a:rPr lang="tr-TR" b="1" dirty="0" err="1" smtClean="0">
                <a:solidFill>
                  <a:schemeClr val="bg1"/>
                </a:solidFill>
              </a:rPr>
              <a:t>antilopu</a:t>
            </a:r>
            <a:r>
              <a:rPr lang="tr-TR" b="1" dirty="0" smtClean="0">
                <a:solidFill>
                  <a:schemeClr val="bg1"/>
                </a:solidFill>
              </a:rPr>
              <a:t> bulun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4932040" y="3717032"/>
            <a:ext cx="1872208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Alkol-madde kullanıcılarında bırakma isteği ve motivasyonu vardır. Ama bulup çıkarmak ve sürdürmek gerekir</a:t>
            </a:r>
            <a:endParaRPr lang="en-US" dirty="0"/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683568" y="411921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Eğer değişim isteği düşük veya yoksa, motivasyon artırıcı görüşme yapın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MOTİVASYON ARTIRICI GÖRÜŞME YAPIN</a:t>
            </a:r>
            <a:endParaRPr lang="en-US" sz="26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627784" y="1268760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Madde kullanımının İYİ ve o kadar İYİ OLMAYAN yanlarını sorun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24 Yuvarlatılmış Dikdörtgen"/>
          <p:cNvSpPr/>
          <p:nvPr/>
        </p:nvSpPr>
        <p:spPr>
          <a:xfrm>
            <a:off x="2627784" y="2564904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Değişimin önemi ve kendine yeterliliği sorgulayın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Önemlilik ve Güven Ölçeği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7" name="26 Yuvarlatılmış Dikdörtgen"/>
          <p:cNvSpPr/>
          <p:nvPr/>
        </p:nvSpPr>
        <p:spPr>
          <a:xfrm>
            <a:off x="2627784" y="3933056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Geleceği tartışın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9" name="28 Yuvarlatılmış Dikdörtgen"/>
          <p:cNvSpPr/>
          <p:nvPr/>
        </p:nvSpPr>
        <p:spPr>
          <a:xfrm>
            <a:off x="2627784" y="5301208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Özetleyin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2411760" y="155679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14 Oval"/>
          <p:cNvSpPr/>
          <p:nvPr/>
        </p:nvSpPr>
        <p:spPr>
          <a:xfrm>
            <a:off x="2411760" y="28529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15 Oval"/>
          <p:cNvSpPr/>
          <p:nvPr/>
        </p:nvSpPr>
        <p:spPr>
          <a:xfrm>
            <a:off x="2411760" y="422108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16 Oval"/>
          <p:cNvSpPr/>
          <p:nvPr/>
        </p:nvSpPr>
        <p:spPr>
          <a:xfrm>
            <a:off x="2411760" y="5589240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7" grpId="0" animBg="1"/>
      <p:bldP spid="29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MOTİVASYON ARTIRICI GÖRÜŞME</a:t>
            </a:r>
            <a:endParaRPr lang="en-US" sz="26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411760" y="1268760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Madde kullanımının İYİ ve o kadar İYİ OLMAYAN yanlarını sorun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2195736" y="155679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504056" cy="504056"/>
          </a:xfrm>
          <a:prstGeom prst="rect">
            <a:avLst/>
          </a:prstGeom>
          <a:noFill/>
        </p:spPr>
      </p:pic>
      <p:sp>
        <p:nvSpPr>
          <p:cNvPr id="18" name="17 Yuvarlatılmış Dikdörtgen"/>
          <p:cNvSpPr/>
          <p:nvPr/>
        </p:nvSpPr>
        <p:spPr>
          <a:xfrm>
            <a:off x="539552" y="2996952"/>
            <a:ext cx="338437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i="1" dirty="0" smtClean="0">
                <a:solidFill>
                  <a:schemeClr val="tx1"/>
                </a:solidFill>
              </a:rPr>
              <a:t>Esrar içmenin iyi yanları neler?</a:t>
            </a:r>
          </a:p>
        </p:txBody>
      </p:sp>
      <p:sp>
        <p:nvSpPr>
          <p:cNvPr id="19" name="18 Yuvarlatılmış Dikdörtgen"/>
          <p:cNvSpPr/>
          <p:nvPr/>
        </p:nvSpPr>
        <p:spPr>
          <a:xfrm>
            <a:off x="5148064" y="2996952"/>
            <a:ext cx="338437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i="1" dirty="0" smtClean="0">
                <a:solidFill>
                  <a:schemeClr val="tx1"/>
                </a:solidFill>
              </a:rPr>
              <a:t>Esrar içmenin o kadar iyi olmayan yanları neler?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MOTİVASYON ARTIRICI GÖRÜŞME</a:t>
            </a:r>
            <a:endParaRPr lang="en-US" sz="2600" dirty="0"/>
          </a:p>
        </p:txBody>
      </p:sp>
      <p:pic>
        <p:nvPicPr>
          <p:cNvPr id="13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504056" cy="504056"/>
          </a:xfrm>
          <a:prstGeom prst="rect">
            <a:avLst/>
          </a:prstGeom>
          <a:noFill/>
        </p:spPr>
      </p:pic>
      <p:sp>
        <p:nvSpPr>
          <p:cNvPr id="18" name="17 Yuvarlatılmış Dikdörtgen"/>
          <p:cNvSpPr/>
          <p:nvPr/>
        </p:nvSpPr>
        <p:spPr>
          <a:xfrm>
            <a:off x="539552" y="4221088"/>
            <a:ext cx="3384376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i="1" dirty="0" smtClean="0">
                <a:solidFill>
                  <a:schemeClr val="tx1"/>
                </a:solidFill>
              </a:rPr>
              <a:t>Esrarı bırakmak senin için ne kadar önemli? 0 ile 10 arasında bir puan verir misin?</a:t>
            </a:r>
          </a:p>
          <a:p>
            <a:pPr lvl="0" algn="ctr"/>
            <a:r>
              <a:rPr lang="tr-TR" i="1" dirty="0" smtClean="0">
                <a:solidFill>
                  <a:schemeClr val="tx1"/>
                </a:solidFill>
              </a:rPr>
              <a:t>7 puan verdin. Niye 6 değil de 7?</a:t>
            </a:r>
          </a:p>
        </p:txBody>
      </p:sp>
      <p:sp>
        <p:nvSpPr>
          <p:cNvPr id="19" name="18 Yuvarlatılmış Dikdörtgen"/>
          <p:cNvSpPr/>
          <p:nvPr/>
        </p:nvSpPr>
        <p:spPr>
          <a:xfrm>
            <a:off x="5148064" y="4221088"/>
            <a:ext cx="3384376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i="1" dirty="0" smtClean="0">
                <a:solidFill>
                  <a:schemeClr val="tx1"/>
                </a:solidFill>
              </a:rPr>
              <a:t>Esrarı bırakmak konusunda kendine ne kadar güveniyorsun? 0 ile 10 arasında bir puan verir misin?</a:t>
            </a:r>
          </a:p>
          <a:p>
            <a:pPr lvl="0" algn="ctr"/>
            <a:r>
              <a:rPr lang="tr-TR" i="1" dirty="0" smtClean="0">
                <a:solidFill>
                  <a:schemeClr val="tx1"/>
                </a:solidFill>
                <a:cs typeface="Arial" pitchFamily="34" charset="0"/>
              </a:rPr>
              <a:t>5 puan verdin. Peki ne olsa 6 veya 7 olur? 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935596" y="2708920"/>
            <a:ext cx="2592288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Önce önemliliği sorun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5544108" y="2708920"/>
            <a:ext cx="2592288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Sonra değişim konusunda kendine olan yeterliliği araştırın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2195736" y="1268760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Değişimin önemi ve kendine yeterliliği sorgulayın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Önemlilik ve Güven Ölçeği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1979712" y="155679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14 Düz Bağlayıcı"/>
          <p:cNvCxnSpPr>
            <a:stCxn id="8" idx="2"/>
            <a:endCxn id="18" idx="0"/>
          </p:cNvCxnSpPr>
          <p:nvPr/>
        </p:nvCxnSpPr>
        <p:spPr>
          <a:xfrm>
            <a:off x="2231740" y="3717032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>
            <a:stCxn id="9" idx="2"/>
            <a:endCxn id="19" idx="0"/>
          </p:cNvCxnSpPr>
          <p:nvPr/>
        </p:nvCxnSpPr>
        <p:spPr>
          <a:xfrm>
            <a:off x="6840252" y="3717032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MOTİVASYON ARTIRICI GÖRÜŞME</a:t>
            </a:r>
            <a:endParaRPr lang="en-US" sz="2600" dirty="0"/>
          </a:p>
        </p:txBody>
      </p:sp>
      <p:sp>
        <p:nvSpPr>
          <p:cNvPr id="18" name="17 Yuvarlatılmış Dikdörtgen"/>
          <p:cNvSpPr/>
          <p:nvPr/>
        </p:nvSpPr>
        <p:spPr>
          <a:xfrm>
            <a:off x="2987824" y="4437112"/>
            <a:ext cx="3384376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i="1" dirty="0" smtClean="0">
                <a:solidFill>
                  <a:schemeClr val="tx1"/>
                </a:solidFill>
              </a:rPr>
              <a:t>Bu şekilde devam edersen, gelecekte neler olacağını düşünüyorsun?</a:t>
            </a:r>
          </a:p>
          <a:p>
            <a:pPr lvl="0" algn="ctr"/>
            <a:r>
              <a:rPr lang="tr-TR" i="1" dirty="0" smtClean="0">
                <a:solidFill>
                  <a:schemeClr val="tx1"/>
                </a:solidFill>
              </a:rPr>
              <a:t>Eğer değişirsen, gelecekte neler farklı olacak?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3383868" y="2780928"/>
            <a:ext cx="2592288" cy="115212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Aşağıdaki soruları sorarak, geleceği düşünmelerini sağlayın</a:t>
            </a:r>
          </a:p>
        </p:txBody>
      </p:sp>
      <p:cxnSp>
        <p:nvCxnSpPr>
          <p:cNvPr id="15" name="14 Düz Bağlayıcı"/>
          <p:cNvCxnSpPr>
            <a:stCxn id="8" idx="2"/>
            <a:endCxn id="18" idx="0"/>
          </p:cNvCxnSpPr>
          <p:nvPr/>
        </p:nvCxnSpPr>
        <p:spPr>
          <a:xfrm>
            <a:off x="4680012" y="3933056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Yuvarlatılmış Dikdörtgen"/>
          <p:cNvSpPr/>
          <p:nvPr/>
        </p:nvSpPr>
        <p:spPr>
          <a:xfrm>
            <a:off x="2339752" y="1268760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Geleceği tartışın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20 Oval"/>
          <p:cNvSpPr/>
          <p:nvPr/>
        </p:nvSpPr>
        <p:spPr>
          <a:xfrm>
            <a:off x="2123728" y="155679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9144000" cy="1143000"/>
          </a:xfrm>
        </p:spPr>
        <p:txBody>
          <a:bodyPr/>
          <a:lstStyle/>
          <a:p>
            <a:r>
              <a:rPr lang="tr-TR" sz="2800" dirty="0" smtClean="0"/>
              <a:t>MOTİVASYON ARTIRICI GÖRÜŞME</a:t>
            </a:r>
            <a:endParaRPr lang="en-US" sz="2600" dirty="0"/>
          </a:p>
        </p:txBody>
      </p:sp>
      <p:sp>
        <p:nvSpPr>
          <p:cNvPr id="18" name="17 Yuvarlatılmış Dikdörtgen"/>
          <p:cNvSpPr/>
          <p:nvPr/>
        </p:nvSpPr>
        <p:spPr>
          <a:xfrm>
            <a:off x="2123728" y="4365104"/>
            <a:ext cx="5400600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Doğru anladıysam; esrarı çok sevdiğinizi, size artık zarar vermeye başladığını, hayat boyu bu şekilde devam etmek istemediğinizi ve azaltabileceğinize inandığınızı söylediniz.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2176202" y="2708920"/>
            <a:ext cx="5295652" cy="115212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Konuştuklarınızdan elde ettiğiniz önemli bulguları özetleyin. Önce olumsuz bir noktayı söyleyin, daha sonra vurgulamak istediğiniz şeyleri söyleyin</a:t>
            </a:r>
          </a:p>
        </p:txBody>
      </p:sp>
      <p:cxnSp>
        <p:nvCxnSpPr>
          <p:cNvPr id="15" name="14 Düz Bağlayıcı"/>
          <p:cNvCxnSpPr>
            <a:stCxn id="8" idx="2"/>
            <a:endCxn id="18" idx="0"/>
          </p:cNvCxnSpPr>
          <p:nvPr/>
        </p:nvCxnSpPr>
        <p:spPr>
          <a:xfrm>
            <a:off x="4824028" y="3861048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Yuvarlatılmış Dikdörtgen"/>
          <p:cNvSpPr/>
          <p:nvPr/>
        </p:nvSpPr>
        <p:spPr>
          <a:xfrm>
            <a:off x="2339752" y="1268760"/>
            <a:ext cx="4968552" cy="100811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Özetleyin 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16 Oval"/>
          <p:cNvSpPr/>
          <p:nvPr/>
        </p:nvSpPr>
        <p:spPr>
          <a:xfrm>
            <a:off x="2123728" y="155679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14CFF"/>
                </a:solidFill>
              </a:rPr>
              <a:t>Motivasyon Artırıcı Görüşme </a:t>
            </a:r>
            <a:br>
              <a:rPr lang="tr-TR" dirty="0" smtClean="0">
                <a:solidFill>
                  <a:srgbClr val="014CFF"/>
                </a:solidFill>
              </a:rPr>
            </a:br>
            <a:r>
              <a:rPr lang="tr-TR" dirty="0" smtClean="0">
                <a:solidFill>
                  <a:srgbClr val="014CFF"/>
                </a:solidFill>
              </a:rPr>
              <a:t>videosunu (alkol ve madde) izleyelim</a:t>
            </a:r>
            <a:endParaRPr lang="en-US" dirty="0">
              <a:solidFill>
                <a:srgbClr val="014CFF"/>
              </a:solidFill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635896" y="3861048"/>
            <a:ext cx="1440160" cy="1368152"/>
            <a:chOff x="5940152" y="3501008"/>
            <a:chExt cx="1440160" cy="1368152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5940152" y="3501008"/>
              <a:ext cx="1440160" cy="13681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C:\Users\VAIO\Documents\samba\art\sekiller\video icon y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3717032"/>
              <a:ext cx="1364786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7991872" cy="1143000"/>
          </a:xfrm>
        </p:spPr>
        <p:txBody>
          <a:bodyPr/>
          <a:lstStyle/>
          <a:p>
            <a:r>
              <a:rPr lang="tr-TR" sz="2800" dirty="0" smtClean="0"/>
              <a:t>UYGULAMA PLANI</a:t>
            </a:r>
            <a:endParaRPr lang="en-US" sz="26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3563888" y="1268696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3563888" y="2744924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3563888" y="4221280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992" y="2204864"/>
            <a:ext cx="504056" cy="504056"/>
          </a:xfrm>
          <a:prstGeom prst="rect">
            <a:avLst/>
          </a:prstGeom>
          <a:noFill/>
        </p:spPr>
      </p:pic>
      <p:sp>
        <p:nvSpPr>
          <p:cNvPr id="39" name="38 Yuvarlatılmış Dikdörtgen"/>
          <p:cNvSpPr/>
          <p:nvPr/>
        </p:nvSpPr>
        <p:spPr>
          <a:xfrm>
            <a:off x="3563888" y="5661248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/ SEVK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48 Oval"/>
          <p:cNvSpPr/>
          <p:nvPr/>
        </p:nvSpPr>
        <p:spPr>
          <a:xfrm>
            <a:off x="3347864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Oval"/>
          <p:cNvSpPr/>
          <p:nvPr/>
        </p:nvSpPr>
        <p:spPr>
          <a:xfrm>
            <a:off x="3347864" y="29249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Oval"/>
          <p:cNvSpPr/>
          <p:nvPr/>
        </p:nvSpPr>
        <p:spPr>
          <a:xfrm>
            <a:off x="3347864" y="44012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51 Oval"/>
          <p:cNvSpPr/>
          <p:nvPr/>
        </p:nvSpPr>
        <p:spPr>
          <a:xfrm>
            <a:off x="3347864" y="584139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992" y="3645024"/>
            <a:ext cx="504056" cy="504056"/>
          </a:xfrm>
          <a:prstGeom prst="rect">
            <a:avLst/>
          </a:prstGeom>
          <a:noFill/>
        </p:spPr>
      </p:pic>
      <p:pic>
        <p:nvPicPr>
          <p:cNvPr id="90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992" y="5121316"/>
            <a:ext cx="504056" cy="504056"/>
          </a:xfrm>
          <a:prstGeom prst="rect">
            <a:avLst/>
          </a:prstGeom>
          <a:noFill/>
        </p:spPr>
      </p:pic>
      <p:pic>
        <p:nvPicPr>
          <p:cNvPr id="91" name="90 Resim" descr="C:\Users\VAIO\Documents\samba\art\sekiller\p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821008" cy="8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8" grpId="0" animBg="1"/>
      <p:bldP spid="39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907704" y="2780928"/>
            <a:ext cx="5904656" cy="1368152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</a:t>
            </a:r>
            <a:endParaRPr lang="en-US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Oval"/>
          <p:cNvSpPr/>
          <p:nvPr/>
        </p:nvSpPr>
        <p:spPr>
          <a:xfrm>
            <a:off x="1547664" y="3140968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Düz Bağlayıcı"/>
          <p:cNvCxnSpPr>
            <a:stCxn id="3" idx="2"/>
            <a:endCxn id="8" idx="0"/>
          </p:cNvCxnSpPr>
          <p:nvPr/>
        </p:nvCxnSpPr>
        <p:spPr>
          <a:xfrm>
            <a:off x="4752020" y="429309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TEKRAR GÖRÜŞMEYE ÇAĞIRIN VE İZLEYİN</a:t>
            </a:r>
            <a:endParaRPr lang="en-US" sz="2800" dirty="0"/>
          </a:p>
        </p:txBody>
      </p:sp>
      <p:sp>
        <p:nvSpPr>
          <p:cNvPr id="3" name="2 Yuvarlatılmış Dikdörtgen"/>
          <p:cNvSpPr/>
          <p:nvPr/>
        </p:nvSpPr>
        <p:spPr>
          <a:xfrm>
            <a:off x="1511660" y="3501008"/>
            <a:ext cx="6480720" cy="7920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Koyduğunuz hedeflere uyup uymadığını araştırın</a:t>
            </a:r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0" y="2780928"/>
            <a:ext cx="504056" cy="504056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683568" y="1124744"/>
            <a:ext cx="8136904" cy="16129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Size geldiği sürece kişi kullandığı maddeyi bırakma konusunda motive olacaktır.</a:t>
            </a:r>
            <a:endParaRPr lang="en-US" sz="20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 Bu nedenle birlikte koyduğunuz hedefleri gerçekleştirememiş veya önerilerinize uymamış dahi olsa, tekrar ve tekrar görmenizde yarar vardır. </a:t>
            </a:r>
            <a:endParaRPr lang="en-US" sz="2000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511660" y="4581128"/>
            <a:ext cx="6480720" cy="7920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Görüşmediğiniz dönem içinde alkol-madde kullanımının ayrıntılı bilgisini alın</a:t>
            </a:r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1511660" y="5661248"/>
            <a:ext cx="6480720" cy="79208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Eğer hedeflere uyduysa veya azaltmayı başardıysa muhakkak takdir ettiğinizi gösterin.</a:t>
            </a:r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Düz Bağlayıcı"/>
          <p:cNvCxnSpPr>
            <a:stCxn id="8" idx="2"/>
            <a:endCxn id="9" idx="0"/>
          </p:cNvCxnSpPr>
          <p:nvPr/>
        </p:nvCxnSpPr>
        <p:spPr>
          <a:xfrm>
            <a:off x="4752020" y="537321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Siyah noktaları sayın</a:t>
            </a:r>
            <a:endParaRPr lang="en-US" dirty="0"/>
          </a:p>
        </p:txBody>
      </p:sp>
      <p:pic>
        <p:nvPicPr>
          <p:cNvPr id="97282" name="Picture 2" descr="http://www.mindfake.com/images/illusions/illusion_2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133" y="980728"/>
            <a:ext cx="5982203" cy="4536504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 bwMode="auto">
          <a:xfrm>
            <a:off x="195336" y="4941168"/>
            <a:ext cx="8841160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Beynimiz siyah karelerden etkilendiği için noktaları da siyah görme eğiliminde. Ancak noktaların hepsi beyazdır.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195336" y="5661248"/>
            <a:ext cx="8841160" cy="12241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Alkol-madde kullanıcısını dikkatle izleyin. Ön yargılarınızın veya onun tuzaklarına düşmeyin.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8603432" cy="1143000"/>
          </a:xfrm>
        </p:spPr>
        <p:txBody>
          <a:bodyPr/>
          <a:lstStyle/>
          <a:p>
            <a:r>
              <a:rPr lang="tr-TR" sz="2800" dirty="0" smtClean="0"/>
              <a:t>ENDİŞENİZİ PAYLAŞIN VE SEVK EDİN</a:t>
            </a:r>
            <a:endParaRPr lang="en-US" sz="2600" dirty="0"/>
          </a:p>
        </p:txBody>
      </p:sp>
      <p:pic>
        <p:nvPicPr>
          <p:cNvPr id="26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504056" cy="504056"/>
          </a:xfrm>
          <a:prstGeom prst="rect">
            <a:avLst/>
          </a:prstGeom>
          <a:noFill/>
        </p:spPr>
      </p:pic>
      <p:sp>
        <p:nvSpPr>
          <p:cNvPr id="15" name="14 Yuvarlatılmış Dikdörtgen"/>
          <p:cNvSpPr/>
          <p:nvPr/>
        </p:nvSpPr>
        <p:spPr>
          <a:xfrm>
            <a:off x="179512" y="1268760"/>
            <a:ext cx="2736304" cy="208823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Endişelerinizi yargılamadan, suçlamadan söyleyin ve bir uzmandan yardım alması gerektiğini vurgulayın</a:t>
            </a:r>
            <a:endParaRPr lang="en-US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3995936" y="1196752"/>
            <a:ext cx="4896544" cy="3411380"/>
          </a:xfrm>
          <a:prstGeom prst="roundRect">
            <a:avLst>
              <a:gd name="adj" fmla="val 954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i="1" dirty="0" smtClean="0">
                <a:solidFill>
                  <a:schemeClr val="tx1"/>
                </a:solidFill>
              </a:rPr>
              <a:t>Alkol-madde kullanımının bazı sorunlar yarattığını biliyoruz.  Bunlar arasında ..... sayılabilir.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 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Senin alkol-madde kullanım düzeyinden endişe ediyorum...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 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Bu düzeyde kullanımda benim yardımcı olmam biraz zor. Bu nedenle başka bir uzmandan daha destek alman gerektiğini düşünüyorum.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 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Tabi ki bu senin hayatın ve buna sen karar vereceksin?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 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tr-TR" sz="1600" i="1" dirty="0" smtClean="0">
                <a:solidFill>
                  <a:schemeClr val="tx1"/>
                </a:solidFill>
              </a:rPr>
              <a:t>Bu konuda ne düşünürsün?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395536" y="4797152"/>
            <a:ext cx="8496944" cy="8640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Bağımlılık ile ilgili bir tedavi almasını istiyorsanız, yetişkinse AMATEM'lere 18 yaşından küçükse </a:t>
            </a:r>
            <a:r>
              <a:rPr lang="tr-TR" b="1" dirty="0" err="1" smtClean="0">
                <a:solidFill>
                  <a:schemeClr val="tx1"/>
                </a:solidFill>
              </a:rPr>
              <a:t>ÇEMATEM'e</a:t>
            </a:r>
            <a:r>
              <a:rPr lang="tr-TR" b="1" dirty="0" smtClean="0">
                <a:solidFill>
                  <a:schemeClr val="tx1"/>
                </a:solidFill>
              </a:rPr>
              <a:t>; eğer sadece yoksunluk belirtilerinin tedavisi (</a:t>
            </a:r>
            <a:r>
              <a:rPr lang="tr-TR" b="1" dirty="0" err="1" smtClean="0">
                <a:solidFill>
                  <a:schemeClr val="tx1"/>
                </a:solidFill>
              </a:rPr>
              <a:t>detoks</a:t>
            </a:r>
            <a:r>
              <a:rPr lang="tr-TR" b="1" dirty="0" smtClean="0">
                <a:solidFill>
                  <a:schemeClr val="tx1"/>
                </a:solidFill>
              </a:rPr>
              <a:t>) için herhangi bir psikiyatri uzmanına sevk edebilirsiniz.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395536" y="5769260"/>
            <a:ext cx="8496944" cy="7560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Psikososyal</a:t>
            </a:r>
            <a:r>
              <a:rPr lang="tr-TR" b="1" dirty="0" smtClean="0">
                <a:solidFill>
                  <a:schemeClr val="tx1"/>
                </a:solidFill>
              </a:rPr>
              <a:t> sorunların tedavisi ve tekrar kullanmanın önlenmesi için, kişi psikologa sevk edilebilir.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8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Resim" descr="C:\Users\VAIO\Documents\samba\art\sekiller\ERGENL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1232"/>
            <a:ext cx="6048712" cy="36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Ergenlerde dikkat!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07293"/>
            <a:ext cx="8568952" cy="4525963"/>
          </a:xfrm>
        </p:spPr>
        <p:txBody>
          <a:bodyPr/>
          <a:lstStyle/>
          <a:p>
            <a:r>
              <a:rPr lang="tr-TR" b="1" dirty="0" smtClean="0">
                <a:latin typeface="+mj-lt"/>
              </a:rPr>
              <a:t>Ergenlerde birçok ruhsal sorun alkol-madde kullanımına eşlik eder. </a:t>
            </a:r>
          </a:p>
          <a:p>
            <a:pPr lvl="1"/>
            <a:r>
              <a:rPr lang="tr-TR" dirty="0" smtClean="0">
                <a:latin typeface="+mj-lt"/>
              </a:rPr>
              <a:t>Örn: dikkat eksikliği </a:t>
            </a:r>
            <a:r>
              <a:rPr lang="tr-TR" dirty="0" err="1" smtClean="0">
                <a:latin typeface="+mj-lt"/>
              </a:rPr>
              <a:t>hiperaktivite</a:t>
            </a:r>
            <a:r>
              <a:rPr lang="tr-TR" dirty="0" smtClean="0">
                <a:latin typeface="+mj-lt"/>
              </a:rPr>
              <a:t> bozukluğu, davranım bozukluğu, depresyon, </a:t>
            </a:r>
            <a:r>
              <a:rPr lang="tr-TR" dirty="0" err="1" smtClean="0">
                <a:latin typeface="+mj-lt"/>
              </a:rPr>
              <a:t>anksiyete</a:t>
            </a:r>
            <a:r>
              <a:rPr lang="tr-TR" dirty="0" smtClean="0">
                <a:latin typeface="+mj-lt"/>
              </a:rPr>
              <a:t> bozukluğu; dürtüsel davranış (</a:t>
            </a:r>
            <a:r>
              <a:rPr lang="tr-TR" dirty="0" err="1" smtClean="0">
                <a:latin typeface="+mj-lt"/>
              </a:rPr>
              <a:t>impulsivite</a:t>
            </a:r>
            <a:r>
              <a:rPr lang="tr-TR" dirty="0" smtClean="0">
                <a:latin typeface="+mj-lt"/>
              </a:rPr>
              <a:t>), heyecan arama davranışı gibi…</a:t>
            </a:r>
          </a:p>
          <a:p>
            <a:r>
              <a:rPr lang="tr-TR" b="1" dirty="0" smtClean="0">
                <a:latin typeface="+mj-lt"/>
              </a:rPr>
              <a:t>Ergenlerde alkol-madde kullanımı genelde bağımlılık düzeyinde değildir. </a:t>
            </a:r>
          </a:p>
          <a:p>
            <a:pPr lvl="1"/>
            <a:r>
              <a:rPr lang="tr-TR" dirty="0" smtClean="0">
                <a:latin typeface="+mj-lt"/>
              </a:rPr>
              <a:t>Yoksunluk belirtileri veya birden fazla madde kullanımı varsa,  bu yoğun alkol-madde kullanımının belirtisi olabilir. </a:t>
            </a:r>
            <a:endParaRPr lang="tr-TR" dirty="0" smtClean="0"/>
          </a:p>
          <a:p>
            <a:r>
              <a:rPr lang="tr-TR" b="1" dirty="0" smtClean="0"/>
              <a:t>Ergene uygun bilgi notunu vermeye özen gösterin.</a:t>
            </a:r>
            <a:endParaRPr lang="en-US" b="1" dirty="0" smtClean="0"/>
          </a:p>
          <a:p>
            <a:pPr lvl="1"/>
            <a:r>
              <a:rPr lang="tr-TR" dirty="0" smtClean="0"/>
              <a:t>"Alkol ve Etkileri“ veya "uyuşturucu maddeler ve etkileri" bilgi notunu verin. </a:t>
            </a:r>
          </a:p>
          <a:p>
            <a:pPr lvl="1"/>
            <a:r>
              <a:rPr lang="tr-TR" dirty="0" smtClean="0"/>
              <a:t>Ancak sadece kullandığı maddeye ilişkin bilgileri seçmenizde ve o bölümü basarak vermenizde yarar vardır. </a:t>
            </a:r>
            <a:endParaRPr lang="en-US" dirty="0" smtClean="0"/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Ergenlerde </a:t>
            </a:r>
            <a:r>
              <a:rPr lang="tr-TR" dirty="0" smtClean="0"/>
              <a:t>dikkat!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/>
          <a:lstStyle/>
          <a:p>
            <a:r>
              <a:rPr lang="tr-TR" b="1" dirty="0" smtClean="0">
                <a:latin typeface="+mj-lt"/>
              </a:rPr>
              <a:t>Ergenleri alkol-madde etkileri hakkında bilgilendirirken dikkat edin</a:t>
            </a:r>
          </a:p>
          <a:p>
            <a:pPr lvl="1"/>
            <a:r>
              <a:rPr lang="tr-TR" dirty="0" smtClean="0"/>
              <a:t>Bilgiler, tarafsız bir tonda, tıbbi bilimsel bilgiler olarak aktarılmalıdır.</a:t>
            </a:r>
            <a:endParaRPr lang="en-US" dirty="0" smtClean="0"/>
          </a:p>
          <a:p>
            <a:pPr lvl="1"/>
            <a:r>
              <a:rPr lang="tr-TR" dirty="0" smtClean="0"/>
              <a:t>Maddelerin etkilerinden ziyade yan etkileri ve komplikasyonlarından söz edilmelidir.</a:t>
            </a:r>
            <a:endParaRPr lang="en-US" dirty="0" smtClean="0"/>
          </a:p>
          <a:p>
            <a:pPr lvl="1"/>
            <a:r>
              <a:rPr lang="tr-TR" dirty="0" smtClean="0"/>
              <a:t>Ergenlik döneminde bu maddelerin gelişmekte olan beyin üstüne, yetişkinlerden daha olumsuz bir etki yaptığı vurgulanmalıdır.</a:t>
            </a:r>
            <a:endParaRPr lang="en-US" dirty="0" smtClean="0"/>
          </a:p>
          <a:p>
            <a:pPr lvl="1"/>
            <a:r>
              <a:rPr lang="tr-TR" dirty="0" smtClean="0"/>
              <a:t>Alkol kullanımı için yetişkinlerde bazı sınırlar olmakla birlikte, ergenler için böyle sınırlar yoktur ve Dünya Sağlık Örgütü 18 yaş altında alkol alımını doğru bulmamaktadır.</a:t>
            </a:r>
          </a:p>
          <a:p>
            <a:r>
              <a:rPr lang="tr-TR" b="1" dirty="0" smtClean="0"/>
              <a:t>Ergenler bağlanmayı severler. </a:t>
            </a:r>
          </a:p>
          <a:p>
            <a:pPr lvl="1"/>
            <a:r>
              <a:rPr lang="tr-TR" dirty="0" smtClean="0"/>
              <a:t>Sevk ederseniz, sizin de onu görmeye devam edeceğinizi belirtin ve tekrar görüşmeye çağırın.</a:t>
            </a:r>
            <a:endParaRPr lang="en-US" dirty="0" smtClean="0"/>
          </a:p>
          <a:p>
            <a:pPr lvl="1"/>
            <a:r>
              <a:rPr lang="tr-TR" dirty="0" smtClean="0"/>
              <a:t>Alkol-madde kullanımının sağlıksız olduğunu farklı aralıklarla vurgulayın. </a:t>
            </a:r>
            <a:endParaRPr lang="en-US" dirty="0" smtClean="0"/>
          </a:p>
          <a:p>
            <a:pPr lvl="1"/>
            <a:r>
              <a:rPr lang="tr-TR" dirty="0" smtClean="0"/>
              <a:t>Ergenlerde temel hedef, EN AZ ZARARLA yetişkin dönemine geçmelerini sağlamaktır.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Bağımlılıkta ebeveynin ihtiyaçları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Doğru ve etkin kural koyma öğretilmelidir </a:t>
            </a:r>
          </a:p>
          <a:p>
            <a:pPr lvl="0"/>
            <a:r>
              <a:rPr lang="tr-TR" dirty="0" smtClean="0"/>
              <a:t>Çocuğa sorumluluk kazandırılmalıdır </a:t>
            </a:r>
          </a:p>
          <a:p>
            <a:pPr lvl="0"/>
            <a:r>
              <a:rPr lang="tr-TR" dirty="0" smtClean="0"/>
              <a:t>Çatışma çözme yöntemleri öğretilmelidir</a:t>
            </a:r>
          </a:p>
          <a:p>
            <a:pPr lvl="0"/>
            <a:r>
              <a:rPr lang="tr-TR" dirty="0" smtClean="0"/>
              <a:t>Gençle olan ilişkileri artırılmalıdır </a:t>
            </a:r>
          </a:p>
          <a:p>
            <a:pPr lvl="0"/>
            <a:r>
              <a:rPr lang="tr-TR" dirty="0" smtClean="0"/>
              <a:t>Ergenlik dönemi özellikleri anlatılmalıdır </a:t>
            </a:r>
          </a:p>
          <a:p>
            <a:pPr lvl="0"/>
            <a:r>
              <a:rPr lang="tr-TR" dirty="0" smtClean="0"/>
              <a:t>Boş zamanlarını doldurmayı öğrenmelidirler</a:t>
            </a:r>
          </a:p>
          <a:p>
            <a:pPr lvl="0"/>
            <a:r>
              <a:rPr lang="tr-TR" dirty="0" smtClean="0"/>
              <a:t>Gerektiği durumlarda idrar testi istemelidirler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Materyaller nerede?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Tüm hekimlere açık sayfa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www.samba.info.tr/hekim.asp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Sadece eğiticiler için…</a:t>
            </a:r>
          </a:p>
          <a:p>
            <a:pPr>
              <a:buNone/>
            </a:pPr>
            <a:r>
              <a:rPr lang="tr-TR" dirty="0" smtClean="0">
                <a:hlinkClick r:id="rId3"/>
              </a:rPr>
              <a:t>www.samba.</a:t>
            </a:r>
            <a:r>
              <a:rPr lang="tr-TR" dirty="0" err="1" smtClean="0">
                <a:hlinkClick r:id="rId3"/>
              </a:rPr>
              <a:t>info</a:t>
            </a:r>
            <a:r>
              <a:rPr lang="tr-TR" dirty="0" smtClean="0">
                <a:hlinkClick r:id="rId3"/>
              </a:rPr>
              <a:t>.tr/hekim_ART.</a:t>
            </a:r>
            <a:r>
              <a:rPr lang="tr-TR" dirty="0" err="1" smtClean="0">
                <a:hlinkClick r:id="rId3"/>
              </a:rPr>
              <a:t>asp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b="1" dirty="0" smtClean="0"/>
              <a:t>İZİNSİZ ÇOĞALTILAMAZ VEYA BİR BAŞKA WEB SİTESİNDE YAYINLANAMAZ</a:t>
            </a:r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ogelk@ogelk.net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7991872" cy="1143000"/>
          </a:xfrm>
        </p:spPr>
        <p:txBody>
          <a:bodyPr/>
          <a:lstStyle/>
          <a:p>
            <a:r>
              <a:rPr lang="tr-TR" sz="2800" dirty="0" smtClean="0"/>
              <a:t>UYGULAMA PLANI</a:t>
            </a:r>
            <a:endParaRPr lang="en-US" sz="26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611560" y="1268696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611560" y="2744924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611560" y="4221280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2204864"/>
            <a:ext cx="504056" cy="504056"/>
          </a:xfrm>
          <a:prstGeom prst="rect">
            <a:avLst/>
          </a:prstGeom>
          <a:noFill/>
        </p:spPr>
      </p:pic>
      <p:sp>
        <p:nvSpPr>
          <p:cNvPr id="36" name="35 Yuvarlatılmış Dikdörtgen"/>
          <p:cNvSpPr/>
          <p:nvPr/>
        </p:nvSpPr>
        <p:spPr>
          <a:xfrm>
            <a:off x="4355976" y="1052736"/>
            <a:ext cx="3096344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Yoksunluk veya </a:t>
            </a:r>
            <a:r>
              <a:rPr lang="tr-TR" b="1" dirty="0" err="1" smtClean="0">
                <a:solidFill>
                  <a:schemeClr val="tx1"/>
                </a:solidFill>
              </a:rPr>
              <a:t>entoksikasyon</a:t>
            </a:r>
            <a:r>
              <a:rPr lang="tr-TR" b="1" dirty="0" smtClean="0">
                <a:solidFill>
                  <a:schemeClr val="tx1"/>
                </a:solidFill>
              </a:rPr>
              <a:t> belirtilerini saptayın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38 Yuvarlatılmış Dikdörtgen"/>
          <p:cNvSpPr/>
          <p:nvPr/>
        </p:nvSpPr>
        <p:spPr>
          <a:xfrm>
            <a:off x="611560" y="5661248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/ SEVK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48 Oval"/>
          <p:cNvSpPr/>
          <p:nvPr/>
        </p:nvSpPr>
        <p:spPr>
          <a:xfrm>
            <a:off x="395536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Oval"/>
          <p:cNvSpPr/>
          <p:nvPr/>
        </p:nvSpPr>
        <p:spPr>
          <a:xfrm>
            <a:off x="395536" y="29249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Oval"/>
          <p:cNvSpPr/>
          <p:nvPr/>
        </p:nvSpPr>
        <p:spPr>
          <a:xfrm>
            <a:off x="395536" y="44012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51 Oval"/>
          <p:cNvSpPr/>
          <p:nvPr/>
        </p:nvSpPr>
        <p:spPr>
          <a:xfrm>
            <a:off x="395536" y="584139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3645024"/>
            <a:ext cx="504056" cy="504056"/>
          </a:xfrm>
          <a:prstGeom prst="rect">
            <a:avLst/>
          </a:prstGeom>
          <a:noFill/>
        </p:spPr>
      </p:pic>
      <p:pic>
        <p:nvPicPr>
          <p:cNvPr id="90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5121316"/>
            <a:ext cx="504056" cy="504056"/>
          </a:xfrm>
          <a:prstGeom prst="rect">
            <a:avLst/>
          </a:prstGeom>
          <a:noFill/>
        </p:spPr>
      </p:pic>
      <p:pic>
        <p:nvPicPr>
          <p:cNvPr id="91" name="90 Resim" descr="C:\Users\VAIO\Documents\samba\art\sekiller\p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821008" cy="8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Yuvarlatılmış Dikdörtgen"/>
          <p:cNvSpPr/>
          <p:nvPr/>
        </p:nvSpPr>
        <p:spPr>
          <a:xfrm>
            <a:off x="4355976" y="2132856"/>
            <a:ext cx="3096344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Kullanıma bağlı fiziksel ve ruhsal </a:t>
            </a:r>
            <a:r>
              <a:rPr lang="tr-TR" b="1" dirty="0" smtClean="0">
                <a:solidFill>
                  <a:schemeClr val="tx1"/>
                </a:solidFill>
              </a:rPr>
              <a:t>sorunları </a:t>
            </a:r>
            <a:r>
              <a:rPr lang="tr-TR" b="1" dirty="0" smtClean="0">
                <a:solidFill>
                  <a:schemeClr val="tx1"/>
                </a:solidFill>
              </a:rPr>
              <a:t>araştırın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6" name="25 Yuvarlatılmış Dikdörtgen"/>
          <p:cNvSpPr/>
          <p:nvPr/>
        </p:nvSpPr>
        <p:spPr>
          <a:xfrm>
            <a:off x="4355976" y="3284984"/>
            <a:ext cx="3096344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Gerekirse </a:t>
            </a:r>
            <a:r>
              <a:rPr lang="tr-TR" b="1" dirty="0" err="1" smtClean="0">
                <a:solidFill>
                  <a:schemeClr val="tx1"/>
                </a:solidFill>
              </a:rPr>
              <a:t>semptomatik</a:t>
            </a:r>
            <a:r>
              <a:rPr lang="tr-TR" b="1" dirty="0" smtClean="0">
                <a:solidFill>
                  <a:schemeClr val="tx1"/>
                </a:solidFill>
              </a:rPr>
              <a:t> tedavi uygulayın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9" name="28 Yuvarlatılmış Dikdörtgen"/>
          <p:cNvSpPr/>
          <p:nvPr/>
        </p:nvSpPr>
        <p:spPr>
          <a:xfrm>
            <a:off x="4355976" y="4437112"/>
            <a:ext cx="3096344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Gerekli tanısal testleri isteyin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23 Dirsek Bağlayıcısı"/>
          <p:cNvCxnSpPr>
            <a:stCxn id="36" idx="1"/>
            <a:endCxn id="25" idx="1"/>
          </p:cNvCxnSpPr>
          <p:nvPr/>
        </p:nvCxnSpPr>
        <p:spPr>
          <a:xfrm rot="10800000" flipV="1">
            <a:off x="4355976" y="1484784"/>
            <a:ext cx="12700" cy="1080120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irsek Bağlayıcısı"/>
          <p:cNvCxnSpPr>
            <a:stCxn id="25" idx="1"/>
            <a:endCxn id="26" idx="1"/>
          </p:cNvCxnSpPr>
          <p:nvPr/>
        </p:nvCxnSpPr>
        <p:spPr>
          <a:xfrm rot="10800000" flipV="1">
            <a:off x="4355976" y="2564904"/>
            <a:ext cx="12700" cy="115212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irsek Bağlayıcısı"/>
          <p:cNvCxnSpPr>
            <a:stCxn id="26" idx="1"/>
            <a:endCxn id="29" idx="1"/>
          </p:cNvCxnSpPr>
          <p:nvPr/>
        </p:nvCxnSpPr>
        <p:spPr>
          <a:xfrm rot="10800000" flipV="1">
            <a:off x="4355976" y="3717032"/>
            <a:ext cx="12700" cy="115212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Sağ Ok"/>
          <p:cNvSpPr/>
          <p:nvPr/>
        </p:nvSpPr>
        <p:spPr>
          <a:xfrm>
            <a:off x="3203848" y="1484784"/>
            <a:ext cx="432048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568" y="-161925"/>
            <a:ext cx="7991872" cy="1143000"/>
          </a:xfrm>
        </p:spPr>
        <p:txBody>
          <a:bodyPr/>
          <a:lstStyle/>
          <a:p>
            <a:r>
              <a:rPr lang="tr-TR" sz="2800" dirty="0" smtClean="0"/>
              <a:t>UYGULAMA PLANI</a:t>
            </a:r>
            <a:endParaRPr lang="en-US" sz="26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611560" y="1268696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GENEL DEĞERLENDİRME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21 Yuvarlatılmış Dikdörtgen"/>
          <p:cNvSpPr/>
          <p:nvPr/>
        </p:nvSpPr>
        <p:spPr>
          <a:xfrm>
            <a:off x="611560" y="2744924"/>
            <a:ext cx="2304256" cy="864096"/>
          </a:xfrm>
          <a:prstGeom prst="roundRect">
            <a:avLst/>
          </a:prstGeom>
          <a:solidFill>
            <a:srgbClr val="014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RİSK TARAMASI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611560" y="4221280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KISA MÜDAHALE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2204864"/>
            <a:ext cx="504056" cy="504056"/>
          </a:xfrm>
          <a:prstGeom prst="rect">
            <a:avLst/>
          </a:prstGeom>
          <a:noFill/>
        </p:spPr>
      </p:pic>
      <p:sp>
        <p:nvSpPr>
          <p:cNvPr id="36" name="35 Yuvarlatılmış Dikdörtgen"/>
          <p:cNvSpPr/>
          <p:nvPr/>
        </p:nvSpPr>
        <p:spPr>
          <a:xfrm>
            <a:off x="4355976" y="2708920"/>
            <a:ext cx="3096344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 smtClean="0">
                <a:solidFill>
                  <a:schemeClr val="tx1"/>
                </a:solidFill>
              </a:rPr>
              <a:t>Alkol-madde kullanımının risk düzeyini saptayın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38 Yuvarlatılmış Dikdörtgen"/>
          <p:cNvSpPr/>
          <p:nvPr/>
        </p:nvSpPr>
        <p:spPr>
          <a:xfrm>
            <a:off x="611560" y="5661248"/>
            <a:ext cx="2304256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tr-TR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İZLEME / SEVK</a:t>
            </a:r>
            <a:endParaRPr lang="en-US" sz="1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48 Oval"/>
          <p:cNvSpPr/>
          <p:nvPr/>
        </p:nvSpPr>
        <p:spPr>
          <a:xfrm>
            <a:off x="395536" y="14127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49 Oval"/>
          <p:cNvSpPr/>
          <p:nvPr/>
        </p:nvSpPr>
        <p:spPr>
          <a:xfrm>
            <a:off x="395536" y="292494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50 Oval"/>
          <p:cNvSpPr/>
          <p:nvPr/>
        </p:nvSpPr>
        <p:spPr>
          <a:xfrm>
            <a:off x="395536" y="440123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51 Oval"/>
          <p:cNvSpPr/>
          <p:nvPr/>
        </p:nvSpPr>
        <p:spPr>
          <a:xfrm>
            <a:off x="395536" y="584139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9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3645024"/>
            <a:ext cx="504056" cy="504056"/>
          </a:xfrm>
          <a:prstGeom prst="rect">
            <a:avLst/>
          </a:prstGeom>
          <a:noFill/>
        </p:spPr>
      </p:pic>
      <p:pic>
        <p:nvPicPr>
          <p:cNvPr id="90" name="Picture 2" descr="http://veryicon.com/icon/png/System/Comic%20Tiger/Forward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1547664" y="5121316"/>
            <a:ext cx="504056" cy="504056"/>
          </a:xfrm>
          <a:prstGeom prst="rect">
            <a:avLst/>
          </a:prstGeom>
          <a:noFill/>
        </p:spPr>
      </p:pic>
      <p:pic>
        <p:nvPicPr>
          <p:cNvPr id="91" name="90 Resim" descr="C:\Users\VAIO\Documents\samba\art\sekiller\p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821008" cy="8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Sağ Ok"/>
          <p:cNvSpPr/>
          <p:nvPr/>
        </p:nvSpPr>
        <p:spPr>
          <a:xfrm>
            <a:off x="3203848" y="2924944"/>
            <a:ext cx="432048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32197</TotalTime>
  <Words>2906</Words>
  <Application>Microsoft Office PowerPoint</Application>
  <PresentationFormat>Ekran Gösterisi (4:3)</PresentationFormat>
  <Paragraphs>471</Paragraphs>
  <Slides>78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79" baseType="lpstr">
      <vt:lpstr>Ofis Teması</vt:lpstr>
      <vt:lpstr>Sigara, Alkol ve Madde Bağımlılığı  Rehberlik ve Tarama Programı   Birinci Basamak Sağlık Hizmetlerinde Alkol ve Madde Kullanımına Yönelik  KISA MÜDAHALE </vt:lpstr>
      <vt:lpstr>Slayt 2</vt:lpstr>
      <vt:lpstr>Birinci basamakta alkol-madde kullanan hastalara kısa müdahale neden önemli?</vt:lpstr>
      <vt:lpstr>Neden kısa müdahale?</vt:lpstr>
      <vt:lpstr>Neden?</vt:lpstr>
      <vt:lpstr>Neden?</vt:lpstr>
      <vt:lpstr>UYGULAMA PLANI</vt:lpstr>
      <vt:lpstr>UYGULAMA PLANI</vt:lpstr>
      <vt:lpstr>UYGULAMA PLANI</vt:lpstr>
      <vt:lpstr>UYGULAMA PLANI</vt:lpstr>
      <vt:lpstr>UYGULAMA PLANI</vt:lpstr>
      <vt:lpstr>Slayt 12</vt:lpstr>
      <vt:lpstr>Resimdeki bebeği bulun!</vt:lpstr>
      <vt:lpstr>ALKOL-MADDE ETKİSİ ALTINDA OLUP OLMADIĞINI ARAŞTIRIN</vt:lpstr>
      <vt:lpstr>YOKSUNLUK BELİRTİLERİ OLUP OLMADIĞINI DEĞERLENDİRİN</vt:lpstr>
      <vt:lpstr>EŞLİK EDEN FİZİKSEL SORUNLARI SAPTAYIN</vt:lpstr>
      <vt:lpstr>EŞLİK EDEN RUHSAL SORUNLARI SAPTAYIN</vt:lpstr>
      <vt:lpstr>GEREKİRSE SEMPTOMATİK TEDAVİ UYGULAYIN</vt:lpstr>
      <vt:lpstr>GEREKLİ TANISAL TESTLERİ YAPIN</vt:lpstr>
      <vt:lpstr>Slayt 20</vt:lpstr>
      <vt:lpstr>Dikey çizgiler kırık mı, düz mü?</vt:lpstr>
      <vt:lpstr>Slayt 22</vt:lpstr>
      <vt:lpstr>ALKOL KULLANIMI İÇİN RİSK TARAMASI</vt:lpstr>
      <vt:lpstr>Slayt 24</vt:lpstr>
      <vt:lpstr>BAPİRT-ALKOL SORULARI</vt:lpstr>
      <vt:lpstr>BAPİRT-ALKOL SORULARI</vt:lpstr>
      <vt:lpstr>BAPİRT-ALKOL SORULARI</vt:lpstr>
      <vt:lpstr>Yukarıdaki soruların toplam puanı  3 veya üstü ise ORTA RİSK kapsamında,  6 veya üstü ise  YÜKSEK RİSK kapsamında değerlendirilmelidir.</vt:lpstr>
      <vt:lpstr>Alkol için risk taraması  videosunu izleyelim</vt:lpstr>
      <vt:lpstr>MADDE KULLANIMI İÇİN RİSK TARAMASI</vt:lpstr>
      <vt:lpstr>Slayt 31</vt:lpstr>
      <vt:lpstr>BAPİRT-MADDE SORULARI</vt:lpstr>
      <vt:lpstr>BAPİRT-MADDE SORULARI</vt:lpstr>
      <vt:lpstr>BAPİRT-MADDE SORULARI</vt:lpstr>
      <vt:lpstr>Yukarıdaki sorulara verilen yanıtların toplam puanı  4 veya üstü ise kişinin madde kullanım düzeyi YÜKSEK RİSK olarak değerlendirilmelidir</vt:lpstr>
      <vt:lpstr>Madde için risk taraması  videosunu izleyelim</vt:lpstr>
      <vt:lpstr>ERGENLERDE RİSK TARAMASI</vt:lpstr>
      <vt:lpstr>Ergenler için alkol taraması</vt:lpstr>
      <vt:lpstr>Ergenler için madde taraması</vt:lpstr>
      <vt:lpstr>Alkol için risk taraması -2 videosunu izleyelim, formu birlikte dolduralım</vt:lpstr>
      <vt:lpstr>Madde için risk taraması -2 videosunu izleyelim, formu birlikte dolduralım</vt:lpstr>
      <vt:lpstr>BİR STANDART ÖLÇÜ KAVRAMI</vt:lpstr>
      <vt:lpstr>SINIRLAR </vt:lpstr>
      <vt:lpstr>Ancak…</vt:lpstr>
      <vt:lpstr>Alıştırma </vt:lpstr>
      <vt:lpstr>Slayt 46</vt:lpstr>
      <vt:lpstr>Düşük/orta riskli  alkol-madde kullanımına yaklaşım</vt:lpstr>
      <vt:lpstr>Slayt 48</vt:lpstr>
      <vt:lpstr>GERİ BİLDİRİM VERİN</vt:lpstr>
      <vt:lpstr>DEĞİŞİME HAZIR OLUP OLMADIĞINI DEĞERLENDİRİN</vt:lpstr>
      <vt:lpstr>Geri Bildirim Verme ve Değişim Motivasyonunu Değerlendirme  videosunu izleyelim</vt:lpstr>
      <vt:lpstr>DEĞİŞİM DÖNGÜSÜNDEKİ YERİNİ BELİRLEYİN</vt:lpstr>
      <vt:lpstr>ALKOL-MADDE ETKİLERİ HAKKINDA BİLGİLENDİRİN</vt:lpstr>
      <vt:lpstr>BİLGİ NOTUNU VERİN</vt:lpstr>
      <vt:lpstr>Alkol Hakkında Bilgilendirme  videosunu izleyelim</vt:lpstr>
      <vt:lpstr>KESME VE/VEYA AZALTMA İÇİN ETKİN TAVSİYEDE BULUNUN</vt:lpstr>
      <vt:lpstr>Etkin Tavsiye Verme  videosunu izleyelim</vt:lpstr>
      <vt:lpstr>HEDEFLER KOYUN</vt:lpstr>
      <vt:lpstr>HEDEFLER KOYUN Alkol için kontrollü içme yöntemini öğretin</vt:lpstr>
      <vt:lpstr>Slayt 60</vt:lpstr>
      <vt:lpstr>Slayt 61</vt:lpstr>
      <vt:lpstr>Slayt 62</vt:lpstr>
      <vt:lpstr>Alkol-madde kullanıcılarında bırakma isteği ve motivasyonu vardır. Ama bulup çıkarmak ve sürdürmek gerekir</vt:lpstr>
      <vt:lpstr>MOTİVASYON ARTIRICI GÖRÜŞME YAPIN</vt:lpstr>
      <vt:lpstr>MOTİVASYON ARTIRICI GÖRÜŞME</vt:lpstr>
      <vt:lpstr>MOTİVASYON ARTIRICI GÖRÜŞME</vt:lpstr>
      <vt:lpstr>MOTİVASYON ARTIRICI GÖRÜŞME</vt:lpstr>
      <vt:lpstr>MOTİVASYON ARTIRICI GÖRÜŞME</vt:lpstr>
      <vt:lpstr>Motivasyon Artırıcı Görüşme  videosunu (alkol ve madde) izleyelim</vt:lpstr>
      <vt:lpstr>Slayt 70</vt:lpstr>
      <vt:lpstr>TEKRAR GÖRÜŞMEYE ÇAĞIRIN VE İZLEYİN</vt:lpstr>
      <vt:lpstr>Siyah noktaları sayın</vt:lpstr>
      <vt:lpstr>ENDİŞENİZİ PAYLAŞIN VE SEVK EDİN</vt:lpstr>
      <vt:lpstr>Slayt 74</vt:lpstr>
      <vt:lpstr>Ergenlerde dikkat!</vt:lpstr>
      <vt:lpstr>Ergenlerde dikkat!</vt:lpstr>
      <vt:lpstr>Bağımlılıkta ebeveynin ihtiyaçları</vt:lpstr>
      <vt:lpstr>Materyaller nerede?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VAIO</dc:creator>
  <cp:lastModifiedBy>VAIO</cp:lastModifiedBy>
  <cp:revision>382</cp:revision>
  <dcterms:created xsi:type="dcterms:W3CDTF">2010-10-23T12:22:36Z</dcterms:created>
  <dcterms:modified xsi:type="dcterms:W3CDTF">2016-04-28T10:21:43Z</dcterms:modified>
</cp:coreProperties>
</file>