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9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7" r:id="rId9"/>
    <p:sldId id="273" r:id="rId10"/>
    <p:sldId id="274" r:id="rId11"/>
    <p:sldId id="276" r:id="rId12"/>
    <p:sldId id="275" r:id="rId13"/>
    <p:sldId id="277" r:id="rId14"/>
    <p:sldId id="278" r:id="rId15"/>
    <p:sldId id="280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39" r:id="rId41"/>
    <p:sldId id="340" r:id="rId42"/>
    <p:sldId id="310" r:id="rId43"/>
    <p:sldId id="311" r:id="rId44"/>
    <p:sldId id="314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817C0-228B-40FA-83F0-6539B176BEF1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80BC7-43D8-4E44-9FFE-3653E6AA8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80BC7-43D8-4E44-9FFE-3653E6AA8295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r>
              <a:rPr lang="en-US" sz="900">
                <a:latin typeface="Times New Roman" pitchFamily="18" charset="0"/>
              </a:rPr>
              <a:t>Etkili İletişim Becerileri - Öğretmenler İçin     Hazırlayan:Uzm. Psik. Dan. Sanem TOPUZ</a:t>
            </a:r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/>
            <a:fld id="{29AE812C-5169-41A7-B180-65A8D007E2DD}" type="slidenum">
              <a:rPr lang="en-US" sz="1200">
                <a:latin typeface="Times New Roman" pitchFamily="18" charset="0"/>
              </a:rPr>
              <a:pPr algn="r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203200"/>
            <a:ext cx="6096000" cy="4572000"/>
          </a:xfrm>
          <a:ln/>
        </p:spPr>
      </p:sp>
      <p:sp>
        <p:nvSpPr>
          <p:cNvPr id="809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221288"/>
            <a:ext cx="6096000" cy="271462"/>
          </a:xfrm>
          <a:noFill/>
          <a:ln/>
        </p:spPr>
        <p:txBody>
          <a:bodyPr lIns="65083" tIns="25398" rIns="65083" bIns="25398">
            <a:spAutoFit/>
          </a:bodyPr>
          <a:lstStyle/>
          <a:p>
            <a:pPr marL="342900" indent="-342900" eaLnBrk="1" hangingPunct="1">
              <a:lnSpc>
                <a:spcPct val="130000"/>
              </a:lnSpc>
              <a:spcBef>
                <a:spcPct val="65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r>
              <a:rPr lang="en-US" sz="900">
                <a:latin typeface="Times New Roman" pitchFamily="18" charset="0"/>
              </a:rPr>
              <a:t>Etkili İletişim Becerileri - Öğretmenler İçin     Hazırlayan:Uzm. Psik. Dan. Sanem TOPUZ</a:t>
            </a: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 anchor="b"/>
          <a:lstStyle/>
          <a:p>
            <a:pPr algn="r"/>
            <a:fld id="{9CB48E47-D584-47F4-8285-56BD655925B0}" type="slidenum">
              <a:rPr lang="en-US" sz="1200">
                <a:latin typeface="Times New Roman" pitchFamily="18" charset="0"/>
              </a:rPr>
              <a:pPr algn="r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388" y="177800"/>
            <a:ext cx="6096000" cy="45720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6096000" cy="3886200"/>
          </a:xfrm>
          <a:noFill/>
          <a:ln/>
        </p:spPr>
        <p:txBody>
          <a:bodyPr lIns="91435" tIns="45717" rIns="91435" bIns="45717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C3ABB-0A07-4205-9423-2FB3AC6648E8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3B3C4-EBA4-4899-B296-584D4E26D2E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99592" y="-459432"/>
            <a:ext cx="7772400" cy="2852935"/>
          </a:xfrm>
        </p:spPr>
        <p:txBody>
          <a:bodyPr/>
          <a:lstStyle/>
          <a:p>
            <a:r>
              <a:rPr lang="tr-TR" dirty="0" smtClean="0"/>
              <a:t>BEYAZ  KOD  İLETİŞİM TOPLANTIMIZA  HOŞ GELDİNİZ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40544" y="2780928"/>
            <a:ext cx="8062912" cy="122195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Win10P32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805264"/>
            <a:ext cx="6552728" cy="72008"/>
          </a:xfrm>
          <a:prstGeom prst="rect">
            <a:avLst/>
          </a:prstGeom>
          <a:noFill/>
        </p:spPr>
      </p:pic>
      <p:pic>
        <p:nvPicPr>
          <p:cNvPr id="1027" name="Picture 3" descr="C:\Users\Win10P32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8880"/>
            <a:ext cx="6552728" cy="3528392"/>
          </a:xfrm>
          <a:prstGeom prst="rect">
            <a:avLst/>
          </a:prstGeom>
          <a:noFill/>
        </p:spPr>
      </p:pic>
      <p:pic>
        <p:nvPicPr>
          <p:cNvPr id="1028" name="Picture 4" descr="C:\Users\Win10P32\Desktop\sonsuz-sevgi-19-beyaz-gul-at1836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İLETİŞİMİN İLKELERİ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 smtClean="0"/>
              <a:t>    Sağlıklı     bir    iletişimde;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800" dirty="0" smtClean="0"/>
          </a:p>
          <a:p>
            <a:pPr eaLnBrk="1" hangingPunct="1">
              <a:defRPr/>
            </a:pPr>
            <a:r>
              <a:rPr lang="tr-TR" sz="2800" dirty="0" smtClean="0"/>
              <a:t>Her  bireyin  kendine  özgü  özellikleri  olduğunu bilmek  ve  bunu  koşulsuz  kabul  etmek,</a:t>
            </a:r>
          </a:p>
          <a:p>
            <a:pPr eaLnBrk="1" hangingPunct="1">
              <a:defRPr/>
            </a:pPr>
            <a:r>
              <a:rPr lang="tr-TR" sz="2800" dirty="0" smtClean="0"/>
              <a:t>Şeffaf   olmak,</a:t>
            </a:r>
          </a:p>
          <a:p>
            <a:pPr eaLnBrk="1" hangingPunct="1">
              <a:defRPr/>
            </a:pPr>
            <a:r>
              <a:rPr lang="tr-TR" sz="2800" dirty="0" smtClean="0"/>
              <a:t>Problemlerini   kendisinin  çözebileceğine   inanmak,</a:t>
            </a:r>
          </a:p>
          <a:p>
            <a:pPr eaLnBrk="1" hangingPunct="1">
              <a:defRPr/>
            </a:pPr>
            <a:r>
              <a:rPr lang="tr-TR" sz="2800" dirty="0" smtClean="0"/>
              <a:t>Duygu  düşünce  ve  davranışlarında  tutarlı  olmak, </a:t>
            </a:r>
          </a:p>
          <a:p>
            <a:pPr eaLnBrk="1" hangingPunct="1">
              <a:defRPr/>
            </a:pPr>
            <a:r>
              <a:rPr lang="tr-TR" sz="2800" dirty="0" smtClean="0"/>
              <a:t>Empati   yapmak   önemlidir.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10588" cy="101441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İLETİŞİM SÜRECİ</a:t>
            </a:r>
            <a:endParaRPr lang="tr-TR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5867400" y="28527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tr-TR" sz="2400">
              <a:latin typeface="Times New Roman" pitchFamily="18" charset="0"/>
            </a:endParaRPr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2771775" y="17732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2400" b="1">
                <a:latin typeface="Times New Roman" pitchFamily="18" charset="0"/>
              </a:rPr>
              <a:t>ÇEVRE KOŞULLARI </a:t>
            </a:r>
          </a:p>
        </p:txBody>
      </p:sp>
      <p:sp>
        <p:nvSpPr>
          <p:cNvPr id="16389" name="Text Box 21"/>
          <p:cNvSpPr txBox="1">
            <a:spLocks noChangeArrowheads="1"/>
          </p:cNvSpPr>
          <p:nvPr/>
        </p:nvSpPr>
        <p:spPr bwMode="auto">
          <a:xfrm>
            <a:off x="0" y="2708275"/>
            <a:ext cx="172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 smtClean="0"/>
              <a:t>    KAYNAK</a:t>
            </a:r>
            <a:endParaRPr lang="tr-TR" sz="2800" b="1" dirty="0"/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2411413" y="27082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/>
              <a:t>MESAJ</a:t>
            </a:r>
          </a:p>
        </p:txBody>
      </p:sp>
      <p:sp>
        <p:nvSpPr>
          <p:cNvPr id="16391" name="Text Box 23"/>
          <p:cNvSpPr txBox="1">
            <a:spLocks noChangeArrowheads="1"/>
          </p:cNvSpPr>
          <p:nvPr/>
        </p:nvSpPr>
        <p:spPr bwMode="auto">
          <a:xfrm>
            <a:off x="4643438" y="27082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/>
              <a:t>KANAL</a:t>
            </a:r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6804025" y="2708275"/>
            <a:ext cx="1112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/>
              <a:t>ALICI</a:t>
            </a:r>
          </a:p>
        </p:txBody>
      </p:sp>
      <p:sp>
        <p:nvSpPr>
          <p:cNvPr id="16393" name="Text Box 25"/>
          <p:cNvSpPr txBox="1">
            <a:spLocks noChangeArrowheads="1"/>
          </p:cNvSpPr>
          <p:nvPr/>
        </p:nvSpPr>
        <p:spPr bwMode="auto">
          <a:xfrm>
            <a:off x="2987675" y="4221163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/>
              <a:t>GERİBİLDİRİM</a:t>
            </a:r>
          </a:p>
        </p:txBody>
      </p:sp>
      <p:sp>
        <p:nvSpPr>
          <p:cNvPr id="16394" name="Line 26"/>
          <p:cNvSpPr>
            <a:spLocks noChangeShapeType="1"/>
          </p:cNvSpPr>
          <p:nvPr/>
        </p:nvSpPr>
        <p:spPr bwMode="auto">
          <a:xfrm>
            <a:off x="1763713" y="29972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6395" name="Line 27"/>
          <p:cNvSpPr>
            <a:spLocks noChangeShapeType="1"/>
          </p:cNvSpPr>
          <p:nvPr/>
        </p:nvSpPr>
        <p:spPr bwMode="auto">
          <a:xfrm>
            <a:off x="3995738" y="29972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6396" name="Line 28"/>
          <p:cNvSpPr>
            <a:spLocks noChangeShapeType="1"/>
          </p:cNvSpPr>
          <p:nvPr/>
        </p:nvSpPr>
        <p:spPr bwMode="auto">
          <a:xfrm>
            <a:off x="6011863" y="29972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6397" name="Line 30"/>
          <p:cNvSpPr>
            <a:spLocks noChangeShapeType="1"/>
          </p:cNvSpPr>
          <p:nvPr/>
        </p:nvSpPr>
        <p:spPr bwMode="auto">
          <a:xfrm>
            <a:off x="1187450" y="3357563"/>
            <a:ext cx="17287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6398" name="Line 31"/>
          <p:cNvSpPr>
            <a:spLocks noChangeShapeType="1"/>
          </p:cNvSpPr>
          <p:nvPr/>
        </p:nvSpPr>
        <p:spPr bwMode="auto">
          <a:xfrm flipH="1">
            <a:off x="5724525" y="3500438"/>
            <a:ext cx="15843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9575"/>
            <a:ext cx="6444208" cy="495300"/>
          </a:xfrm>
          <a:solidFill>
            <a:schemeClr val="bg1">
              <a:alpha val="59999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  <a:defRPr/>
            </a:pPr>
            <a:r>
              <a:rPr lang="tr-TR" sz="2300" b="1" dirty="0" smtClean="0">
                <a:solidFill>
                  <a:srgbClr val="C42818"/>
                </a:solidFill>
                <a:latin typeface="Comic Sans MS" pitchFamily="66" charset="0"/>
              </a:rPr>
              <a:t>  İLETİŞİM  SÜRECİ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827088" y="2405162"/>
            <a:ext cx="7848600" cy="3540969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tr-TR" b="1" dirty="0">
                <a:latin typeface="Comic Sans MS" pitchFamily="66" charset="0"/>
              </a:rPr>
              <a:t>İletişim </a:t>
            </a:r>
            <a:r>
              <a:rPr lang="tr-TR" b="1" dirty="0" smtClean="0">
                <a:latin typeface="Comic Sans MS" pitchFamily="66" charset="0"/>
              </a:rPr>
              <a:t> 5  aşamaya  ayrılabilen  </a:t>
            </a:r>
            <a:r>
              <a:rPr lang="tr-TR" b="1" dirty="0">
                <a:latin typeface="Comic Sans MS" pitchFamily="66" charset="0"/>
              </a:rPr>
              <a:t>olaylar </a:t>
            </a:r>
            <a:r>
              <a:rPr lang="tr-TR" b="1" dirty="0" smtClean="0">
                <a:latin typeface="Comic Sans MS" pitchFamily="66" charset="0"/>
              </a:rPr>
              <a:t> zinciridir.</a:t>
            </a:r>
            <a:endParaRPr lang="tr-TR" b="1" dirty="0">
              <a:latin typeface="Comic Sans MS" pitchFamily="66" charset="0"/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tr-TR" b="1" dirty="0">
                <a:latin typeface="Comic Sans MS" pitchFamily="66" charset="0"/>
              </a:rPr>
              <a:t>1-</a:t>
            </a:r>
            <a:r>
              <a:rPr lang="tr-TR" b="1" i="1" dirty="0">
                <a:solidFill>
                  <a:srgbClr val="000000"/>
                </a:solidFill>
                <a:latin typeface="Comic Sans MS" pitchFamily="66" charset="0"/>
              </a:rPr>
              <a:t>Kaynak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tr-TR" b="1" dirty="0" smtClean="0">
                <a:latin typeface="Comic Sans MS" pitchFamily="66" charset="0"/>
              </a:rPr>
              <a:t> bir  fikre  sahiptir</a:t>
            </a:r>
            <a:endParaRPr lang="tr-TR" b="1" dirty="0">
              <a:latin typeface="Comic Sans MS" pitchFamily="66" charset="0"/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tr-TR" b="1" dirty="0">
                <a:latin typeface="Comic Sans MS" pitchFamily="66" charset="0"/>
              </a:rPr>
              <a:t>2-</a:t>
            </a:r>
            <a:r>
              <a:rPr lang="tr-TR" b="1" i="1" dirty="0">
                <a:solidFill>
                  <a:srgbClr val="000000"/>
                </a:solidFill>
                <a:latin typeface="Comic Sans MS" pitchFamily="66" charset="0"/>
              </a:rPr>
              <a:t>Fikir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tr-TR" b="1" dirty="0" smtClean="0">
                <a:latin typeface="Comic Sans MS" pitchFamily="66" charset="0"/>
              </a:rPr>
              <a:t> bir  </a:t>
            </a:r>
            <a:r>
              <a:rPr lang="tr-TR" b="1" dirty="0">
                <a:latin typeface="Comic Sans MS" pitchFamily="66" charset="0"/>
              </a:rPr>
              <a:t>mesaja </a:t>
            </a:r>
            <a:r>
              <a:rPr lang="tr-TR" b="1" dirty="0" smtClean="0">
                <a:latin typeface="Comic Sans MS" pitchFamily="66" charset="0"/>
              </a:rPr>
              <a:t> dönüşür</a:t>
            </a:r>
            <a:endParaRPr lang="tr-TR" b="1" dirty="0">
              <a:latin typeface="Comic Sans MS" pitchFamily="66" charset="0"/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tr-TR" b="1" dirty="0" smtClean="0">
                <a:latin typeface="Comic Sans MS" pitchFamily="66" charset="0"/>
              </a:rPr>
              <a:t>3-</a:t>
            </a:r>
            <a:r>
              <a:rPr lang="tr-TR" b="1" i="1" dirty="0" smtClean="0">
                <a:solidFill>
                  <a:srgbClr val="000000"/>
                </a:solidFill>
                <a:latin typeface="Comic Sans MS" pitchFamily="66" charset="0"/>
              </a:rPr>
              <a:t>Mesaj 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>
                <a:latin typeface="Comic Sans MS" pitchFamily="66" charset="0"/>
              </a:rPr>
              <a:t>iletilir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tr-TR" b="1" dirty="0">
                <a:latin typeface="Comic Sans MS" pitchFamily="66" charset="0"/>
              </a:rPr>
              <a:t>4-Alıcı 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i="1" dirty="0" smtClean="0">
                <a:solidFill>
                  <a:srgbClr val="000000"/>
                </a:solidFill>
                <a:latin typeface="Comic Sans MS" pitchFamily="66" charset="0"/>
              </a:rPr>
              <a:t>mesajı</a:t>
            </a:r>
            <a:r>
              <a:rPr lang="tr-TR" b="1" i="1" dirty="0" smtClean="0">
                <a:latin typeface="Comic Sans MS" pitchFamily="66" charset="0"/>
              </a:rPr>
              <a:t>  alır</a:t>
            </a:r>
            <a:endParaRPr lang="tr-TR" b="1" i="1" dirty="0">
              <a:latin typeface="Comic Sans MS" pitchFamily="66" charset="0"/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tr-TR" b="1" dirty="0">
                <a:latin typeface="Comic Sans MS" pitchFamily="66" charset="0"/>
              </a:rPr>
              <a:t>5-Alıcı, </a:t>
            </a:r>
            <a:r>
              <a:rPr lang="tr-TR" b="1" dirty="0" smtClean="0">
                <a:latin typeface="Comic Sans MS" pitchFamily="66" charset="0"/>
              </a:rPr>
              <a:t> kaynağa  tepkide  bulunur  ve  </a:t>
            </a:r>
            <a:r>
              <a:rPr lang="tr-TR" b="1" i="1" dirty="0">
                <a:solidFill>
                  <a:srgbClr val="000000"/>
                </a:solidFill>
                <a:latin typeface="Comic Sans MS" pitchFamily="66" charset="0"/>
              </a:rPr>
              <a:t>geribildirim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tr-TR" b="1" dirty="0" smtClean="0">
                <a:latin typeface="Comic Sans MS" pitchFamily="66" charset="0"/>
              </a:rPr>
              <a:t> yollar</a:t>
            </a:r>
            <a:r>
              <a:rPr lang="tr-TR" b="1" dirty="0">
                <a:latin typeface="Comic Sans MS" pitchFamily="66" charset="0"/>
              </a:rPr>
              <a:t>.. 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tr-TR" b="1" dirty="0">
                <a:latin typeface="Comic Sans MS" pitchFamily="66" charset="0"/>
              </a:rPr>
              <a:t>    </a:t>
            </a:r>
            <a:r>
              <a:rPr lang="tr-TR" b="1" dirty="0" smtClean="0">
                <a:latin typeface="Comic Sans MS" pitchFamily="66" charset="0"/>
              </a:rPr>
              <a:t>Bu  durumda  </a:t>
            </a:r>
            <a:r>
              <a:rPr lang="tr-TR" b="1" dirty="0">
                <a:latin typeface="Comic Sans MS" pitchFamily="66" charset="0"/>
              </a:rPr>
              <a:t>süreç, her </a:t>
            </a:r>
            <a:r>
              <a:rPr lang="tr-TR" b="1" dirty="0" smtClean="0">
                <a:latin typeface="Comic Sans MS" pitchFamily="66" charset="0"/>
              </a:rPr>
              <a:t> iki  </a:t>
            </a:r>
            <a:r>
              <a:rPr lang="tr-TR" b="1" dirty="0">
                <a:latin typeface="Comic Sans MS" pitchFamily="66" charset="0"/>
              </a:rPr>
              <a:t>tarafın </a:t>
            </a:r>
            <a:r>
              <a:rPr lang="tr-TR" b="1" dirty="0" smtClean="0">
                <a:latin typeface="Comic Sans MS" pitchFamily="66" charset="0"/>
              </a:rPr>
              <a:t> birbirlerine  kendilerini </a:t>
            </a:r>
            <a:r>
              <a:rPr lang="tr-TR" b="1" dirty="0">
                <a:latin typeface="Comic Sans MS" pitchFamily="66" charset="0"/>
              </a:rPr>
              <a:t>açıklayıncaya </a:t>
            </a:r>
            <a:r>
              <a:rPr lang="tr-TR" b="1" dirty="0" smtClean="0">
                <a:latin typeface="Comic Sans MS" pitchFamily="66" charset="0"/>
              </a:rPr>
              <a:t> kadar </a:t>
            </a:r>
            <a:r>
              <a:rPr lang="tr-TR" b="1" dirty="0">
                <a:latin typeface="Comic Sans MS" pitchFamily="66" charset="0"/>
              </a:rPr>
              <a:t>tekrarlanır. Ancak bu süreç </a:t>
            </a:r>
            <a:r>
              <a:rPr lang="tr-TR" b="1" dirty="0" smtClean="0">
                <a:latin typeface="Comic Sans MS" pitchFamily="66" charset="0"/>
              </a:rPr>
              <a:t>kapsamındaki  </a:t>
            </a:r>
            <a:r>
              <a:rPr lang="tr-TR" b="1" dirty="0">
                <a:latin typeface="Comic Sans MS" pitchFamily="66" charset="0"/>
              </a:rPr>
              <a:t>her </a:t>
            </a:r>
            <a:r>
              <a:rPr lang="tr-TR" b="1" dirty="0" smtClean="0">
                <a:latin typeface="Comic Sans MS" pitchFamily="66" charset="0"/>
              </a:rPr>
              <a:t>bir  adım  başarıya  </a:t>
            </a:r>
            <a:r>
              <a:rPr lang="tr-TR" b="1" dirty="0">
                <a:latin typeface="Comic Sans MS" pitchFamily="66" charset="0"/>
              </a:rPr>
              <a:t>ulaşırsa </a:t>
            </a:r>
            <a:r>
              <a:rPr lang="tr-TR" b="1" dirty="0" smtClean="0">
                <a:latin typeface="Comic Sans MS" pitchFamily="66" charset="0"/>
              </a:rPr>
              <a:t> iletişimin  etkili  olduğu  söylenebilir.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828675" y="981075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tr-TR" sz="2000" dirty="0">
                <a:latin typeface="Comic Sans MS" pitchFamily="66" charset="0"/>
              </a:rPr>
              <a:t>İster konuşun, </a:t>
            </a:r>
            <a:r>
              <a:rPr lang="tr-TR" sz="2000" dirty="0" smtClean="0">
                <a:latin typeface="Comic Sans MS" pitchFamily="66" charset="0"/>
              </a:rPr>
              <a:t>  ister </a:t>
            </a:r>
            <a:r>
              <a:rPr lang="tr-TR" sz="2000" dirty="0">
                <a:latin typeface="Comic Sans MS" pitchFamily="66" charset="0"/>
              </a:rPr>
              <a:t>yazın</a:t>
            </a:r>
            <a:r>
              <a:rPr lang="tr-TR" sz="2000" dirty="0" smtClean="0">
                <a:latin typeface="Comic Sans MS" pitchFamily="66" charset="0"/>
              </a:rPr>
              <a:t>,  </a:t>
            </a:r>
            <a:r>
              <a:rPr lang="tr-TR" sz="2000" dirty="0">
                <a:latin typeface="Comic Sans MS" pitchFamily="66" charset="0"/>
              </a:rPr>
              <a:t>ister </a:t>
            </a:r>
            <a:r>
              <a:rPr lang="tr-TR" sz="2000" dirty="0" smtClean="0">
                <a:latin typeface="Comic Sans MS" pitchFamily="66" charset="0"/>
              </a:rPr>
              <a:t>dinleyin , </a:t>
            </a:r>
            <a:r>
              <a:rPr lang="tr-TR" sz="2000" dirty="0">
                <a:latin typeface="Comic Sans MS" pitchFamily="66" charset="0"/>
              </a:rPr>
              <a:t>ister okuyun</a:t>
            </a:r>
            <a:r>
              <a:rPr lang="tr-TR" sz="2000" dirty="0" smtClean="0">
                <a:latin typeface="Comic Sans MS" pitchFamily="66" charset="0"/>
              </a:rPr>
              <a:t>,      </a:t>
            </a:r>
            <a:r>
              <a:rPr lang="tr-TR" sz="2000" dirty="0">
                <a:latin typeface="Comic Sans MS" pitchFamily="66" charset="0"/>
              </a:rPr>
              <a:t>iletişim </a:t>
            </a:r>
            <a:r>
              <a:rPr lang="tr-TR" sz="2000" dirty="0" smtClean="0">
                <a:latin typeface="Comic Sans MS" pitchFamily="66" charset="0"/>
              </a:rPr>
              <a:t> tek  bir </a:t>
            </a:r>
            <a:r>
              <a:rPr lang="tr-TR" sz="2000" dirty="0">
                <a:latin typeface="Comic Sans MS" pitchFamily="66" charset="0"/>
              </a:rPr>
              <a:t>davranıştan </a:t>
            </a:r>
            <a:r>
              <a:rPr lang="tr-TR" sz="2000" dirty="0" smtClean="0">
                <a:latin typeface="Comic Sans MS" pitchFamily="66" charset="0"/>
              </a:rPr>
              <a:t> daha   fazla  şeyi  içerir</a:t>
            </a:r>
            <a:r>
              <a:rPr lang="tr-TR" sz="20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KAYNAK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tr-TR" dirty="0" smtClean="0"/>
          </a:p>
          <a:p>
            <a:pPr algn="just" eaLnBrk="1" hangingPunct="1">
              <a:defRPr/>
            </a:pPr>
            <a:r>
              <a:rPr lang="tr-TR" sz="3600" dirty="0" smtClean="0"/>
              <a:t>Algılama,seçme, düşünme ve yorumlama  süreçlerinde  ürettiği  anlamlı  mesajları  semboller  aracılığı    ile   ileten  kişi  ya  da  kişilerdir.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04664"/>
            <a:ext cx="9338172" cy="139757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MESAJ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12777"/>
            <a:ext cx="8229600" cy="2808312"/>
          </a:xfrm>
        </p:spPr>
        <p:txBody>
          <a:bodyPr/>
          <a:lstStyle/>
          <a:p>
            <a:pPr eaLnBrk="1" hangingPunct="1">
              <a:buNone/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İletişim    sürecinde   kaynak  ile  alıcı   için  aynı  anlamı  taşıyan  sembollerle  ifade  edilen  duygu,   düşünce   ve  bilgilerdir.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smtClean="0"/>
              <a:t/>
            </a:r>
            <a:br>
              <a:rPr lang="tr-TR" sz="4000" smtClean="0"/>
            </a:b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981075"/>
            <a:ext cx="8352928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      </a:t>
            </a:r>
            <a:r>
              <a:rPr lang="tr-T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ALICI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tr-TR" dirty="0" smtClean="0"/>
              <a:t>Kaynaktan   gelen   mesajları   alıp  yorumlayan ve   bunlara   sözlü,   sözsüz  tepkide  bulunan  kişi  ya  da  gruplardır.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836613"/>
            <a:ext cx="8510588" cy="1325562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KANAL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205038"/>
            <a:ext cx="8540750" cy="3894137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İletişim  sürecinde  mesajın  kaynaktan  alıcıya ulaşmasını  sağlayan  araçtır. </a:t>
            </a:r>
          </a:p>
          <a:p>
            <a:pPr eaLnBrk="1" hangingPunct="1">
              <a:defRPr/>
            </a:pPr>
            <a:r>
              <a:rPr lang="tr-TR" dirty="0" smtClean="0"/>
              <a:t>Mesajın  sunuluş  biçimidir.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836613"/>
            <a:ext cx="8510588" cy="1325562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GERİBİLDİRİM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2276872"/>
            <a:ext cx="8540750" cy="3247008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Alıcının   mesaja   verdiği   tepkidir. </a:t>
            </a:r>
          </a:p>
          <a:p>
            <a:pPr eaLnBrk="1" hangingPunct="1">
              <a:defRPr/>
            </a:pPr>
            <a:r>
              <a:rPr lang="tr-TR" dirty="0" smtClean="0"/>
              <a:t>Mesajın   yorumlanmasıdır.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675687" cy="752475"/>
          </a:xfrm>
        </p:spPr>
        <p:txBody>
          <a:bodyPr wrap="square" lIns="63595" tIns="25438" rIns="63595" bIns="25438" anchor="t">
            <a:spAutoFit/>
          </a:bodyPr>
          <a:lstStyle/>
          <a:p>
            <a:pPr eaLnBrk="1" hangingPunct="1">
              <a:defRPr/>
            </a:pPr>
            <a:r>
              <a:rPr lang="tr-TR" sz="4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İletişim Neden Önemlidir?</a:t>
            </a:r>
            <a:endParaRPr lang="en-US" sz="4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990600"/>
            <a:ext cx="7812087" cy="527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1775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tr-TR" sz="4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İletişimin Önemi</a:t>
            </a:r>
            <a:r>
              <a:rPr lang="tr-TR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/>
              <a:t>        İletişim yoluyla: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/>
          </a:p>
          <a:p>
            <a:pPr marL="803275" lvl="1" indent="-346075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 Birbirimizi    anlamaya</a:t>
            </a:r>
          </a:p>
          <a:p>
            <a:pPr marL="803275" lvl="1" indent="-346075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 Sevmeyi    öğrenmeye</a:t>
            </a:r>
          </a:p>
          <a:p>
            <a:pPr marL="803275" lvl="1" indent="-346075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 İlişkileri    başlatmaya    ve    sonlandırmaya</a:t>
            </a:r>
          </a:p>
          <a:p>
            <a:pPr marL="803275" lvl="1" indent="-346075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 Kendimiz   hakkında   daha   fazla   bilgi  edinmeye</a:t>
            </a:r>
          </a:p>
          <a:p>
            <a:pPr marL="803275" lvl="1" indent="-346075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 Başkalarının  bizi  nasıl  algıladıklarını  öğrenmeye</a:t>
            </a:r>
          </a:p>
          <a:p>
            <a:pPr marL="803275" lvl="1" indent="-346075" algn="ctr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r-TR" dirty="0" smtClean="0"/>
              <a:t>                                  ULAŞIRIZ…</a:t>
            </a:r>
          </a:p>
          <a:p>
            <a:pPr marL="803275" lvl="1" indent="-346075" eaLnBrk="1" hangingPunct="1">
              <a:defRPr/>
            </a:pPr>
            <a:endParaRPr 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63367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tr-TR" i="1" dirty="0" smtClean="0"/>
              <a:t>         Yola </a:t>
            </a:r>
            <a:r>
              <a:rPr lang="tr-TR" i="1" dirty="0"/>
              <a:t>çıkınca her sabah,	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    </a:t>
            </a:r>
            <a:r>
              <a:rPr lang="tr-TR" i="1" dirty="0" smtClean="0"/>
              <a:t>     Bulutlara </a:t>
            </a:r>
            <a:r>
              <a:rPr lang="tr-TR" i="1" dirty="0"/>
              <a:t>selam ver.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		</a:t>
            </a:r>
            <a:r>
              <a:rPr lang="tr-TR" i="1" dirty="0" smtClean="0"/>
              <a:t>   Taşlara</a:t>
            </a:r>
            <a:r>
              <a:rPr lang="tr-TR" i="1" dirty="0"/>
              <a:t>, kuşlara, 	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		</a:t>
            </a:r>
            <a:r>
              <a:rPr lang="tr-TR" i="1" dirty="0" smtClean="0"/>
              <a:t>   Atlara</a:t>
            </a:r>
            <a:r>
              <a:rPr lang="tr-TR" i="1" dirty="0"/>
              <a:t>, otlara,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		İnsanlara selam ver.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		Ne görürsen selam ver.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		</a:t>
            </a:r>
            <a:r>
              <a:rPr lang="tr-TR" i="1" dirty="0" smtClean="0"/>
              <a:t>    Sonra </a:t>
            </a:r>
            <a:r>
              <a:rPr lang="tr-TR" i="1" dirty="0"/>
              <a:t>çıkarıp cebinden aynanı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		</a:t>
            </a:r>
            <a:r>
              <a:rPr lang="tr-TR" i="1" dirty="0" smtClean="0"/>
              <a:t>    Bir </a:t>
            </a:r>
            <a:r>
              <a:rPr lang="tr-TR" i="1" dirty="0"/>
              <a:t>selam de kendine</a:t>
            </a:r>
            <a:r>
              <a:rPr lang="tr-TR" i="1" dirty="0">
                <a:solidFill>
                  <a:schemeClr val="folHlink"/>
                </a:solidFill>
              </a:rPr>
              <a:t> </a:t>
            </a:r>
            <a:r>
              <a:rPr lang="tr-TR" i="1" dirty="0"/>
              <a:t>ver.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		Hatırın kalmasın el gün yanında 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     	Bu dünyada sen de varsın!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		</a:t>
            </a:r>
            <a:r>
              <a:rPr lang="tr-TR" i="1" dirty="0" smtClean="0"/>
              <a:t>   Üleştir </a:t>
            </a:r>
            <a:r>
              <a:rPr lang="tr-TR" i="1" dirty="0"/>
              <a:t>dostluğunu varlığa,	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     	</a:t>
            </a:r>
            <a:r>
              <a:rPr lang="tr-TR" i="1" dirty="0" smtClean="0"/>
              <a:t>   Bir </a:t>
            </a:r>
            <a:r>
              <a:rPr lang="tr-TR" i="1" dirty="0"/>
              <a:t>kısmı seni de sarsın.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i="1" dirty="0"/>
              <a:t>						</a:t>
            </a:r>
            <a:r>
              <a:rPr lang="tr-TR" dirty="0"/>
              <a:t>Üstün Dökmen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3638550" cy="1014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800" b="1" smtClean="0">
                <a:solidFill>
                  <a:srgbClr val="FF0000"/>
                </a:solidFill>
                <a:latin typeface="Comic Sans MS" pitchFamily="66" charset="0"/>
              </a:rPr>
              <a:t>İLETİŞİM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684213" y="1268760"/>
            <a:ext cx="8459787" cy="3168352"/>
          </a:xfrm>
          <a:prstGeom prst="rect">
            <a:avLst/>
          </a:prstGeom>
          <a:solidFill>
            <a:schemeClr val="bg1">
              <a:alpha val="58823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85000"/>
              </a:lnSpc>
            </a:pPr>
            <a:r>
              <a:rPr lang="tr-TR" sz="2600" b="1" dirty="0">
                <a:latin typeface="Comic Sans MS" pitchFamily="66" charset="0"/>
              </a:rPr>
              <a:t>% 10 sözcükler-</a:t>
            </a:r>
            <a:r>
              <a:rPr lang="tr-TR" sz="2600" b="1" dirty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tr-T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mesajın </a:t>
            </a:r>
            <a:r>
              <a:rPr lang="tr-T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içeriği</a:t>
            </a:r>
          </a:p>
          <a:p>
            <a:pPr algn="just" eaLnBrk="1" hangingPunct="1">
              <a:lnSpc>
                <a:spcPct val="85000"/>
              </a:lnSpc>
            </a:pPr>
            <a:endParaRPr lang="tr-TR" sz="2600" b="1" dirty="0">
              <a:solidFill>
                <a:srgbClr val="FFFFCC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85000"/>
              </a:lnSpc>
            </a:pPr>
            <a:r>
              <a:rPr lang="tr-TR" sz="2600" b="1" dirty="0">
                <a:latin typeface="Comic Sans MS" pitchFamily="66" charset="0"/>
              </a:rPr>
              <a:t>% 30 seslerle</a:t>
            </a:r>
            <a:r>
              <a:rPr lang="tr-TR" sz="2600" b="1" dirty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tr-T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(alçak, yüksek, ritim, tonlama</a:t>
            </a:r>
            <a:r>
              <a:rPr lang="tr-T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)</a:t>
            </a:r>
          </a:p>
          <a:p>
            <a:pPr algn="just" eaLnBrk="1" hangingPunct="1">
              <a:lnSpc>
                <a:spcPct val="85000"/>
              </a:lnSpc>
            </a:pPr>
            <a:endParaRPr lang="tr-TR" sz="2600" b="1" dirty="0">
              <a:solidFill>
                <a:srgbClr val="FFFFCC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85000"/>
              </a:lnSpc>
            </a:pPr>
            <a:r>
              <a:rPr lang="tr-TR" sz="2600" b="1" dirty="0">
                <a:latin typeface="Comic Sans MS" pitchFamily="66" charset="0"/>
              </a:rPr>
              <a:t>% 60 vücut hareketleriyle</a:t>
            </a:r>
            <a:r>
              <a:rPr lang="tr-TR" sz="2600" b="1" dirty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tr-T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(beden dili – en çok yüz ifadeleri) gerçekleştiği bilinmektedir.</a:t>
            </a:r>
          </a:p>
        </p:txBody>
      </p:sp>
      <p:pic>
        <p:nvPicPr>
          <p:cNvPr id="24580" name="Picture 7" descr="j028275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275" y="4121150"/>
            <a:ext cx="28797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68313" y="333375"/>
            <a:ext cx="7848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</a:t>
            </a:r>
          </a:p>
          <a:p>
            <a:pPr eaLnBrk="1" hangingPunct="1">
              <a:defRPr/>
            </a:pP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</a:t>
            </a:r>
            <a:r>
              <a:rPr lang="tr-T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ETKİLİ   İLETİŞİM</a:t>
            </a:r>
          </a:p>
          <a:p>
            <a:pPr eaLnBrk="1" hangingPunct="1">
              <a:defRPr/>
            </a:pPr>
            <a:endParaRPr lang="tr-T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tr-TR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Kişilerin   </a:t>
            </a:r>
            <a:r>
              <a:rPr lang="tr-T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birbirlerine </a:t>
            </a:r>
            <a:r>
              <a:rPr lang="tr-T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önem  </a:t>
            </a:r>
            <a:r>
              <a:rPr lang="tr-T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vermesi</a:t>
            </a:r>
            <a:r>
              <a:rPr lang="tr-T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</a:p>
          <a:p>
            <a:pPr algn="ctr" eaLnBrk="1" hangingPunct="1"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Saygı   </a:t>
            </a:r>
            <a:r>
              <a:rPr lang="tr-T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duyması, </a:t>
            </a:r>
            <a:endParaRPr lang="tr-TR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Kişilerin   birbirini   </a:t>
            </a:r>
            <a:r>
              <a:rPr lang="tr-T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dinlemesi</a:t>
            </a:r>
            <a:r>
              <a:rPr lang="tr-T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</a:p>
          <a:p>
            <a:pPr algn="ctr" eaLnBrk="1" hangingPunct="1"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Anlamaya    </a:t>
            </a:r>
            <a:r>
              <a:rPr lang="tr-T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çalışmasıdır.</a:t>
            </a:r>
          </a:p>
          <a:p>
            <a:pPr eaLnBrk="1" hangingPunct="1">
              <a:defRPr/>
            </a:pPr>
            <a:endParaRPr lang="tr-TR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tr-TR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O</a:t>
            </a:r>
            <a: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rtak </a:t>
            </a:r>
            <a:r>
              <a:rPr lang="tr-T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tecrübe  alanı  </a:t>
            </a:r>
            <a: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 </a:t>
            </a:r>
            <a:r>
              <a:rPr lang="tr-T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kadar  </a:t>
            </a:r>
            <a: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genişse     </a:t>
            </a:r>
          </a:p>
          <a:p>
            <a:pPr eaLnBrk="1" hangingPunct="1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İLETİŞİM</a:t>
            </a:r>
            <a: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tr-T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  kadar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ETKİLİ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OLUR</a:t>
            </a:r>
            <a: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r>
              <a:rPr lang="tr-TR" sz="2800" b="1" dirty="0"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endParaRPr lang="tr-TR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036496" cy="8640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ETKİN İLETİŞİM SİZE NE KAZANDIRIR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67544" y="908720"/>
            <a:ext cx="8425631" cy="648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defRPr/>
            </a:pP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</a:t>
            </a: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Yanlış   </a:t>
            </a: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anlamaların </a:t>
            </a: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yol  açtığı  stresten   kurutulacaksınız.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defRPr/>
            </a:pPr>
            <a:endParaRPr lang="tr-TR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*Yararlı   tavsiyeler   </a:t>
            </a: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alabilecek </a:t>
            </a: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başkalarına   gerçekten   </a:t>
            </a: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işlerine yarayacak </a:t>
            </a: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tavsiyelerde   bulunabileceksiniz.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defRPr/>
            </a:pPr>
            <a:endParaRPr lang="tr-TR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defRPr/>
            </a:pP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*Karşınızdaki kişi ile onu kırmadan ve incitmeden tartışabileceksiniz</a:t>
            </a: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defRPr/>
            </a:pPr>
            <a:endParaRPr lang="tr-TR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defRPr/>
            </a:pP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*Fikir ve önerilerinize daha kolay destek bulabileceksiniz</a:t>
            </a: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tr-TR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defRPr/>
            </a:pP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*Sizinle birlikte çalışan insanları yönetme ve yönlendirmede  </a:t>
            </a: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daha </a:t>
            </a: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az zaman, enerji ve çaba harcamak zorunda kalacaksınız. </a:t>
            </a:r>
            <a:endParaRPr lang="tr-TR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defRPr/>
            </a:pPr>
            <a:endParaRPr lang="tr-TR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defRPr/>
            </a:pP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*Katıldığınız </a:t>
            </a: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tr-T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toplantılarıda</a:t>
            </a: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çok  </a:t>
            </a: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daha </a:t>
            </a: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verimli  olabileceksiniz.</a:t>
            </a:r>
            <a:endParaRPr lang="tr-TR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000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tr-TR" sz="16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457200" y="692696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DB053D"/>
                </a:solidFill>
                <a:latin typeface="Tahoma" pitchFamily="34" charset="0"/>
                <a:sym typeface="Wingdings" pitchFamily="2" charset="2"/>
              </a:rPr>
              <a:t>ETKİN İLETİŞİMİN ÖNÜNDEKİ ENGELLER</a:t>
            </a:r>
            <a:endParaRPr lang="en-US" sz="3600" dirty="0">
              <a:solidFill>
                <a:srgbClr val="DB053D"/>
              </a:solidFill>
              <a:latin typeface="Wingdings" pitchFamily="2" charset="2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B053D"/>
                </a:solidFill>
                <a:latin typeface="Wingdings" pitchFamily="2" charset="2"/>
                <a:sym typeface="Wingdings" pitchFamily="2" charset="2"/>
              </a:rPr>
              <a:t>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Korkularımız</a:t>
            </a:r>
            <a:r>
              <a:rPr lang="en-US" sz="2400" b="1" dirty="0">
                <a:latin typeface="Verdana" pitchFamily="34" charset="0"/>
              </a:rPr>
              <a:t>     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B053D"/>
                </a:solidFill>
                <a:latin typeface="Wingdings" pitchFamily="2" charset="2"/>
                <a:sym typeface="Wingdings" pitchFamily="2" charset="2"/>
              </a:rPr>
              <a:t>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Önyargılarımız</a:t>
            </a:r>
            <a:endParaRPr lang="en-US" sz="2400" b="1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B053D"/>
                </a:solidFill>
                <a:latin typeface="Wingdings" pitchFamily="2" charset="2"/>
                <a:sym typeface="Wingdings" pitchFamily="2" charset="2"/>
              </a:rPr>
              <a:t>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Duyarsızlığımız</a:t>
            </a:r>
            <a:endParaRPr lang="en-US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B053D"/>
                </a:solidFill>
                <a:latin typeface="Wingdings" pitchFamily="2" charset="2"/>
                <a:sym typeface="Wingdings" pitchFamily="2" charset="2"/>
              </a:rPr>
              <a:t>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İsim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takma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merakımız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(</a:t>
            </a:r>
            <a:r>
              <a:rPr lang="en-US" sz="2400" b="1" dirty="0" err="1">
                <a:latin typeface="Verdana" pitchFamily="34" charset="0"/>
              </a:rPr>
              <a:t>etiketleme</a:t>
            </a:r>
            <a:r>
              <a:rPr lang="en-US" sz="2400" b="1" dirty="0">
                <a:latin typeface="Verdana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B053D"/>
                </a:solidFill>
                <a:latin typeface="Wingdings" pitchFamily="2" charset="2"/>
                <a:sym typeface="Wingdings" pitchFamily="2" charset="2"/>
              </a:rPr>
              <a:t>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Kendimize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güvensizliğimiz</a:t>
            </a:r>
            <a:r>
              <a:rPr lang="en-US" sz="2400" b="1" dirty="0">
                <a:latin typeface="Verdana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B053D"/>
                </a:solidFill>
                <a:latin typeface="Wingdings" pitchFamily="2" charset="2"/>
                <a:sym typeface="Wingdings" pitchFamily="2" charset="2"/>
              </a:rPr>
              <a:t>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Alınganlığımız</a:t>
            </a:r>
            <a:endParaRPr lang="en-US" sz="2400" b="1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B053D"/>
                </a:solidFill>
                <a:latin typeface="Wingdings" pitchFamily="2" charset="2"/>
                <a:sym typeface="Wingdings" pitchFamily="2" charset="2"/>
              </a:rPr>
              <a:t>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Sürekli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kendimizi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öne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çıkarma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merakımız</a:t>
            </a:r>
            <a:r>
              <a:rPr lang="en-US" sz="2400" b="1" dirty="0">
                <a:latin typeface="Verdana" pitchFamily="34" charset="0"/>
              </a:rPr>
              <a:t> (</a:t>
            </a:r>
            <a:r>
              <a:rPr lang="en-US" sz="2400" b="1" dirty="0" smtClean="0">
                <a:latin typeface="Verdana" pitchFamily="34" charset="0"/>
              </a:rPr>
              <a:t>Ben-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merkezciliğimiz</a:t>
            </a:r>
            <a:r>
              <a:rPr lang="en-US" sz="2400" b="1" dirty="0">
                <a:latin typeface="Verdana" pitchFamily="34" charset="0"/>
              </a:rPr>
              <a:t>)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7584" y="476672"/>
            <a:ext cx="777686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Verdana" pitchFamily="34" charset="0"/>
              </a:rPr>
              <a:t>Korkularımız</a:t>
            </a:r>
            <a:endParaRPr lang="en-US" sz="3200" b="1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latin typeface="Verdana" pitchFamily="34" charset="0"/>
              </a:rPr>
              <a:t>-</a:t>
            </a:r>
            <a:r>
              <a:rPr lang="en-US" sz="2400" b="1" dirty="0" err="1" smtClean="0">
                <a:latin typeface="Verdana" pitchFamily="34" charset="0"/>
              </a:rPr>
              <a:t>Yeni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>
                <a:latin typeface="Verdana" pitchFamily="34" charset="0"/>
              </a:rPr>
              <a:t>durum 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ve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insanlardan</a:t>
            </a:r>
            <a:endParaRPr lang="tr-TR" sz="2400" b="1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sz="2400" b="1" dirty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latin typeface="Verdana" pitchFamily="34" charset="0"/>
              </a:rPr>
              <a:t>Yanlış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şeyler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söylemekten</a:t>
            </a:r>
            <a:endParaRPr lang="tr-TR" sz="2400" b="1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400" b="1" dirty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latin typeface="Verdana" pitchFamily="34" charset="0"/>
              </a:rPr>
              <a:t>Alaya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alınmaktan</a:t>
            </a:r>
            <a:endParaRPr lang="tr-TR" sz="2400" b="1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400" b="1" dirty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Başkalarının</a:t>
            </a:r>
            <a:r>
              <a:rPr lang="tr-TR" sz="2400" b="1" dirty="0" smtClean="0">
                <a:latin typeface="Verdana" pitchFamily="34" charset="0"/>
              </a:rPr>
              <a:t>   </a:t>
            </a:r>
            <a:r>
              <a:rPr lang="en-US" sz="2400" b="1" dirty="0" err="1" smtClean="0">
                <a:latin typeface="Verdana" pitchFamily="34" charset="0"/>
              </a:rPr>
              <a:t>gözünde</a:t>
            </a:r>
            <a:r>
              <a:rPr lang="tr-TR" sz="2400" b="1" dirty="0" smtClean="0">
                <a:latin typeface="Verdana" pitchFamily="34" charset="0"/>
              </a:rPr>
              <a:t>  değersiz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tr-TR" sz="2400" b="1" dirty="0" smtClean="0">
                <a:latin typeface="Verdana" pitchFamily="34" charset="0"/>
              </a:rPr>
              <a:t>    </a:t>
            </a:r>
            <a:r>
              <a:rPr lang="en-US" sz="2400" b="1" dirty="0" err="1" smtClean="0">
                <a:latin typeface="Verdana" pitchFamily="34" charset="0"/>
              </a:rPr>
              <a:t>görünmekten</a:t>
            </a:r>
            <a:endParaRPr lang="tr-TR" sz="2400" b="1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400" b="1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Verdana" pitchFamily="34" charset="0"/>
              </a:rPr>
              <a:t>- </a:t>
            </a:r>
            <a:r>
              <a:rPr lang="en-US" sz="2400" b="1" dirty="0" err="1">
                <a:latin typeface="Verdana" pitchFamily="34" charset="0"/>
              </a:rPr>
              <a:t>Eleştirilmekten</a:t>
            </a:r>
            <a:endParaRPr lang="en-US" sz="2400" b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8229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Verdana" pitchFamily="34" charset="0"/>
              </a:rPr>
              <a:t>Önyargılarımız</a:t>
            </a:r>
            <a:endParaRPr lang="en-US" sz="3600" b="1" u="sng" dirty="0">
              <a:solidFill>
                <a:srgbClr val="FF00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9750" y="2636838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ahoma" pitchFamily="34" charset="0"/>
              </a:rPr>
              <a:t>Önyargısız</a:t>
            </a:r>
            <a:r>
              <a:rPr lang="en-US" sz="3600" b="1" dirty="0">
                <a:latin typeface="Tahoma" pitchFamily="34" charset="0"/>
              </a:rPr>
              <a:t> </a:t>
            </a:r>
            <a:r>
              <a:rPr lang="tr-TR" sz="3600" b="1" dirty="0" smtClean="0">
                <a:latin typeface="Tahoma" pitchFamily="34" charset="0"/>
              </a:rPr>
              <a:t> </a:t>
            </a:r>
            <a:r>
              <a:rPr lang="en-US" sz="3600" b="1" dirty="0" err="1" smtClean="0">
                <a:latin typeface="Tahoma" pitchFamily="34" charset="0"/>
              </a:rPr>
              <a:t>olmak</a:t>
            </a:r>
            <a:r>
              <a:rPr lang="tr-TR" sz="3600" b="1" dirty="0" smtClean="0">
                <a:latin typeface="Tahoma" pitchFamily="34" charset="0"/>
              </a:rPr>
              <a:t> </a:t>
            </a:r>
            <a:r>
              <a:rPr lang="en-US" sz="3600" b="1" dirty="0" smtClean="0">
                <a:latin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</a:rPr>
              <a:t>mümkün</a:t>
            </a:r>
            <a:r>
              <a:rPr lang="en-US" sz="3600" b="1" dirty="0">
                <a:latin typeface="Tahoma" pitchFamily="34" charset="0"/>
              </a:rPr>
              <a:t> </a:t>
            </a:r>
            <a:r>
              <a:rPr lang="tr-TR" sz="3600" b="1" dirty="0" smtClean="0">
                <a:latin typeface="Tahoma" pitchFamily="34" charset="0"/>
              </a:rPr>
              <a:t> </a:t>
            </a:r>
            <a:r>
              <a:rPr lang="en-US" sz="3600" b="1" dirty="0" err="1" smtClean="0">
                <a:latin typeface="Tahoma" pitchFamily="34" charset="0"/>
              </a:rPr>
              <a:t>mü</a:t>
            </a:r>
            <a:r>
              <a:rPr lang="en-US" sz="3600" b="1" dirty="0">
                <a:latin typeface="Tahoma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/>
          <p:cNvSpPr txBox="1">
            <a:spLocks noChangeArrowheads="1"/>
          </p:cNvSpPr>
          <p:nvPr/>
        </p:nvSpPr>
        <p:spPr bwMode="auto">
          <a:xfrm>
            <a:off x="609600" y="685800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611560" y="1268760"/>
            <a:ext cx="820891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Verdana" pitchFamily="34" charset="0"/>
              </a:rPr>
              <a:t>Duyarsızlığımız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600" b="1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Verdana" pitchFamily="34" charset="0"/>
              </a:rPr>
              <a:t>Başkalarının</a:t>
            </a:r>
            <a:r>
              <a:rPr lang="tr-TR" sz="2400" b="1" dirty="0" smtClean="0">
                <a:latin typeface="Verdana" pitchFamily="34" charset="0"/>
              </a:rPr>
              <a:t> 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duygu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ve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düşüncelerini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dikkate</a:t>
            </a:r>
            <a:endParaRPr lang="tr-TR" sz="2400" b="1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almayıp</a:t>
            </a:r>
            <a:r>
              <a:rPr lang="en-US" sz="2400" b="1" dirty="0">
                <a:latin typeface="Verdana" pitchFamily="34" charset="0"/>
              </a:rPr>
              <a:t>,  </a:t>
            </a:r>
            <a:r>
              <a:rPr lang="en-US" sz="2400" b="1" dirty="0" err="1" smtClean="0">
                <a:latin typeface="Verdana" pitchFamily="34" charset="0"/>
              </a:rPr>
              <a:t>sürekli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kendi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yaptıklarımız</a:t>
            </a:r>
            <a:r>
              <a:rPr lang="en-US" sz="2400" b="1" dirty="0">
                <a:latin typeface="Verdana" pitchFamily="34" charset="0"/>
              </a:rPr>
              <a:t>, </a:t>
            </a:r>
            <a:endParaRPr lang="tr-TR" sz="2400" b="1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Verdana" pitchFamily="34" charset="0"/>
              </a:rPr>
              <a:t>Kendi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durumumuz</a:t>
            </a:r>
            <a:r>
              <a:rPr lang="tr-TR" sz="2400" b="1" dirty="0" smtClean="0">
                <a:latin typeface="Verdana" pitchFamily="34" charset="0"/>
              </a:rPr>
              <a:t> 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ya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da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ke</a:t>
            </a:r>
            <a:r>
              <a:rPr lang="tr-TR" sz="2400" b="1" dirty="0" err="1" smtClean="0">
                <a:latin typeface="Verdana" pitchFamily="34" charset="0"/>
              </a:rPr>
              <a:t>ndi</a:t>
            </a:r>
            <a:endParaRPr lang="tr-TR" sz="2400" b="1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duygularımızla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tr-TR" sz="2400" b="1" dirty="0" smtClean="0">
                <a:latin typeface="Verdana" pitchFamily="34" charset="0"/>
              </a:rPr>
              <a:t>  </a:t>
            </a:r>
            <a:r>
              <a:rPr lang="en-US" sz="2400" b="1" dirty="0" err="1" smtClean="0">
                <a:latin typeface="Verdana" pitchFamily="34" charset="0"/>
              </a:rPr>
              <a:t>ilgilendiğimizde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insanlarla</a:t>
            </a:r>
            <a:r>
              <a:rPr lang="en-US" sz="2400" b="1" dirty="0">
                <a:latin typeface="Verdana" pitchFamily="34" charset="0"/>
              </a:rPr>
              <a:t> </a:t>
            </a:r>
            <a:endParaRPr lang="tr-TR" sz="2400" b="1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olan</a:t>
            </a:r>
            <a:r>
              <a:rPr lang="tr-TR" sz="2400" b="1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iletişimimizde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tr-TR" sz="2400" b="1" dirty="0" smtClean="0">
                <a:latin typeface="Verdana" pitchFamily="34" charset="0"/>
              </a:rPr>
              <a:t>  </a:t>
            </a:r>
            <a:r>
              <a:rPr lang="en-US" sz="2400" b="1" dirty="0" err="1" smtClean="0">
                <a:latin typeface="Verdana" pitchFamily="34" charset="0"/>
              </a:rPr>
              <a:t>aksama</a:t>
            </a:r>
            <a:r>
              <a:rPr lang="tr-TR" sz="2400" b="1" dirty="0" err="1" smtClean="0">
                <a:latin typeface="Verdana" pitchFamily="34" charset="0"/>
              </a:rPr>
              <a:t>lar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olur</a:t>
            </a:r>
            <a:r>
              <a:rPr lang="en-US" sz="2400" b="1" dirty="0">
                <a:latin typeface="Verdana" pitchFamily="34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8077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Verdana" pitchFamily="34" charset="0"/>
              </a:rPr>
              <a:t>Ben-</a:t>
            </a:r>
            <a:r>
              <a:rPr lang="en-US" sz="3200" b="1" u="sng" dirty="0" err="1">
                <a:solidFill>
                  <a:srgbClr val="FF0000"/>
                </a:solidFill>
                <a:latin typeface="Verdana" pitchFamily="34" charset="0"/>
              </a:rPr>
              <a:t>merkezciliğimiz</a:t>
            </a:r>
            <a:endParaRPr lang="en-US" sz="2800" b="1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Verdan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 smtClean="0">
                <a:latin typeface="Verdana" pitchFamily="34" charset="0"/>
              </a:rPr>
              <a:t>Ben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merkezci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biriyle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konuşmakta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olan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kişi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kendini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önemsiz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hatta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varlığı</a:t>
            </a:r>
            <a:r>
              <a:rPr lang="tr-TR" sz="2800" dirty="0" err="1" smtClean="0">
                <a:latin typeface="Verdana" pitchFamily="34" charset="0"/>
              </a:rPr>
              <a:t>nı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dikkate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alınmıyor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gibi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hisseder</a:t>
            </a:r>
            <a:r>
              <a:rPr lang="en-US" sz="2800" dirty="0">
                <a:latin typeface="Verdana" pitchFamily="34" charset="0"/>
              </a:rPr>
              <a:t>. </a:t>
            </a:r>
            <a:endParaRPr lang="tr-TR" sz="2800" dirty="0" smtClean="0">
              <a:latin typeface="Verdan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 err="1" smtClean="0">
                <a:latin typeface="Verdana" pitchFamily="34" charset="0"/>
              </a:rPr>
              <a:t>Böylece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sağlıklı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iletişim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gerçekleşmez</a:t>
            </a:r>
            <a:r>
              <a:rPr lang="en-US" sz="2800" dirty="0">
                <a:latin typeface="Verdana" pitchFamily="34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sz="2800" dirty="0" err="1">
                <a:latin typeface="Verdana" pitchFamily="34" charset="0"/>
              </a:rPr>
              <a:t>İletişim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iki 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tarafın</a:t>
            </a:r>
            <a:r>
              <a:rPr lang="tr-TR" sz="2800" dirty="0" smtClean="0">
                <a:latin typeface="Verdana" pitchFamily="34" charset="0"/>
              </a:rPr>
              <a:t>  </a:t>
            </a:r>
            <a:r>
              <a:rPr lang="en-US" sz="2800" dirty="0" err="1" smtClean="0">
                <a:latin typeface="Verdana" pitchFamily="34" charset="0"/>
              </a:rPr>
              <a:t>yer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aldığı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bir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tr-TR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süreçtir</a:t>
            </a:r>
            <a:r>
              <a:rPr lang="en-US" sz="2800" dirty="0"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dirty="0" smtClean="0"/>
              <a:t>İLETİŞİMDE   MESAFELER</a:t>
            </a:r>
            <a:br>
              <a:rPr lang="tr-TR" sz="3200" dirty="0" smtClean="0"/>
            </a:br>
            <a:endParaRPr lang="tr-TR" sz="3200" dirty="0" smtClean="0"/>
          </a:p>
        </p:txBody>
      </p:sp>
      <p:sp>
        <p:nvSpPr>
          <p:cNvPr id="3072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1C2F8-E1F9-49A0-BA86-9F97B56275A1}" type="datetime1">
              <a:rPr lang="tr-TR"/>
              <a:pPr>
                <a:defRPr/>
              </a:pPr>
              <a:t>24.10.2017</a:t>
            </a:fld>
            <a:endParaRPr lang="tr-TR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17993" t="35100" r="14510" b="11349"/>
          <a:stretch>
            <a:fillRect/>
          </a:stretch>
        </p:blipFill>
        <p:spPr bwMode="auto">
          <a:xfrm>
            <a:off x="250825" y="908720"/>
            <a:ext cx="8640763" cy="50761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1476375" y="4005263"/>
            <a:ext cx="9350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anne, baba, eş,</a:t>
            </a:r>
          </a:p>
          <a:p>
            <a:pPr eaLnBrk="1" hangingPunct="1">
              <a:defRPr/>
            </a:pPr>
            <a:r>
              <a:rPr lang="tr-TR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çocuk</a:t>
            </a: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2555875" y="3716338"/>
            <a:ext cx="15113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yakın dostlar, arkadaşlar,</a:t>
            </a:r>
          </a:p>
          <a:p>
            <a:pPr eaLnBrk="1" hangingPunct="1">
              <a:defRPr/>
            </a:pPr>
            <a:r>
              <a:rPr lang="tr-TR" sz="2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sevdiğimiz insanlar</a:t>
            </a:r>
          </a:p>
        </p:txBody>
      </p:sp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4356100" y="3500438"/>
            <a:ext cx="18732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toplantılar, maçlar gibi sosyal etkinliklerde tanımadığımız, samimiyetin az olduğu kişiler </a:t>
            </a:r>
          </a:p>
        </p:txBody>
      </p:sp>
      <p:sp>
        <p:nvSpPr>
          <p:cNvPr id="294920" name="Rectangle 8"/>
          <p:cNvSpPr>
            <a:spLocks noChangeArrowheads="1"/>
          </p:cNvSpPr>
          <p:nvPr/>
        </p:nvSpPr>
        <p:spPr bwMode="auto">
          <a:xfrm>
            <a:off x="6588125" y="4221163"/>
            <a:ext cx="16557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Birbirini hiç tanımayan insanlar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458200" cy="47459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Söylenenlere </a:t>
            </a:r>
            <a:r>
              <a:rPr lang="tr-TR" sz="3600" b="1" dirty="0">
                <a:latin typeface="Times New Roman" charset="0"/>
              </a:rPr>
              <a:t>ilgi</a:t>
            </a:r>
            <a:r>
              <a:rPr lang="tr-TR" sz="3600" dirty="0">
                <a:latin typeface="Times New Roman" charset="0"/>
              </a:rPr>
              <a:t> gösterir.</a:t>
            </a:r>
          </a:p>
          <a:p>
            <a:pPr algn="just">
              <a:lnSpc>
                <a:spcPct val="12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Gerçek sorunun ne olduğunu duyana kadar </a:t>
            </a:r>
            <a:r>
              <a:rPr lang="tr-TR" sz="3600" b="1" dirty="0">
                <a:latin typeface="Times New Roman" charset="0"/>
              </a:rPr>
              <a:t>yargıda</a:t>
            </a:r>
            <a:r>
              <a:rPr lang="tr-TR" sz="3600" dirty="0">
                <a:latin typeface="Times New Roman" charset="0"/>
              </a:rPr>
              <a:t> bulunmaz.</a:t>
            </a:r>
          </a:p>
          <a:p>
            <a:pPr algn="just">
              <a:lnSpc>
                <a:spcPct val="12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Konuştuğu </a:t>
            </a:r>
            <a:r>
              <a:rPr lang="tr-TR" sz="3600" dirty="0" smtClean="0">
                <a:latin typeface="Times New Roman" charset="0"/>
              </a:rPr>
              <a:t> kişi  </a:t>
            </a:r>
            <a:r>
              <a:rPr lang="tr-TR" sz="3600" dirty="0">
                <a:latin typeface="Times New Roman" charset="0"/>
              </a:rPr>
              <a:t>ile </a:t>
            </a:r>
            <a:r>
              <a:rPr lang="tr-TR" sz="3600" dirty="0" smtClean="0">
                <a:latin typeface="Times New Roman" charset="0"/>
              </a:rPr>
              <a:t> </a:t>
            </a:r>
            <a:r>
              <a:rPr lang="tr-TR" sz="3600" b="1" dirty="0" smtClean="0">
                <a:latin typeface="Times New Roman" charset="0"/>
              </a:rPr>
              <a:t>göz  teması  </a:t>
            </a:r>
            <a:r>
              <a:rPr lang="tr-TR" sz="3600" dirty="0" smtClean="0">
                <a:latin typeface="Times New Roman" charset="0"/>
              </a:rPr>
              <a:t>kurar</a:t>
            </a:r>
            <a:r>
              <a:rPr lang="tr-TR" sz="3600" dirty="0">
                <a:latin typeface="Times New Roman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Söylenenleri anlayıp anlamadığını </a:t>
            </a:r>
            <a:r>
              <a:rPr lang="tr-TR" sz="3600" b="1" dirty="0">
                <a:latin typeface="Times New Roman" charset="0"/>
              </a:rPr>
              <a:t>kontrol</a:t>
            </a:r>
            <a:r>
              <a:rPr lang="tr-TR" sz="3600" dirty="0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tr-TR" sz="3600" dirty="0">
                <a:latin typeface="Times New Roman" charset="0"/>
              </a:rPr>
              <a:t>eder.</a:t>
            </a:r>
          </a:p>
          <a:p>
            <a:pPr algn="just">
              <a:lnSpc>
                <a:spcPct val="120000"/>
              </a:lnSpc>
              <a:buFontTx/>
              <a:buChar char="•"/>
              <a:defRPr/>
            </a:pPr>
            <a:r>
              <a:rPr lang="tr-TR" sz="3600" b="1" dirty="0">
                <a:latin typeface="Times New Roman" charset="0"/>
              </a:rPr>
              <a:t>Sırasını </a:t>
            </a:r>
            <a:r>
              <a:rPr lang="tr-TR" sz="3600" dirty="0" smtClean="0">
                <a:latin typeface="Times New Roman" charset="0"/>
              </a:rPr>
              <a:t>bekler</a:t>
            </a:r>
            <a:r>
              <a:rPr lang="tr-TR" sz="3600" dirty="0">
                <a:latin typeface="Times New Roman" charset="0"/>
              </a:rPr>
              <a:t>.</a:t>
            </a:r>
          </a:p>
        </p:txBody>
      </p:sp>
      <p:sp>
        <p:nvSpPr>
          <p:cNvPr id="484355" name="Line 3"/>
          <p:cNvSpPr>
            <a:spLocks noChangeShapeType="1"/>
          </p:cNvSpPr>
          <p:nvPr/>
        </p:nvSpPr>
        <p:spPr bwMode="auto">
          <a:xfrm flipV="1">
            <a:off x="463550" y="914400"/>
            <a:ext cx="532765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84356" name="Text Box 4"/>
          <p:cNvSpPr txBox="1">
            <a:spLocks noChangeArrowheads="1"/>
          </p:cNvSpPr>
          <p:nvPr/>
        </p:nvSpPr>
        <p:spPr bwMode="auto">
          <a:xfrm>
            <a:off x="311150" y="276225"/>
            <a:ext cx="6096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FF3300"/>
                </a:solidFill>
                <a:latin typeface="Times New Roman" charset="0"/>
              </a:rPr>
              <a:t>Etkin Dinleyicinin Özellikleri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-891480"/>
            <a:ext cx="8229600" cy="89148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  <a:r>
              <a:rPr lang="tr-TR" sz="2400" b="1" dirty="0" smtClean="0"/>
              <a:t>                     </a:t>
            </a:r>
          </a:p>
          <a:p>
            <a:pPr>
              <a:buNone/>
            </a:pPr>
            <a:r>
              <a:rPr lang="tr-TR" sz="2400" b="1" dirty="0"/>
              <a:t> </a:t>
            </a:r>
            <a:r>
              <a:rPr lang="tr-TR" sz="2400" b="1" dirty="0" smtClean="0"/>
              <a:t>                                            </a:t>
            </a:r>
            <a:r>
              <a:rPr lang="tr-TR" b="1" dirty="0" smtClean="0"/>
              <a:t>İLETİŞİM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                                      VE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                           İNSAN   İLİŞKİLERİ</a:t>
            </a:r>
            <a:r>
              <a:rPr lang="tr-TR" sz="2400" b="1" dirty="0" smtClean="0"/>
              <a:t> </a:t>
            </a:r>
            <a:endParaRPr lang="tr-TR" dirty="0"/>
          </a:p>
        </p:txBody>
      </p:sp>
      <p:pic>
        <p:nvPicPr>
          <p:cNvPr id="3074" name="Picture 2" descr="C:\Users\Win10P32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339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458200" cy="4268788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tr-TR" sz="3600" dirty="0">
                <a:latin typeface="Times New Roman" pitchFamily="18" charset="0"/>
              </a:rPr>
              <a:t>Daha önemlisi, etkin dinleme sonucu karşımızdaki kişinin </a:t>
            </a:r>
            <a:r>
              <a:rPr lang="tr-TR" sz="3600" b="1" dirty="0">
                <a:latin typeface="Times New Roman" pitchFamily="18" charset="0"/>
              </a:rPr>
              <a:t>yaşayacağı rahatlık, </a:t>
            </a:r>
            <a:r>
              <a:rPr lang="tr-TR" sz="3600" dirty="0">
                <a:latin typeface="Times New Roman" pitchFamily="18" charset="0"/>
              </a:rPr>
              <a:t>onun bizim vereceğimiz öneriye </a:t>
            </a:r>
            <a:r>
              <a:rPr lang="tr-TR" sz="3600" b="1" dirty="0">
                <a:latin typeface="Times New Roman" pitchFamily="18" charset="0"/>
              </a:rPr>
              <a:t>uyum gösterme </a:t>
            </a:r>
            <a:r>
              <a:rPr lang="tr-TR" sz="3600" b="1" dirty="0" smtClean="0">
                <a:latin typeface="Times New Roman" pitchFamily="18" charset="0"/>
              </a:rPr>
              <a:t> ihtimalini  </a:t>
            </a:r>
            <a:r>
              <a:rPr lang="tr-TR" sz="3600" b="1" dirty="0">
                <a:latin typeface="Times New Roman" pitchFamily="18" charset="0"/>
              </a:rPr>
              <a:t>arttırır. 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tr-TR" sz="3600" dirty="0">
                <a:latin typeface="Times New Roman" pitchFamily="18" charset="0"/>
              </a:rPr>
              <a:t>Bu nedenle 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</a:rPr>
              <a:t>sonucu  artırmak  </a:t>
            </a:r>
            <a:r>
              <a:rPr lang="tr-TR" sz="3600" b="1" dirty="0">
                <a:latin typeface="Times New Roman" pitchFamily="18" charset="0"/>
              </a:rPr>
              <a:t>için; </a:t>
            </a:r>
          </a:p>
        </p:txBody>
      </p:sp>
      <p:sp>
        <p:nvSpPr>
          <p:cNvPr id="485379" name="Line 3"/>
          <p:cNvSpPr>
            <a:spLocks noChangeShapeType="1"/>
          </p:cNvSpPr>
          <p:nvPr/>
        </p:nvSpPr>
        <p:spPr bwMode="auto">
          <a:xfrm flipV="1">
            <a:off x="463550" y="914400"/>
            <a:ext cx="532765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311150" y="276225"/>
            <a:ext cx="6096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FF3300"/>
                </a:solidFill>
                <a:latin typeface="Times New Roman" charset="0"/>
              </a:rPr>
              <a:t>Etkin Dinleyicinin Özellikleri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Text Box 2"/>
          <p:cNvSpPr txBox="1">
            <a:spLocks noChangeArrowheads="1"/>
          </p:cNvSpPr>
          <p:nvPr/>
        </p:nvSpPr>
        <p:spPr bwMode="auto">
          <a:xfrm>
            <a:off x="685800" y="1"/>
            <a:ext cx="7632700" cy="169277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tr-TR" sz="4000" b="1" dirty="0">
                <a:solidFill>
                  <a:srgbClr val="FF0066"/>
                </a:solidFill>
                <a:latin typeface="Times New Roman" charset="0"/>
              </a:rPr>
              <a:t>YANLIŞ   DİNLEME </a:t>
            </a:r>
          </a:p>
          <a:p>
            <a:pPr algn="ctr">
              <a:lnSpc>
                <a:spcPct val="130000"/>
              </a:lnSpc>
              <a:defRPr/>
            </a:pPr>
            <a:r>
              <a:rPr lang="tr-TR" sz="4000" b="1" dirty="0">
                <a:solidFill>
                  <a:srgbClr val="FF0066"/>
                </a:solidFill>
                <a:latin typeface="Times New Roman" charset="0"/>
              </a:rPr>
              <a:t>TÜRLERİ</a:t>
            </a:r>
            <a:endParaRPr lang="tr-TR" sz="3600" dirty="0">
              <a:latin typeface="Times New Roman" charset="0"/>
            </a:endParaRPr>
          </a:p>
        </p:txBody>
      </p:sp>
      <p:sp>
        <p:nvSpPr>
          <p:cNvPr id="489475" name="Text Box 3"/>
          <p:cNvSpPr txBox="1">
            <a:spLocks noChangeArrowheads="1"/>
          </p:cNvSpPr>
          <p:nvPr/>
        </p:nvSpPr>
        <p:spPr bwMode="auto">
          <a:xfrm>
            <a:off x="1187624" y="1412776"/>
            <a:ext cx="6552728" cy="441351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tr-TR" sz="3600" b="1" dirty="0" smtClean="0">
                <a:latin typeface="Times New Roman" charset="0"/>
              </a:rPr>
              <a:t>1.Görünüşte  Dinleme</a:t>
            </a:r>
            <a:endParaRPr lang="tr-TR" sz="3600" b="1" dirty="0">
              <a:latin typeface="Times New Roman" charset="0"/>
            </a:endParaRPr>
          </a:p>
          <a:p>
            <a:pPr>
              <a:lnSpc>
                <a:spcPct val="130000"/>
              </a:lnSpc>
              <a:defRPr/>
            </a:pPr>
            <a:r>
              <a:rPr lang="tr-TR" sz="3600" b="1" dirty="0">
                <a:latin typeface="Times New Roman" charset="0"/>
              </a:rPr>
              <a:t>2. Seçerek </a:t>
            </a:r>
            <a:r>
              <a:rPr lang="tr-TR" sz="3600" b="1" dirty="0" smtClean="0">
                <a:latin typeface="Times New Roman" charset="0"/>
              </a:rPr>
              <a:t>  Dinleme</a:t>
            </a:r>
            <a:endParaRPr lang="tr-TR" sz="3600" b="1" dirty="0">
              <a:latin typeface="Times New Roman" charset="0"/>
            </a:endParaRPr>
          </a:p>
          <a:p>
            <a:pPr>
              <a:lnSpc>
                <a:spcPct val="130000"/>
              </a:lnSpc>
              <a:defRPr/>
            </a:pPr>
            <a:r>
              <a:rPr lang="tr-TR" sz="3600" b="1" dirty="0">
                <a:latin typeface="Times New Roman" charset="0"/>
              </a:rPr>
              <a:t>3. Saplantılı </a:t>
            </a:r>
            <a:r>
              <a:rPr lang="tr-TR" sz="3600" b="1" dirty="0" smtClean="0">
                <a:latin typeface="Times New Roman" charset="0"/>
              </a:rPr>
              <a:t>  Dinleme</a:t>
            </a:r>
            <a:endParaRPr lang="tr-TR" sz="3600" b="1" dirty="0">
              <a:latin typeface="Times New Roman" charset="0"/>
            </a:endParaRPr>
          </a:p>
          <a:p>
            <a:pPr>
              <a:lnSpc>
                <a:spcPct val="130000"/>
              </a:lnSpc>
              <a:defRPr/>
            </a:pPr>
            <a:r>
              <a:rPr lang="tr-TR" sz="3600" b="1" dirty="0">
                <a:latin typeface="Times New Roman" charset="0"/>
              </a:rPr>
              <a:t>4. Savunucu </a:t>
            </a:r>
            <a:r>
              <a:rPr lang="tr-TR" sz="3600" b="1" dirty="0" smtClean="0">
                <a:latin typeface="Times New Roman" charset="0"/>
              </a:rPr>
              <a:t>  Dinleme</a:t>
            </a:r>
            <a:endParaRPr lang="tr-TR" sz="3600" b="1" dirty="0">
              <a:latin typeface="Times New Roman" charset="0"/>
            </a:endParaRPr>
          </a:p>
          <a:p>
            <a:pPr>
              <a:lnSpc>
                <a:spcPct val="130000"/>
              </a:lnSpc>
              <a:defRPr/>
            </a:pPr>
            <a:r>
              <a:rPr lang="tr-TR" sz="3600" b="1" dirty="0">
                <a:latin typeface="Times New Roman" charset="0"/>
              </a:rPr>
              <a:t>5. Tuzak </a:t>
            </a:r>
            <a:r>
              <a:rPr lang="tr-TR" sz="3600" b="1" dirty="0" smtClean="0">
                <a:latin typeface="Times New Roman" charset="0"/>
              </a:rPr>
              <a:t> Kurucu </a:t>
            </a:r>
          </a:p>
          <a:p>
            <a:pPr>
              <a:lnSpc>
                <a:spcPct val="130000"/>
              </a:lnSpc>
              <a:defRPr/>
            </a:pPr>
            <a:r>
              <a:rPr lang="tr-TR" sz="3600" b="1" dirty="0" smtClean="0">
                <a:latin typeface="Times New Roman" charset="0"/>
              </a:rPr>
              <a:t>6.Yüzeysel   Dinleme</a:t>
            </a:r>
            <a:endParaRPr lang="tr-TR" sz="3600" b="1" dirty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610600" cy="45434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FontTx/>
              <a:buChar char="•"/>
              <a:defRPr/>
            </a:pPr>
            <a:r>
              <a:rPr lang="tr-TR" sz="3600" b="1" dirty="0">
                <a:latin typeface="Times New Roman" charset="0"/>
              </a:rPr>
              <a:t>En yaygın </a:t>
            </a:r>
            <a:r>
              <a:rPr lang="tr-TR" sz="3600" dirty="0">
                <a:latin typeface="Times New Roman" charset="0"/>
              </a:rPr>
              <a:t>dinleme türüdür.</a:t>
            </a:r>
          </a:p>
          <a:p>
            <a:pPr algn="just">
              <a:lnSpc>
                <a:spcPct val="20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Kişi dış görünüşüyle </a:t>
            </a:r>
            <a:r>
              <a:rPr lang="tr-TR" sz="3600" b="1" dirty="0">
                <a:latin typeface="Times New Roman" charset="0"/>
              </a:rPr>
              <a:t>dinliyormuş gibi </a:t>
            </a:r>
            <a:r>
              <a:rPr lang="tr-TR" sz="3600" dirty="0">
                <a:latin typeface="Times New Roman" charset="0"/>
              </a:rPr>
              <a:t>görünür, ancak;</a:t>
            </a:r>
          </a:p>
          <a:p>
            <a:pPr algn="just">
              <a:lnSpc>
                <a:spcPct val="200000"/>
              </a:lnSpc>
              <a:buFontTx/>
              <a:buChar char="•"/>
              <a:defRPr/>
            </a:pPr>
            <a:r>
              <a:rPr lang="tr-TR" sz="3600" b="1" dirty="0">
                <a:latin typeface="Times New Roman" charset="0"/>
              </a:rPr>
              <a:t>İç dünyası </a:t>
            </a:r>
            <a:r>
              <a:rPr lang="tr-TR" sz="3600" dirty="0">
                <a:latin typeface="Times New Roman" charset="0"/>
              </a:rPr>
              <a:t>bambaşka bir yerdedir.</a:t>
            </a:r>
          </a:p>
        </p:txBody>
      </p:sp>
      <p:sp>
        <p:nvSpPr>
          <p:cNvPr id="490499" name="Line 3"/>
          <p:cNvSpPr>
            <a:spLocks noChangeShapeType="1"/>
          </p:cNvSpPr>
          <p:nvPr/>
        </p:nvSpPr>
        <p:spPr bwMode="auto">
          <a:xfrm flipV="1">
            <a:off x="463550" y="914400"/>
            <a:ext cx="372745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311150" y="276225"/>
            <a:ext cx="4390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FF3300"/>
                </a:solidFill>
                <a:latin typeface="Times New Roman" charset="0"/>
              </a:rPr>
              <a:t>1.Görünüşte Dinleme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229600" cy="452431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Bu tür dinleyenler karşılarında konuşan kişinin söylediklerinden </a:t>
            </a:r>
            <a:r>
              <a:rPr lang="tr-TR" sz="3600" b="1" dirty="0">
                <a:latin typeface="Times New Roman" charset="0"/>
              </a:rPr>
              <a:t>sadece kendilerini ilgilendirilen kısımları duyarlar,</a:t>
            </a:r>
          </a:p>
          <a:p>
            <a:pPr algn="just">
              <a:lnSpc>
                <a:spcPct val="20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Diğer söylenenleri </a:t>
            </a:r>
            <a:r>
              <a:rPr lang="tr-TR" sz="3600" b="1" dirty="0">
                <a:latin typeface="Times New Roman" charset="0"/>
              </a:rPr>
              <a:t>dinlemezler.</a:t>
            </a:r>
          </a:p>
        </p:txBody>
      </p:sp>
      <p:sp>
        <p:nvSpPr>
          <p:cNvPr id="491523" name="Line 3"/>
          <p:cNvSpPr>
            <a:spLocks noChangeShapeType="1"/>
          </p:cNvSpPr>
          <p:nvPr/>
        </p:nvSpPr>
        <p:spPr bwMode="auto">
          <a:xfrm flipV="1">
            <a:off x="463550" y="914400"/>
            <a:ext cx="372745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91524" name="Text Box 4"/>
          <p:cNvSpPr txBox="1">
            <a:spLocks noChangeArrowheads="1"/>
          </p:cNvSpPr>
          <p:nvPr/>
        </p:nvSpPr>
        <p:spPr bwMode="auto">
          <a:xfrm>
            <a:off x="311150" y="276225"/>
            <a:ext cx="40491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FF3300"/>
                </a:solidFill>
                <a:latin typeface="Times New Roman" charset="0"/>
              </a:rPr>
              <a:t>2. Seçerek  Dinleme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Text Box 2"/>
          <p:cNvSpPr txBox="1">
            <a:spLocks noChangeArrowheads="1"/>
          </p:cNvSpPr>
          <p:nvPr/>
        </p:nvSpPr>
        <p:spPr bwMode="auto">
          <a:xfrm>
            <a:off x="381000" y="2209800"/>
            <a:ext cx="8229600" cy="26765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FontTx/>
              <a:buChar char="•"/>
              <a:defRPr/>
            </a:pPr>
            <a:r>
              <a:rPr lang="tr-TR" sz="3600">
                <a:latin typeface="Times New Roman" charset="0"/>
              </a:rPr>
              <a:t>Daha çok duygusal yönden saplantılı kişilerin dinleme tarzıdır.</a:t>
            </a:r>
          </a:p>
        </p:txBody>
      </p:sp>
      <p:sp>
        <p:nvSpPr>
          <p:cNvPr id="492547" name="Line 3"/>
          <p:cNvSpPr>
            <a:spLocks noChangeShapeType="1"/>
          </p:cNvSpPr>
          <p:nvPr/>
        </p:nvSpPr>
        <p:spPr bwMode="auto">
          <a:xfrm flipV="1">
            <a:off x="463550" y="914400"/>
            <a:ext cx="372745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311150" y="276225"/>
            <a:ext cx="431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>
                <a:solidFill>
                  <a:srgbClr val="FF3300"/>
                </a:solidFill>
                <a:latin typeface="Times New Roman" charset="0"/>
              </a:rPr>
              <a:t>3. Saplantılı   Dinleme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302716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9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Bu kişiler her söyleneni kendilerine yönelmiş bir </a:t>
            </a:r>
            <a:r>
              <a:rPr lang="tr-TR" sz="3600" b="1" dirty="0">
                <a:latin typeface="Times New Roman" charset="0"/>
              </a:rPr>
              <a:t>saldırı</a:t>
            </a:r>
            <a:r>
              <a:rPr lang="tr-TR" sz="3600" dirty="0">
                <a:latin typeface="Times New Roman" charset="0"/>
              </a:rPr>
              <a:t> sayarlar.</a:t>
            </a:r>
          </a:p>
          <a:p>
            <a:pPr algn="just">
              <a:lnSpc>
                <a:spcPct val="19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Hemen karşı </a:t>
            </a:r>
            <a:r>
              <a:rPr lang="tr-TR" sz="3600" b="1" dirty="0">
                <a:latin typeface="Times New Roman" charset="0"/>
              </a:rPr>
              <a:t>saldırıya</a:t>
            </a:r>
            <a:r>
              <a:rPr lang="tr-TR" sz="3600" dirty="0">
                <a:latin typeface="Times New Roman" charset="0"/>
              </a:rPr>
              <a:t> veya </a:t>
            </a:r>
            <a:r>
              <a:rPr lang="tr-TR" sz="3600" b="1" dirty="0">
                <a:latin typeface="Times New Roman" charset="0"/>
              </a:rPr>
              <a:t>savunmaya</a:t>
            </a:r>
            <a:r>
              <a:rPr lang="tr-TR" sz="3600" dirty="0">
                <a:latin typeface="Times New Roman" charset="0"/>
              </a:rPr>
              <a:t> geçerler.</a:t>
            </a:r>
          </a:p>
        </p:txBody>
      </p:sp>
      <p:sp>
        <p:nvSpPr>
          <p:cNvPr id="493571" name="Line 3"/>
          <p:cNvSpPr>
            <a:spLocks noChangeShapeType="1"/>
          </p:cNvSpPr>
          <p:nvPr/>
        </p:nvSpPr>
        <p:spPr bwMode="auto">
          <a:xfrm flipV="1">
            <a:off x="463550" y="914400"/>
            <a:ext cx="395605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311150" y="276225"/>
            <a:ext cx="43524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FF3300"/>
                </a:solidFill>
                <a:latin typeface="Times New Roman" charset="0"/>
              </a:rPr>
              <a:t>4. Savunucu Dinleme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247317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Bu kişiler </a:t>
            </a:r>
            <a:r>
              <a:rPr lang="tr-TR" sz="3600" b="1" dirty="0">
                <a:latin typeface="Times New Roman" charset="0"/>
              </a:rPr>
              <a:t>seslerini hiç çıkarmadan </a:t>
            </a:r>
            <a:r>
              <a:rPr lang="tr-TR" sz="3600" dirty="0" smtClean="0">
                <a:latin typeface="Times New Roman" charset="0"/>
              </a:rPr>
              <a:t>dinlerler.</a:t>
            </a:r>
            <a:endParaRPr lang="tr-TR" sz="3600" dirty="0">
              <a:latin typeface="Times New Roman" charset="0"/>
            </a:endParaRP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Çünkü dinlediklerinden yararlanarak karşılarındakini </a:t>
            </a:r>
            <a:r>
              <a:rPr lang="tr-TR" sz="3600" b="1" dirty="0">
                <a:latin typeface="Times New Roman" charset="0"/>
              </a:rPr>
              <a:t>zor duruma düşürecek </a:t>
            </a:r>
            <a:r>
              <a:rPr lang="tr-TR" sz="3600" b="1" u="sng" dirty="0" smtClean="0">
                <a:solidFill>
                  <a:srgbClr val="FF0000"/>
                </a:solidFill>
                <a:latin typeface="Times New Roman" charset="0"/>
              </a:rPr>
              <a:t>fırsatı  </a:t>
            </a:r>
            <a:r>
              <a:rPr lang="tr-TR" sz="3600" b="1" u="sng" dirty="0">
                <a:solidFill>
                  <a:srgbClr val="FF0000"/>
                </a:solidFill>
                <a:latin typeface="Times New Roman" charset="0"/>
              </a:rPr>
              <a:t>ararlar.</a:t>
            </a:r>
          </a:p>
        </p:txBody>
      </p:sp>
      <p:sp>
        <p:nvSpPr>
          <p:cNvPr id="494595" name="Line 3"/>
          <p:cNvSpPr>
            <a:spLocks noChangeShapeType="1"/>
          </p:cNvSpPr>
          <p:nvPr/>
        </p:nvSpPr>
        <p:spPr bwMode="auto">
          <a:xfrm flipV="1">
            <a:off x="463550" y="914400"/>
            <a:ext cx="479425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311150" y="276225"/>
            <a:ext cx="5263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FF3300"/>
                </a:solidFill>
                <a:latin typeface="Times New Roman" charset="0"/>
              </a:rPr>
              <a:t>5. Tuzak Kurucu Dinleme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103688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tr-TR" sz="3600" dirty="0">
                <a:latin typeface="Times New Roman" charset="0"/>
              </a:rPr>
              <a:t>Bireyler kişinin kullandığı </a:t>
            </a:r>
            <a:r>
              <a:rPr lang="tr-TR" sz="3600" b="1" dirty="0">
                <a:latin typeface="Times New Roman" charset="0"/>
              </a:rPr>
              <a:t>kelimelerin yüzeyinde</a:t>
            </a:r>
            <a:r>
              <a:rPr lang="tr-TR" sz="3600" dirty="0">
                <a:latin typeface="Times New Roman" charset="0"/>
              </a:rPr>
              <a:t> </a:t>
            </a:r>
            <a:r>
              <a:rPr lang="tr-TR" sz="3600" dirty="0" smtClean="0">
                <a:latin typeface="Times New Roman" charset="0"/>
              </a:rPr>
              <a:t>  kalırlar</a:t>
            </a:r>
            <a:r>
              <a:rPr lang="tr-TR" sz="3600" dirty="0">
                <a:latin typeface="Times New Roman" charset="0"/>
              </a:rPr>
              <a:t>. </a:t>
            </a:r>
          </a:p>
          <a:p>
            <a:pPr algn="just">
              <a:lnSpc>
                <a:spcPct val="120000"/>
              </a:lnSpc>
              <a:buFontTx/>
              <a:buChar char="•"/>
              <a:defRPr/>
            </a:pPr>
            <a:endParaRPr lang="tr-TR" sz="3600" dirty="0">
              <a:latin typeface="Times New Roman" charset="0"/>
            </a:endParaRP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tr-TR" sz="3600" b="1" dirty="0">
                <a:latin typeface="Times New Roman" charset="0"/>
              </a:rPr>
              <a:t>Kelimelerin sözcük anlamlarında </a:t>
            </a:r>
            <a:r>
              <a:rPr lang="tr-TR" sz="3600" dirty="0">
                <a:latin typeface="Times New Roman" charset="0"/>
              </a:rPr>
              <a:t>veya kendilerince olan  anlamlarında gezinirler.</a:t>
            </a:r>
          </a:p>
        </p:txBody>
      </p:sp>
      <p:sp>
        <p:nvSpPr>
          <p:cNvPr id="495619" name="Line 3"/>
          <p:cNvSpPr>
            <a:spLocks noChangeShapeType="1"/>
          </p:cNvSpPr>
          <p:nvPr/>
        </p:nvSpPr>
        <p:spPr bwMode="auto">
          <a:xfrm flipV="1">
            <a:off x="463550" y="914400"/>
            <a:ext cx="372745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311150" y="276225"/>
            <a:ext cx="4245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FF3300"/>
                </a:solidFill>
                <a:latin typeface="Times New Roman" charset="0"/>
              </a:rPr>
              <a:t>6. Yüzeysel  Dinleme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i="1" dirty="0" smtClean="0">
                <a:solidFill>
                  <a:srgbClr val="FF0000"/>
                </a:solidFill>
                <a:effectLst/>
                <a:latin typeface="Arial Unicode MS" pitchFamily="34" charset="-128"/>
              </a:rPr>
              <a:t>İyi bir dinleyici olmak için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4968552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effectLst/>
              </a:rPr>
              <a:t>Susunuz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effectLst/>
              </a:rPr>
              <a:t>Dinlemeye hazır olduğunuzu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effectLst/>
              </a:rPr>
              <a:t>Hissettiriniz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effectLst/>
              </a:rPr>
              <a:t>Dinlemeyi dağıtıcı öğelerden,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effectLst/>
              </a:rPr>
              <a:t>gürültüden kaçınınız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effectLst/>
              </a:rPr>
              <a:t>Karşınızdaki   kişiy</a:t>
            </a:r>
            <a:r>
              <a:rPr lang="tr-TR" sz="2400" b="1" dirty="0" smtClean="0"/>
              <a:t>l</a:t>
            </a:r>
            <a:r>
              <a:rPr lang="tr-TR" sz="2400" b="1" dirty="0" smtClean="0">
                <a:effectLst/>
              </a:rPr>
              <a:t>e  empati </a:t>
            </a:r>
            <a:r>
              <a:rPr lang="tr-TR" sz="2400" b="1" dirty="0" smtClean="0"/>
              <a:t> kurunuz</a:t>
            </a:r>
            <a:endParaRPr lang="tr-TR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effectLst/>
              </a:rPr>
              <a:t>Zaman tanıyınız 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effectLst/>
              </a:rPr>
              <a:t>Öfke ve olumsuz duygularınızı kontrol ediniz.</a:t>
            </a:r>
            <a:endParaRPr lang="tr-TR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effectLst/>
              </a:rPr>
              <a:t>Yargılayıcı olmayınız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effectLst/>
              </a:rPr>
              <a:t>Soru sorunuz. </a:t>
            </a:r>
          </a:p>
          <a:p>
            <a:pPr eaLnBrk="1" hangingPunct="1">
              <a:lnSpc>
                <a:spcPct val="90000"/>
              </a:lnSpc>
            </a:pPr>
            <a:endParaRPr lang="tr-TR" sz="2000" b="1" dirty="0" smtClean="0">
              <a:effectLst/>
            </a:endParaRPr>
          </a:p>
        </p:txBody>
      </p:sp>
      <p:sp>
        <p:nvSpPr>
          <p:cNvPr id="24578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7023D-58C7-49F3-A444-FEB079900D5C}" type="datetime1">
              <a:rPr lang="tr-TR"/>
              <a:pPr>
                <a:defRPr/>
              </a:pPr>
              <a:t>24.10.2017</a:t>
            </a:fld>
            <a:endParaRPr lang="tr-TR"/>
          </a:p>
        </p:txBody>
      </p:sp>
      <p:sp>
        <p:nvSpPr>
          <p:cNvPr id="46085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46086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46087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/>
          </a:p>
        </p:txBody>
      </p:sp>
      <p:pic>
        <p:nvPicPr>
          <p:cNvPr id="46088" name="Picture 11" descr="anani-da-al-git-buradan_72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79" y="1916113"/>
            <a:ext cx="3577283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Line 2"/>
          <p:cNvSpPr>
            <a:spLocks noChangeShapeType="1"/>
          </p:cNvSpPr>
          <p:nvPr/>
        </p:nvSpPr>
        <p:spPr bwMode="auto">
          <a:xfrm flipV="1">
            <a:off x="228600" y="914400"/>
            <a:ext cx="1981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76200" y="276225"/>
            <a:ext cx="2249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latin typeface="Times New Roman" charset="0"/>
              </a:rPr>
              <a:t>Beden Dili</a:t>
            </a:r>
            <a:endParaRPr lang="tr-TR" sz="3600" b="1" dirty="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304800" y="980728"/>
            <a:ext cx="8153400" cy="50783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3600" b="1" dirty="0">
                <a:latin typeface="Times New Roman" charset="0"/>
              </a:rPr>
              <a:t>Beden dili duygu ve düşüncelerimizin yansımasıdır.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3600" dirty="0">
                <a:latin typeface="Times New Roman" charset="0"/>
              </a:rPr>
              <a:t>İnsanların </a:t>
            </a:r>
            <a:r>
              <a:rPr lang="tr-TR" sz="3600" dirty="0" smtClean="0">
                <a:latin typeface="Times New Roman" charset="0"/>
              </a:rPr>
              <a:t>yüz yüze </a:t>
            </a:r>
            <a:r>
              <a:rPr lang="tr-TR" sz="3600" dirty="0">
                <a:latin typeface="Times New Roman" charset="0"/>
              </a:rPr>
              <a:t>kurdukları ilişkide,  </a:t>
            </a:r>
            <a:r>
              <a:rPr lang="tr-TR" sz="3600" b="1" u="sng" dirty="0">
                <a:latin typeface="Times New Roman" charset="0"/>
              </a:rPr>
              <a:t>kelimeler</a:t>
            </a:r>
            <a:r>
              <a:rPr lang="tr-TR" sz="3600" dirty="0">
                <a:latin typeface="Times New Roman" charset="0"/>
              </a:rPr>
              <a:t> %10, </a:t>
            </a:r>
            <a:endParaRPr lang="tr-TR" sz="3600" dirty="0" smtClean="0">
              <a:latin typeface="Times New Roman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tr-TR" sz="3600" b="1" u="sng" dirty="0" smtClean="0">
                <a:latin typeface="Times New Roman" charset="0"/>
              </a:rPr>
              <a:t>ses </a:t>
            </a:r>
            <a:r>
              <a:rPr lang="tr-TR" sz="3600" b="1" u="sng" dirty="0">
                <a:latin typeface="Times New Roman" charset="0"/>
              </a:rPr>
              <a:t>tonu </a:t>
            </a:r>
            <a:r>
              <a:rPr lang="tr-TR" sz="3600" dirty="0">
                <a:latin typeface="Times New Roman" charset="0"/>
              </a:rPr>
              <a:t>%30</a:t>
            </a:r>
            <a:r>
              <a:rPr lang="tr-TR" sz="3600" dirty="0" smtClean="0">
                <a:latin typeface="Times New Roman" charset="0"/>
              </a:rPr>
              <a:t>,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3600" b="1" u="sng" dirty="0" smtClean="0">
                <a:latin typeface="Times New Roman" charset="0"/>
              </a:rPr>
              <a:t> </a:t>
            </a:r>
            <a:r>
              <a:rPr lang="tr-TR" sz="3600" b="1" u="sng" dirty="0">
                <a:latin typeface="Times New Roman" charset="0"/>
              </a:rPr>
              <a:t>beden dili </a:t>
            </a:r>
            <a:r>
              <a:rPr lang="tr-TR" sz="3600" dirty="0">
                <a:latin typeface="Times New Roman" charset="0"/>
              </a:rPr>
              <a:t>%60 önem taşır.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7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10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410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7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410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75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10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6" grpId="0" animBg="1"/>
      <p:bldP spid="410627" grpId="0" autoUpdateAnimBg="0"/>
      <p:bldP spid="410628" grpId="0" build="p" bldLvl="2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3600" b="1" i="1" dirty="0" smtClean="0">
                <a:latin typeface="Times New Roman" pitchFamily="18" charset="0"/>
                <a:cs typeface="Times New Roman" pitchFamily="18" charset="0"/>
              </a:rPr>
              <a:t>               İLETİŞİM </a:t>
            </a:r>
            <a:r>
              <a:rPr lang="tr-TR" sz="3600" b="1" i="1" dirty="0">
                <a:latin typeface="Times New Roman" pitchFamily="18" charset="0"/>
                <a:cs typeface="Times New Roman" pitchFamily="18" charset="0"/>
              </a:rPr>
              <a:t>NEDİR?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sz="3600" dirty="0">
                <a:latin typeface="Times New Roman" pitchFamily="18" charset="0"/>
              </a:rPr>
              <a:t>Bizim başkalarını,başkalarının da bizi  anlamasına yarayan </a:t>
            </a:r>
          </a:p>
          <a:p>
            <a:pPr algn="ctr" eaLnBrk="1" hangingPunct="1"/>
            <a:r>
              <a:rPr lang="tr-TR" sz="3600" dirty="0">
                <a:latin typeface="Times New Roman" pitchFamily="18" charset="0"/>
              </a:rPr>
              <a:t>bir SÜREÇTİR.</a:t>
            </a:r>
          </a:p>
        </p:txBody>
      </p:sp>
      <p:pic>
        <p:nvPicPr>
          <p:cNvPr id="7171" name="Picture 3" descr="PE020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500438"/>
            <a:ext cx="403225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204863"/>
            <a:ext cx="8374063" cy="1862311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tr-TR" sz="2800" dirty="0" smtClean="0"/>
              <a:t>Giyim</a:t>
            </a:r>
            <a:br>
              <a:rPr lang="tr-TR" sz="2800" dirty="0" smtClean="0"/>
            </a:br>
            <a:r>
              <a:rPr lang="tr-TR" sz="2800" dirty="0" smtClean="0"/>
              <a:t>Bedensel temas </a:t>
            </a:r>
            <a:br>
              <a:rPr lang="tr-TR" sz="2800" dirty="0" smtClean="0"/>
            </a:br>
            <a:r>
              <a:rPr lang="tr-TR" sz="2800" dirty="0" smtClean="0"/>
              <a:t>Beden duruşu Omuz duruşu (güven), kollar, eller, bacaklar, </a:t>
            </a:r>
            <a:br>
              <a:rPr lang="tr-TR" sz="2800" dirty="0" smtClean="0"/>
            </a:br>
            <a:r>
              <a:rPr lang="tr-TR" sz="2800" dirty="0" smtClean="0"/>
              <a:t>Bedenin /ayak ucunun yönü</a:t>
            </a:r>
            <a:br>
              <a:rPr lang="tr-TR" sz="2800" dirty="0" smtClean="0"/>
            </a:br>
            <a:r>
              <a:rPr lang="tr-TR" sz="2800" dirty="0" smtClean="0"/>
              <a:t>Baş hareketleri, Jestler</a:t>
            </a:r>
            <a:br>
              <a:rPr lang="tr-TR" sz="2800" dirty="0" smtClean="0"/>
            </a:br>
            <a:r>
              <a:rPr lang="tr-TR" sz="2800" dirty="0" smtClean="0"/>
              <a:t>Göz teması</a:t>
            </a:r>
            <a:br>
              <a:rPr lang="tr-TR" sz="2800" dirty="0" smtClean="0"/>
            </a:br>
            <a:r>
              <a:rPr lang="tr-TR" sz="2800" dirty="0" smtClean="0"/>
              <a:t>Yüz ifadeleri (kaşlar, yüz, çene, ağız, burun)</a:t>
            </a:r>
          </a:p>
        </p:txBody>
      </p:sp>
      <p:sp>
        <p:nvSpPr>
          <p:cNvPr id="2867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2DF211-7D45-40F5-B141-51A7BEC2B618}" type="datetime1">
              <a:rPr lang="tr-TR"/>
              <a:pPr>
                <a:defRPr/>
              </a:pPr>
              <a:t>24.10.2017</a:t>
            </a:fld>
            <a:endParaRPr lang="tr-TR"/>
          </a:p>
        </p:txBody>
      </p:sp>
      <p:sp>
        <p:nvSpPr>
          <p:cNvPr id="28675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6553200" y="6245225"/>
            <a:ext cx="2286000" cy="476250"/>
          </a:xfrm>
        </p:spPr>
        <p:txBody>
          <a:bodyPr/>
          <a:lstStyle/>
          <a:p>
            <a:pPr algn="r">
              <a:defRPr/>
            </a:pPr>
            <a:r>
              <a:rPr lang="tr-TR"/>
              <a:t>B.Uzm.Dr.Ayşe ÖZKAN                    </a:t>
            </a:r>
          </a:p>
        </p:txBody>
      </p:sp>
      <p:sp>
        <p:nvSpPr>
          <p:cNvPr id="296967" name="Rectangle 7"/>
          <p:cNvSpPr>
            <a:spLocks noRot="1" noChangeArrowheads="1"/>
          </p:cNvSpPr>
          <p:nvPr/>
        </p:nvSpPr>
        <p:spPr bwMode="auto">
          <a:xfrm>
            <a:off x="683568" y="404664"/>
            <a:ext cx="821913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Beden dili </a:t>
            </a:r>
            <a:br>
              <a:rPr lang="tr-TR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kelimelerden 9 kat fazla önemli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r>
              <a:rPr lang="tr-TR" dirty="0" smtClean="0"/>
              <a:t>  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2" descr="yüz hareketleri ve anlamları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7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540568" y="404664"/>
            <a:ext cx="3600400" cy="3456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dirty="0" smtClean="0"/>
              <a:t> YALAN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sz="2800" dirty="0" smtClean="0"/>
              <a:t>samimiyetsizlik</a:t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 İŞARETLERİ</a:t>
            </a:r>
            <a:endParaRPr lang="tr-TR" dirty="0" smtClean="0"/>
          </a:p>
        </p:txBody>
      </p:sp>
      <p:sp>
        <p:nvSpPr>
          <p:cNvPr id="29698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0436-C079-4FCD-9CDD-29896AAAB7D8}" type="datetime1">
              <a:rPr lang="tr-TR"/>
              <a:pPr>
                <a:defRPr/>
              </a:pPr>
              <a:t>24.10.2017</a:t>
            </a:fld>
            <a:endParaRPr lang="tr-TR"/>
          </a:p>
        </p:txBody>
      </p:sp>
      <p:sp>
        <p:nvSpPr>
          <p:cNvPr id="29699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6553200" y="6245225"/>
            <a:ext cx="2286000" cy="476250"/>
          </a:xfrm>
        </p:spPr>
        <p:txBody>
          <a:bodyPr/>
          <a:lstStyle/>
          <a:p>
            <a:pPr algn="r">
              <a:defRPr/>
            </a:pPr>
            <a:r>
              <a:rPr lang="tr-TR"/>
              <a:t>B.Uzm.Dr.Ayşe ÖZKAN                    </a:t>
            </a: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/>
          <a:srcRect l="10342" t="31944" r="49287" b="4167"/>
          <a:stretch>
            <a:fillRect/>
          </a:stretch>
        </p:blipFill>
        <p:spPr bwMode="auto">
          <a:xfrm>
            <a:off x="2699793" y="188640"/>
            <a:ext cx="6192687" cy="30371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 cstate="print"/>
          <a:srcRect l="50713" t="31944" r="11572" b="4167"/>
          <a:stretch>
            <a:fillRect/>
          </a:stretch>
        </p:blipFill>
        <p:spPr bwMode="auto">
          <a:xfrm>
            <a:off x="2915817" y="3424238"/>
            <a:ext cx="5976663" cy="317311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4114800" cy="5029200"/>
          </a:xfrm>
          <a:ln>
            <a:solidFill>
              <a:srgbClr val="FF3300"/>
            </a:solidFill>
          </a:ln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tr-TR" sz="3600" smtClean="0"/>
              <a:t>Beden Duruşu</a:t>
            </a:r>
          </a:p>
          <a:p>
            <a:pPr eaLnBrk="1" hangingPunct="1">
              <a:defRPr/>
            </a:pPr>
            <a:r>
              <a:rPr lang="tr-TR" sz="3600" smtClean="0"/>
              <a:t>Mimikler</a:t>
            </a:r>
          </a:p>
          <a:p>
            <a:pPr eaLnBrk="1" hangingPunct="1">
              <a:defRPr/>
            </a:pPr>
            <a:r>
              <a:rPr lang="tr-TR" sz="3600" smtClean="0"/>
              <a:t>Başın Kullanımı </a:t>
            </a:r>
          </a:p>
          <a:p>
            <a:pPr eaLnBrk="1" hangingPunct="1">
              <a:defRPr/>
            </a:pPr>
            <a:r>
              <a:rPr lang="tr-TR" sz="3600" smtClean="0"/>
              <a:t>Oturmak İçin Seçilen Yer</a:t>
            </a:r>
          </a:p>
          <a:p>
            <a:pPr eaLnBrk="1" hangingPunct="1">
              <a:defRPr/>
            </a:pPr>
            <a:r>
              <a:rPr lang="tr-TR" sz="3600" smtClean="0"/>
              <a:t>Giyim</a:t>
            </a:r>
          </a:p>
          <a:p>
            <a:pPr eaLnBrk="1" hangingPunct="1">
              <a:defRPr/>
            </a:pPr>
            <a:r>
              <a:rPr lang="tr-TR" sz="3600" smtClean="0"/>
              <a:t>Bakım Ve Makyaj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371600"/>
            <a:ext cx="4267200" cy="5029200"/>
          </a:xfrm>
          <a:ln>
            <a:solidFill>
              <a:srgbClr val="FF3300"/>
            </a:solidFill>
          </a:ln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tr-TR" sz="3600" smtClean="0"/>
              <a:t>Jestler</a:t>
            </a:r>
          </a:p>
          <a:p>
            <a:pPr eaLnBrk="1" hangingPunct="1">
              <a:defRPr/>
            </a:pPr>
            <a:r>
              <a:rPr lang="tr-TR" sz="3600" smtClean="0"/>
              <a:t>Göz Teması</a:t>
            </a:r>
          </a:p>
          <a:p>
            <a:pPr eaLnBrk="1" hangingPunct="1">
              <a:defRPr/>
            </a:pPr>
            <a:r>
              <a:rPr lang="tr-TR" sz="3600" smtClean="0"/>
              <a:t>Ayakların Kullanımı</a:t>
            </a:r>
          </a:p>
          <a:p>
            <a:pPr eaLnBrk="1" hangingPunct="1">
              <a:defRPr/>
            </a:pPr>
            <a:r>
              <a:rPr lang="tr-TR" sz="3600" smtClean="0"/>
              <a:t>Oturma Biçimi</a:t>
            </a:r>
          </a:p>
          <a:p>
            <a:pPr eaLnBrk="1" hangingPunct="1">
              <a:defRPr/>
            </a:pPr>
            <a:r>
              <a:rPr lang="tr-TR" sz="3600" smtClean="0"/>
              <a:t>Mesafe</a:t>
            </a:r>
          </a:p>
          <a:p>
            <a:pPr eaLnBrk="1" hangingPunct="1">
              <a:defRPr/>
            </a:pPr>
            <a:r>
              <a:rPr lang="tr-TR" sz="3600" smtClean="0"/>
              <a:t>Kullanılan Aksesuarlar</a:t>
            </a: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247650" y="276225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dirty="0">
                <a:solidFill>
                  <a:srgbClr val="FF3300"/>
                </a:solidFill>
                <a:latin typeface="Times New Roman" charset="0"/>
              </a:rPr>
              <a:t>Beden Dilinin Öğeleri</a:t>
            </a:r>
          </a:p>
        </p:txBody>
      </p:sp>
      <p:sp>
        <p:nvSpPr>
          <p:cNvPr id="461830" name="Line 6"/>
          <p:cNvSpPr>
            <a:spLocks noChangeShapeType="1"/>
          </p:cNvSpPr>
          <p:nvPr/>
        </p:nvSpPr>
        <p:spPr bwMode="auto">
          <a:xfrm flipV="1">
            <a:off x="304800" y="914400"/>
            <a:ext cx="4038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6183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sz="1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5791200"/>
            <a:ext cx="842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>
                <a:latin typeface="Arial Black" pitchFamily="34" charset="0"/>
              </a:rPr>
              <a:t>İnsanlar ne dediğinize değil, ne yaptığınıza bakar.</a:t>
            </a:r>
          </a:p>
        </p:txBody>
      </p:sp>
      <p:pic>
        <p:nvPicPr>
          <p:cNvPr id="51203" name="Picture 5" descr="çocuk e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57200"/>
            <a:ext cx="327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Line 2"/>
          <p:cNvSpPr>
            <a:spLocks noChangeShapeType="1"/>
          </p:cNvSpPr>
          <p:nvPr/>
        </p:nvSpPr>
        <p:spPr bwMode="auto">
          <a:xfrm flipV="1">
            <a:off x="228600" y="914400"/>
            <a:ext cx="4038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76200" y="276225"/>
            <a:ext cx="4519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FF3300"/>
                </a:solidFill>
                <a:latin typeface="Times New Roman" charset="0"/>
              </a:rPr>
              <a:t>Doğrudan Göz İlişkisi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251520" y="1484784"/>
            <a:ext cx="8382000" cy="5576911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endParaRPr lang="tr-TR" sz="3600" dirty="0" smtClean="0">
              <a:latin typeface="Times New Roman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tr-TR" sz="3600" dirty="0" smtClean="0">
                <a:latin typeface="Times New Roman" charset="0"/>
              </a:rPr>
              <a:t>“</a:t>
            </a:r>
            <a:r>
              <a:rPr lang="tr-TR" sz="3600" dirty="0">
                <a:latin typeface="Times New Roman" charset="0"/>
              </a:rPr>
              <a:t>Gözlerin konuştuğu dil her yerde aynıdır.” </a:t>
            </a:r>
          </a:p>
          <a:p>
            <a:pPr algn="r">
              <a:lnSpc>
                <a:spcPct val="110000"/>
              </a:lnSpc>
              <a:defRPr/>
            </a:pPr>
            <a:r>
              <a:rPr lang="tr-TR" sz="3600" dirty="0">
                <a:latin typeface="Times New Roman" charset="0"/>
              </a:rPr>
              <a:t>	(</a:t>
            </a:r>
            <a:r>
              <a:rPr lang="tr-TR" sz="3600" dirty="0" err="1">
                <a:latin typeface="Times New Roman" charset="0"/>
              </a:rPr>
              <a:t>Herber</a:t>
            </a:r>
            <a:r>
              <a:rPr lang="tr-TR" sz="3600" dirty="0">
                <a:latin typeface="Times New Roman" charset="0"/>
              </a:rPr>
              <a:t>)</a:t>
            </a:r>
          </a:p>
          <a:p>
            <a:pPr algn="just">
              <a:lnSpc>
                <a:spcPct val="110000"/>
              </a:lnSpc>
              <a:defRPr/>
            </a:pPr>
            <a:r>
              <a:rPr lang="tr-TR" sz="3600" dirty="0">
                <a:latin typeface="Times New Roman" charset="0"/>
              </a:rPr>
              <a:t>	</a:t>
            </a:r>
          </a:p>
          <a:p>
            <a:pPr algn="ctr">
              <a:lnSpc>
                <a:spcPct val="110000"/>
              </a:lnSpc>
              <a:defRPr/>
            </a:pPr>
            <a:r>
              <a:rPr lang="tr-TR" sz="3600" dirty="0" smtClean="0">
                <a:latin typeface="Times New Roman" charset="0"/>
              </a:rPr>
              <a:t>Bir kişiye </a:t>
            </a:r>
            <a:r>
              <a:rPr lang="tr-TR" sz="3600" dirty="0">
                <a:latin typeface="Times New Roman" charset="0"/>
              </a:rPr>
              <a:t>konuşurken dikkat </a:t>
            </a:r>
            <a:r>
              <a:rPr lang="tr-TR" sz="3600" dirty="0" smtClean="0">
                <a:latin typeface="Times New Roman" charset="0"/>
              </a:rPr>
              <a:t>edilecek en</a:t>
            </a:r>
          </a:p>
          <a:p>
            <a:pPr algn="ctr">
              <a:lnSpc>
                <a:spcPct val="110000"/>
              </a:lnSpc>
              <a:defRPr/>
            </a:pPr>
            <a:r>
              <a:rPr lang="tr-TR" sz="3600" dirty="0" smtClean="0">
                <a:latin typeface="Times New Roman" charset="0"/>
              </a:rPr>
              <a:t>Önemli   noktalardan biri, </a:t>
            </a:r>
            <a:r>
              <a:rPr lang="tr-TR" sz="3600" b="1" dirty="0" smtClean="0">
                <a:latin typeface="Times New Roman" charset="0"/>
              </a:rPr>
              <a:t>nereye </a:t>
            </a:r>
            <a:r>
              <a:rPr lang="tr-TR" sz="3600" b="1" dirty="0">
                <a:latin typeface="Times New Roman" charset="0"/>
              </a:rPr>
              <a:t>baktığınızdır.</a:t>
            </a:r>
          </a:p>
          <a:p>
            <a:pPr algn="just">
              <a:lnSpc>
                <a:spcPct val="110000"/>
              </a:lnSpc>
              <a:defRPr/>
            </a:pPr>
            <a:endParaRPr lang="tr-TR" sz="3600" dirty="0">
              <a:latin typeface="Times New Roman" charset="0"/>
            </a:endParaRPr>
          </a:p>
          <a:p>
            <a:pPr algn="just">
              <a:lnSpc>
                <a:spcPct val="110000"/>
              </a:lnSpc>
              <a:defRPr/>
            </a:pPr>
            <a:endParaRPr lang="tr-TR" sz="3600" dirty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KTI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2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2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431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2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431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25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31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25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431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 animBg="1"/>
      <p:bldP spid="431107" grpId="0" autoUpdateAnimBg="0"/>
      <p:bldP spid="431108" grpId="0" build="p" bldLvl="2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ext Box 2"/>
          <p:cNvSpPr txBox="1">
            <a:spLocks noChangeArrowheads="1"/>
          </p:cNvSpPr>
          <p:nvPr/>
        </p:nvSpPr>
        <p:spPr bwMode="auto">
          <a:xfrm>
            <a:off x="304800" y="2362200"/>
            <a:ext cx="8458200" cy="24574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210000"/>
              </a:lnSpc>
              <a:defRPr/>
            </a:pPr>
            <a:r>
              <a:rPr lang="tr-TR" sz="3600" b="1" dirty="0">
                <a:latin typeface="Times New Roman" charset="0"/>
              </a:rPr>
              <a:t>Güvenli</a:t>
            </a:r>
            <a:r>
              <a:rPr lang="tr-TR" sz="3600" dirty="0">
                <a:latin typeface="Times New Roman" charset="0"/>
              </a:rPr>
              <a:t> bir ifade, verilen mesajla</a:t>
            </a:r>
            <a:r>
              <a:rPr lang="tr-TR" sz="3600" dirty="0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tr-TR" sz="3600" b="1" dirty="0">
                <a:latin typeface="Times New Roman" charset="0"/>
              </a:rPr>
              <a:t>uyum </a:t>
            </a:r>
            <a:r>
              <a:rPr lang="tr-TR" sz="3600" dirty="0">
                <a:latin typeface="Times New Roman" charset="0"/>
              </a:rPr>
              <a:t>içindeki </a:t>
            </a:r>
            <a:r>
              <a:rPr lang="tr-TR" sz="3600" dirty="0" smtClean="0">
                <a:latin typeface="Times New Roman" charset="0"/>
              </a:rPr>
              <a:t> ifadedir</a:t>
            </a:r>
            <a:r>
              <a:rPr lang="tr-TR" sz="3600" dirty="0">
                <a:latin typeface="Times New Roman" charset="0"/>
              </a:rPr>
              <a:t>.</a:t>
            </a:r>
          </a:p>
        </p:txBody>
      </p:sp>
      <p:sp>
        <p:nvSpPr>
          <p:cNvPr id="465923" name="Line 3"/>
          <p:cNvSpPr>
            <a:spLocks noChangeShapeType="1"/>
          </p:cNvSpPr>
          <p:nvPr/>
        </p:nvSpPr>
        <p:spPr bwMode="auto">
          <a:xfrm flipV="1">
            <a:off x="463550" y="914400"/>
            <a:ext cx="167005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311150" y="276225"/>
            <a:ext cx="28565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 smtClean="0">
                <a:solidFill>
                  <a:srgbClr val="FF3300"/>
                </a:solidFill>
                <a:latin typeface="Times New Roman" charset="0"/>
              </a:rPr>
              <a:t>    Mimikler   </a:t>
            </a:r>
            <a:endParaRPr lang="tr-TR" sz="3600" b="1" dirty="0">
              <a:solidFill>
                <a:srgbClr val="FF33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KTI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 build="p" bldLvl="2" autoUpdateAnimBg="0" advAuto="0"/>
      <p:bldP spid="465923" grpId="0" animBg="1"/>
      <p:bldP spid="46592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458200" cy="49307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tr-TR" sz="3600" dirty="0">
                <a:latin typeface="Times New Roman" charset="0"/>
              </a:rPr>
              <a:t>	İnsanlar arası ilişkilerde yaşanan en küçük </a:t>
            </a:r>
            <a:r>
              <a:rPr lang="tr-TR" sz="3600" b="1" u="sng" dirty="0">
                <a:solidFill>
                  <a:srgbClr val="FF3300"/>
                </a:solidFill>
                <a:latin typeface="Times New Roman" charset="0"/>
              </a:rPr>
              <a:t>gerginlik,</a:t>
            </a:r>
            <a:r>
              <a:rPr lang="tr-TR" sz="3600" dirty="0">
                <a:latin typeface="Times New Roman" charset="0"/>
              </a:rPr>
              <a:t> kendini önce ses tonuyla ortaya koyar.</a:t>
            </a:r>
          </a:p>
          <a:p>
            <a:pPr algn="just">
              <a:lnSpc>
                <a:spcPct val="160000"/>
              </a:lnSpc>
              <a:defRPr/>
            </a:pPr>
            <a:r>
              <a:rPr lang="tr-TR" sz="3600" dirty="0">
                <a:latin typeface="Times New Roman" charset="0"/>
              </a:rPr>
              <a:t>	Büyük çoğunlukla gündelik </a:t>
            </a:r>
            <a:r>
              <a:rPr lang="tr-TR" sz="3600" dirty="0" smtClean="0">
                <a:latin typeface="Times New Roman" charset="0"/>
              </a:rPr>
              <a:t>ilişkilerde  </a:t>
            </a:r>
            <a:r>
              <a:rPr lang="tr-TR" sz="3600" b="1" u="sng" dirty="0">
                <a:latin typeface="Times New Roman" charset="0"/>
              </a:rPr>
              <a:t>canlı, neşeli, enerjik </a:t>
            </a:r>
            <a:r>
              <a:rPr lang="tr-TR" sz="3600" dirty="0">
                <a:latin typeface="Times New Roman" charset="0"/>
              </a:rPr>
              <a:t>bir ses tonu, insanlar üzerinde </a:t>
            </a:r>
            <a:r>
              <a:rPr lang="tr-TR" sz="3600" b="1" u="sng" dirty="0">
                <a:latin typeface="Times New Roman" charset="0"/>
              </a:rPr>
              <a:t>olumlu etki </a:t>
            </a:r>
            <a:r>
              <a:rPr lang="tr-TR" sz="3600" dirty="0">
                <a:latin typeface="Times New Roman" charset="0"/>
              </a:rPr>
              <a:t>bırakır.</a:t>
            </a:r>
          </a:p>
        </p:txBody>
      </p:sp>
      <p:sp>
        <p:nvSpPr>
          <p:cNvPr id="466947" name="Line 3"/>
          <p:cNvSpPr>
            <a:spLocks noChangeShapeType="1"/>
          </p:cNvSpPr>
          <p:nvPr/>
        </p:nvSpPr>
        <p:spPr bwMode="auto">
          <a:xfrm flipV="1">
            <a:off x="463550" y="914400"/>
            <a:ext cx="776605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311150" y="276225"/>
            <a:ext cx="814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>
                <a:solidFill>
                  <a:srgbClr val="FF3300"/>
                </a:solidFill>
                <a:latin typeface="Times New Roman" charset="0"/>
              </a:rPr>
              <a:t>Ses Tonu, Şiddet ve Konuşmanın Akıcılığı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KTI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 build="p" bldLvl="2" autoUpdateAnimBg="0" advAuto="0"/>
      <p:bldP spid="466947" grpId="0" animBg="1"/>
      <p:bldP spid="46694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rgbClr val="FF0000"/>
                </a:solidFill>
                <a:effectLst/>
              </a:rPr>
              <a:t>Çalışan- hasta ve yakınları ile iletişim</a:t>
            </a:r>
          </a:p>
        </p:txBody>
      </p:sp>
      <p:sp>
        <p:nvSpPr>
          <p:cNvPr id="3174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47E5D6-60D1-4CA2-A1CB-1A710471846B}" type="datetime1">
              <a:rPr lang="tr-TR"/>
              <a:pPr>
                <a:defRPr/>
              </a:pPr>
              <a:t>24.10.2017</a:t>
            </a:fld>
            <a:endParaRPr lang="tr-TR"/>
          </a:p>
        </p:txBody>
      </p:sp>
      <p:pic>
        <p:nvPicPr>
          <p:cNvPr id="57348" name="Picture 5" descr="ANd9GcRPgImdh1tNI4plV-X6M5ErS5lG8-nM3TwO6nmicv3gS9a8sguv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7638"/>
            <a:ext cx="67691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 dirty="0" smtClean="0">
                <a:solidFill>
                  <a:srgbClr val="FF33CC"/>
                </a:solidFill>
              </a:rPr>
              <a:t>Hasta</a:t>
            </a:r>
            <a:r>
              <a:rPr lang="tr-TR" dirty="0" smtClean="0"/>
              <a:t> 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400" b="1" dirty="0" smtClean="0">
                <a:effectLst/>
                <a:latin typeface="Arial Unicode MS" pitchFamily="34" charset="-128"/>
              </a:rPr>
              <a:t>Hastanedeki  en  önemli  birey  “hasta”dır.</a:t>
            </a:r>
          </a:p>
          <a:p>
            <a:pPr eaLnBrk="1" hangingPunct="1"/>
            <a:r>
              <a:rPr lang="tr-TR" sz="2400" b="1" dirty="0" smtClean="0">
                <a:effectLst/>
                <a:latin typeface="Arial Unicode MS" pitchFamily="34" charset="-128"/>
              </a:rPr>
              <a:t>Tüm  sağlık  ekibinin  dikkatinin  merkezini oluşturur.</a:t>
            </a:r>
          </a:p>
          <a:p>
            <a:pPr eaLnBrk="1" hangingPunct="1"/>
            <a:r>
              <a:rPr lang="tr-TR" sz="2400" b="1" dirty="0" smtClean="0">
                <a:effectLst/>
                <a:latin typeface="Arial Unicode MS" pitchFamily="34" charset="-128"/>
              </a:rPr>
              <a:t>Buna  karşılık  hastanedeki  en  yalnız  kişi  de</a:t>
            </a:r>
          </a:p>
          <a:p>
            <a:pPr eaLnBrk="1" hangingPunct="1"/>
            <a:r>
              <a:rPr lang="tr-TR" sz="2400" b="1" dirty="0" smtClean="0">
                <a:effectLst/>
                <a:latin typeface="Arial Unicode MS" pitchFamily="34" charset="-128"/>
              </a:rPr>
              <a:t> olabilmektedir.</a:t>
            </a:r>
          </a:p>
          <a:p>
            <a:pPr lvl="2" eaLnBrk="1" hangingPunct="1"/>
            <a:r>
              <a:rPr lang="tr-TR" sz="2000" b="1" dirty="0" smtClean="0">
                <a:effectLst/>
                <a:latin typeface="Arial Unicode MS" pitchFamily="34" charset="-128"/>
              </a:rPr>
              <a:t>Kaygılı, Heyecanlı,</a:t>
            </a:r>
          </a:p>
          <a:p>
            <a:pPr lvl="2" eaLnBrk="1" hangingPunct="1"/>
            <a:r>
              <a:rPr lang="tr-TR" sz="2000" b="1" dirty="0" smtClean="0">
                <a:effectLst/>
                <a:latin typeface="Arial Unicode MS" pitchFamily="34" charset="-128"/>
              </a:rPr>
              <a:t>Cesaretsiz, Yalnız,</a:t>
            </a:r>
          </a:p>
          <a:p>
            <a:pPr lvl="2" eaLnBrk="1" hangingPunct="1"/>
            <a:r>
              <a:rPr lang="tr-TR" sz="2000" b="1" dirty="0" smtClean="0">
                <a:effectLst/>
                <a:latin typeface="Arial Unicode MS" pitchFamily="34" charset="-128"/>
              </a:rPr>
              <a:t>Şaşkın,Keyifsiz,</a:t>
            </a:r>
          </a:p>
          <a:p>
            <a:pPr lvl="2" eaLnBrk="1" hangingPunct="1"/>
            <a:r>
              <a:rPr lang="tr-TR" sz="2000" b="1" dirty="0" smtClean="0">
                <a:effectLst/>
                <a:latin typeface="Arial Unicode MS" pitchFamily="34" charset="-128"/>
              </a:rPr>
              <a:t>Kararsız,Korkmuş,</a:t>
            </a:r>
          </a:p>
          <a:p>
            <a:pPr lvl="2" eaLnBrk="1" hangingPunct="1"/>
            <a:r>
              <a:rPr lang="tr-TR" sz="2000" b="1" dirty="0" smtClean="0">
                <a:effectLst/>
                <a:latin typeface="Arial Unicode MS" pitchFamily="34" charset="-128"/>
              </a:rPr>
              <a:t>Güvensiz, Sinirli,</a:t>
            </a:r>
          </a:p>
          <a:p>
            <a:pPr lvl="2" eaLnBrk="1" hangingPunct="1"/>
            <a:r>
              <a:rPr lang="tr-TR" sz="2000" b="1" dirty="0" smtClean="0">
                <a:effectLst/>
                <a:latin typeface="Arial Unicode MS" pitchFamily="34" charset="-128"/>
              </a:rPr>
              <a:t>Şüpheci, Sıkıntılı,</a:t>
            </a:r>
          </a:p>
          <a:p>
            <a:pPr lvl="2" eaLnBrk="1" hangingPunct="1"/>
            <a:r>
              <a:rPr lang="tr-TR" sz="2000" b="1" dirty="0" smtClean="0">
                <a:effectLst/>
                <a:latin typeface="Arial Unicode MS" pitchFamily="34" charset="-128"/>
              </a:rPr>
              <a:t>İçerlemiş,olabilir.</a:t>
            </a:r>
          </a:p>
        </p:txBody>
      </p:sp>
      <p:sp>
        <p:nvSpPr>
          <p:cNvPr id="32770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5B49B-13F4-4AFF-9754-C0D2BB57ABCE}" type="datetime1">
              <a:rPr lang="tr-TR"/>
              <a:pPr>
                <a:defRPr/>
              </a:pPr>
              <a:t>24.10.2017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/>
          <a:lstStyle/>
          <a:p>
            <a:r>
              <a:rPr lang="tr-TR" dirty="0" smtClean="0"/>
              <a:t>İLETİŞİM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412776"/>
            <a:ext cx="8157592" cy="5073427"/>
          </a:xfrm>
        </p:spPr>
        <p:txBody>
          <a:bodyPr/>
          <a:lstStyle/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dirty="0" smtClean="0"/>
              <a:t>Düşünme  ve  </a:t>
            </a:r>
            <a:r>
              <a:rPr lang="tr-TR" dirty="0"/>
              <a:t>görüşlerin </a:t>
            </a:r>
            <a:r>
              <a:rPr lang="tr-TR" dirty="0" smtClean="0"/>
              <a:t> sözlü  </a:t>
            </a:r>
            <a:r>
              <a:rPr lang="tr-TR" dirty="0"/>
              <a:t>olarak </a:t>
            </a:r>
            <a:r>
              <a:rPr lang="tr-TR" dirty="0" smtClean="0"/>
              <a:t> karşılıklı  </a:t>
            </a:r>
            <a:r>
              <a:rPr lang="tr-TR" dirty="0"/>
              <a:t>alışverişidir.</a:t>
            </a:r>
          </a:p>
          <a:p>
            <a:pPr>
              <a:buNone/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Sözcüklerin</a:t>
            </a:r>
            <a:r>
              <a:rPr lang="tr-TR" dirty="0" smtClean="0"/>
              <a:t>, resimlerin  figürlerin  grafiklerin, sembollerin  kullanılarak  </a:t>
            </a:r>
            <a:r>
              <a:rPr lang="tr-TR" dirty="0"/>
              <a:t>bilgi</a:t>
            </a:r>
            <a:r>
              <a:rPr lang="tr-TR" dirty="0" smtClean="0"/>
              <a:t>, düşünce, duygu  ve  becerileri  aktarılması  sürecidir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smtClean="0">
                <a:solidFill>
                  <a:srgbClr val="FF0000"/>
                </a:solidFill>
                <a:effectLst/>
              </a:rPr>
              <a:t>Çalışan- hasta ve yakınları ile iletişim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dirty="0" smtClean="0">
                <a:effectLst/>
                <a:latin typeface="Arial Unicode MS" pitchFamily="34" charset="-128"/>
              </a:rPr>
              <a:t>İletişimi açık tutan teknikleri kullanmak önemlidir.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smtClean="0">
                <a:effectLst/>
                <a:latin typeface="Arial Unicode MS" pitchFamily="34" charset="-128"/>
              </a:rPr>
              <a:t>Çalışan için; kendini tanıma, kendini anlatma, insanları anlama, zaman aldığı ve özel emek gerektirdiği için ihmal edilen beceriler olmamalıdır.</a:t>
            </a:r>
          </a:p>
          <a:p>
            <a:pPr eaLnBrk="1" hangingPunct="1">
              <a:lnSpc>
                <a:spcPct val="90000"/>
              </a:lnSpc>
            </a:pPr>
            <a:endParaRPr lang="tr-TR" sz="1400" dirty="0" smtClean="0">
              <a:effectLst/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rgbClr val="0070C0"/>
                </a:solidFill>
                <a:effectLst/>
                <a:latin typeface="Arial Unicode MS" pitchFamily="34" charset="-128"/>
              </a:rPr>
              <a:t>AMACIMIZ: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rgbClr val="0070C0"/>
                </a:solidFill>
                <a:effectLst/>
                <a:latin typeface="Arial Unicode MS" pitchFamily="34" charset="-128"/>
              </a:rPr>
              <a:t>Hasta  bireyi  tanımak  ve  anlamak,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rgbClr val="0070C0"/>
                </a:solidFill>
                <a:effectLst/>
                <a:latin typeface="Arial Unicode MS" pitchFamily="34" charset="-128"/>
              </a:rPr>
              <a:t>Hasta  bireyin  bakım  gereksinimlerini  saptamaktır.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1400" b="1" dirty="0" smtClean="0">
              <a:solidFill>
                <a:srgbClr val="FFFF00"/>
              </a:solidFill>
              <a:effectLst/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rgbClr val="7030A0"/>
                </a:solidFill>
                <a:effectLst/>
                <a:latin typeface="Arial Unicode MS" pitchFamily="34" charset="-128"/>
              </a:rPr>
              <a:t>HEDEFİ: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rgbClr val="7030A0"/>
                </a:solidFill>
                <a:effectLst/>
                <a:latin typeface="Arial Unicode MS" pitchFamily="34" charset="-128"/>
              </a:rPr>
              <a:t>Hasta- çalışan arasında ilişki geliştirmek, hasta ve ailesini eğitmek, hastaya olgun bir kişiliğe erişmesi için yardımcı olmaktır.</a:t>
            </a:r>
          </a:p>
        </p:txBody>
      </p:sp>
      <p:sp>
        <p:nvSpPr>
          <p:cNvPr id="34818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E664B-15EB-423A-9921-38F393C07A0F}" type="datetime1">
              <a:rPr lang="tr-TR"/>
              <a:pPr>
                <a:defRPr/>
              </a:pPr>
              <a:t>24.10.2017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16632"/>
            <a:ext cx="82296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dirty="0" smtClean="0">
                <a:solidFill>
                  <a:srgbClr val="FF0000"/>
                </a:solidFill>
                <a:effectLst/>
              </a:rPr>
              <a:t>Hasta ve yakınları ile iletişim</a:t>
            </a:r>
            <a:br>
              <a:rPr lang="tr-TR" sz="3600" dirty="0" smtClean="0">
                <a:solidFill>
                  <a:srgbClr val="FF0000"/>
                </a:solidFill>
                <a:effectLst/>
              </a:rPr>
            </a:br>
            <a:r>
              <a:rPr lang="tr-TR" sz="3600" dirty="0" smtClean="0">
                <a:solidFill>
                  <a:srgbClr val="FF0000"/>
                </a:solidFill>
                <a:effectLst/>
              </a:rPr>
              <a:t>kurma ve sürdürme :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784"/>
            <a:ext cx="7859712" cy="495729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800" b="1" dirty="0" smtClean="0">
                <a:effectLst/>
                <a:latin typeface="Arial Unicode MS" pitchFamily="34" charset="-128"/>
              </a:rPr>
              <a:t>Kendinizi tanıyın,</a:t>
            </a:r>
          </a:p>
          <a:p>
            <a:pPr eaLnBrk="1" hangingPunct="1">
              <a:lnSpc>
                <a:spcPct val="80000"/>
              </a:lnSpc>
            </a:pPr>
            <a:endParaRPr lang="tr-TR" sz="2800" b="1" dirty="0" smtClean="0">
              <a:effectLst/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b="1" dirty="0" smtClean="0">
                <a:effectLst/>
                <a:latin typeface="Arial Unicode MS" pitchFamily="34" charset="-128"/>
              </a:rPr>
              <a:t>İletişimle ilgili bilgi sahibi olun,</a:t>
            </a:r>
          </a:p>
          <a:p>
            <a:pPr eaLnBrk="1" hangingPunct="1">
              <a:lnSpc>
                <a:spcPct val="80000"/>
              </a:lnSpc>
            </a:pPr>
            <a:endParaRPr lang="tr-TR" sz="2800" b="1" dirty="0" smtClean="0">
              <a:effectLst/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b="1" dirty="0" smtClean="0">
                <a:effectLst/>
                <a:latin typeface="Arial Unicode MS" pitchFamily="34" charset="-128"/>
              </a:rPr>
              <a:t>Konuşmak için zaman ayırın,</a:t>
            </a:r>
          </a:p>
          <a:p>
            <a:pPr eaLnBrk="1" hangingPunct="1">
              <a:lnSpc>
                <a:spcPct val="80000"/>
              </a:lnSpc>
            </a:pPr>
            <a:endParaRPr lang="tr-TR" sz="2800" b="1" dirty="0" smtClean="0">
              <a:effectLst/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b="1" dirty="0" smtClean="0">
                <a:effectLst/>
                <a:latin typeface="Arial Unicode MS" pitchFamily="34" charset="-128"/>
              </a:rPr>
              <a:t>Hasta bireye ismi ile hitap edin,</a:t>
            </a:r>
          </a:p>
          <a:p>
            <a:pPr eaLnBrk="1" hangingPunct="1">
              <a:lnSpc>
                <a:spcPct val="80000"/>
              </a:lnSpc>
            </a:pPr>
            <a:endParaRPr lang="tr-TR" sz="2800" b="1" dirty="0" smtClean="0">
              <a:effectLst/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b="1" dirty="0" smtClean="0">
                <a:effectLst/>
                <a:latin typeface="Arial Unicode MS" pitchFamily="34" charset="-128"/>
              </a:rPr>
              <a:t>Geri bildirimden yararlanın,</a:t>
            </a:r>
          </a:p>
          <a:p>
            <a:pPr eaLnBrk="1" hangingPunct="1">
              <a:lnSpc>
                <a:spcPct val="80000"/>
              </a:lnSpc>
            </a:pPr>
            <a:endParaRPr lang="tr-TR" sz="2800" b="1" dirty="0" smtClean="0">
              <a:effectLst/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b="1" dirty="0" smtClean="0">
                <a:effectLst/>
                <a:latin typeface="Arial Unicode MS" pitchFamily="34" charset="-128"/>
              </a:rPr>
              <a:t>Konuşurken ve dinlerken empati yapın,</a:t>
            </a:r>
          </a:p>
          <a:p>
            <a:pPr eaLnBrk="1" hangingPunct="1">
              <a:lnSpc>
                <a:spcPct val="80000"/>
              </a:lnSpc>
            </a:pPr>
            <a:endParaRPr lang="tr-TR" sz="2800" b="1" dirty="0" smtClean="0">
              <a:effectLst/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b="1" dirty="0" smtClean="0">
                <a:effectLst/>
                <a:latin typeface="Arial Unicode MS" pitchFamily="34" charset="-128"/>
              </a:rPr>
              <a:t>Gerekirse fiziksel dokunmayı kullanın.</a:t>
            </a:r>
          </a:p>
        </p:txBody>
      </p:sp>
      <p:sp>
        <p:nvSpPr>
          <p:cNvPr id="3584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837B9-70C5-48A9-8FC4-995AFF63A839}" type="datetime1">
              <a:rPr lang="tr-TR"/>
              <a:pPr>
                <a:defRPr/>
              </a:pPr>
              <a:t>24.10.2017</a:t>
            </a:fld>
            <a:endParaRPr lang="tr-TR"/>
          </a:p>
        </p:txBody>
      </p:sp>
      <p:pic>
        <p:nvPicPr>
          <p:cNvPr id="60420" name="Picture 6" descr="dis_hekimleri_hasta_memnuniyetini_konusacak_h_363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627188"/>
            <a:ext cx="3313112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924800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5800" b="1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ÇEVRENİZDE OLUMLU İZLENİM OLUŞTURMAK İÇİN 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7600" b="1">
                <a:solidFill>
                  <a:srgbClr val="1E1E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NASIL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500" b="1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tr-TR" sz="5800" b="1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DAVRANMALISINIZ?</a:t>
            </a:r>
            <a:endParaRPr lang="tr-TR" sz="6000" b="1">
              <a:solidFill>
                <a:srgbClr val="DB053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371600" y="6019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BELİRSİZ MESAJLAR VERMEYİN. 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600200" y="304800"/>
            <a:ext cx="578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4400" b="1" i="1">
                <a:solidFill>
                  <a:srgbClr val="DB053D"/>
                </a:solidFill>
                <a:latin typeface="Verdana" pitchFamily="34" charset="0"/>
              </a:rPr>
              <a:t>İçten ve açık olun</a:t>
            </a:r>
            <a:endParaRPr lang="tr-TR" sz="4000" b="1" i="1">
              <a:latin typeface="Times New Roman" pitchFamily="18" charset="0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152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33400" y="5454650"/>
            <a:ext cx="8093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tr-TR" sz="2800" b="1">
                <a:latin typeface="Verdana" pitchFamily="34" charset="0"/>
              </a:rPr>
              <a:t>Daima konuştuğunuz veya sizinle konuşan insana dönük durun.</a:t>
            </a:r>
            <a:r>
              <a:rPr lang="tr-TR" sz="2400">
                <a:latin typeface="Verdana" pitchFamily="34" charset="0"/>
              </a:rPr>
              <a:t> 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7912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76600" y="153988"/>
            <a:ext cx="246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>
                <a:solidFill>
                  <a:srgbClr val="DB053D"/>
                </a:solidFill>
                <a:latin typeface="Verdana" pitchFamily="34" charset="0"/>
              </a:rPr>
              <a:t>Yöneliş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379538" y="230188"/>
            <a:ext cx="6469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tr-TR" sz="4000" b="1" i="1">
                <a:solidFill>
                  <a:srgbClr val="000066"/>
                </a:solidFill>
                <a:latin typeface="Verdana" pitchFamily="34" charset="0"/>
              </a:rPr>
              <a:t>Dinlediğinizi Gösterin</a:t>
            </a:r>
            <a:r>
              <a:rPr lang="tr-TR" sz="3600" b="1" i="1">
                <a:solidFill>
                  <a:srgbClr val="000066"/>
                </a:solidFill>
                <a:latin typeface="Verdana" pitchFamily="34" charset="0"/>
              </a:rPr>
              <a:t> </a:t>
            </a:r>
            <a:endParaRPr lang="tr-TR" sz="36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295400" y="1228725"/>
            <a:ext cx="6400800" cy="36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09600" y="5301208"/>
            <a:ext cx="8077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600" b="1" dirty="0">
                <a:latin typeface="Verdana" pitchFamily="34" charset="0"/>
              </a:rPr>
              <a:t>Karşınızdaki konuşurken sık sık başınızı hafifçe aşağı-yukarı hareket ettirerek onu dinlediğinizi ve anladığınızı hissettirin.</a:t>
            </a:r>
            <a:r>
              <a:rPr lang="tr-TR" sz="2600" dirty="0">
                <a:latin typeface="Verdana" pitchFamily="34" charset="0"/>
              </a:rPr>
              <a:t> 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914400" y="5029200"/>
            <a:ext cx="7315200" cy="30480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2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38200" y="593725"/>
            <a:ext cx="7810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sz="4000" b="1">
                <a:solidFill>
                  <a:srgbClr val="000066"/>
                </a:solidFill>
                <a:latin typeface="Verdana" pitchFamily="34" charset="0"/>
              </a:rPr>
              <a:t>Dokunmaktan Kaçınmayın</a:t>
            </a:r>
            <a:r>
              <a:rPr lang="tr-TR" sz="3600" b="1">
                <a:solidFill>
                  <a:srgbClr val="000066"/>
                </a:solidFill>
                <a:latin typeface="Verdana" pitchFamily="34" charset="0"/>
              </a:rPr>
              <a:t> </a:t>
            </a:r>
            <a:endParaRPr lang="tr-TR" sz="36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75" y="1981200"/>
            <a:ext cx="38576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519363" y="5957888"/>
            <a:ext cx="4186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Verdana" pitchFamily="34" charset="0"/>
              </a:rPr>
              <a:t>GÜLER YÜZLÜ OLUN</a:t>
            </a:r>
            <a:endParaRPr lang="tr-TR" sz="2400">
              <a:latin typeface="Times New Roman" pitchFamily="18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057275" y="212725"/>
            <a:ext cx="686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sz="4000" b="1">
                <a:solidFill>
                  <a:srgbClr val="000066"/>
                </a:solidFill>
                <a:latin typeface="Verdana" pitchFamily="34" charset="0"/>
              </a:rPr>
              <a:t>Tebessümü Unutmayın</a:t>
            </a:r>
            <a:r>
              <a:rPr lang="tr-TR" sz="3600" b="1">
                <a:solidFill>
                  <a:srgbClr val="000066"/>
                </a:solidFill>
                <a:latin typeface="Verdana" pitchFamily="34" charset="0"/>
              </a:rPr>
              <a:t> </a:t>
            </a:r>
            <a:endParaRPr lang="tr-TR" sz="3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463" y="1143000"/>
            <a:ext cx="38179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429000" y="5867400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latin typeface="Verdana" pitchFamily="34" charset="0"/>
              </a:rPr>
              <a:t>NAZİK OLUN</a:t>
            </a:r>
            <a:endParaRPr lang="tr-TR" sz="2400">
              <a:latin typeface="Times New Roman" pitchFamily="18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8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01650" y="273050"/>
            <a:ext cx="826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>
                <a:solidFill>
                  <a:srgbClr val="DB053D"/>
                </a:solidFill>
                <a:latin typeface="Verdana" pitchFamily="34" charset="0"/>
              </a:rPr>
              <a:t>Nezaketli olmayı ihmal etmeyin</a:t>
            </a:r>
            <a:endParaRPr lang="tr-TR" sz="3200" b="1">
              <a:solidFill>
                <a:srgbClr val="DB053D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09600" y="5654675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SESİNİZİ NASIL KULLANDIĞINIZIN VE SES TONUNUZUN FARKINDA OLUN</a:t>
            </a:r>
            <a:endParaRPr lang="tr-TR" sz="2400">
              <a:latin typeface="Times New Roman" pitchFamily="18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990600" y="425450"/>
            <a:ext cx="695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>
                <a:solidFill>
                  <a:srgbClr val="DB053D"/>
                </a:solidFill>
                <a:latin typeface="Verdana" pitchFamily="34" charset="0"/>
              </a:rPr>
              <a:t>Ses tonunuzu iyi ayarlayın</a:t>
            </a:r>
            <a:endParaRPr lang="tr-TR" sz="3200">
              <a:latin typeface="Times New Roman" pitchFamily="18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1504950"/>
            <a:ext cx="27765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dirty="0" smtClean="0"/>
              <a:t>Bir    zihnin   diğer   zihinleri   etkileme  yollarının  tümüdür</a:t>
            </a:r>
            <a:r>
              <a:rPr lang="tr-TR" dirty="0"/>
              <a:t>. </a:t>
            </a:r>
          </a:p>
          <a:p>
            <a:pPr>
              <a:buNone/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Sadece</a:t>
            </a:r>
            <a:r>
              <a:rPr lang="tr-TR" dirty="0" smtClean="0"/>
              <a:t>,  yazılı   ve   </a:t>
            </a:r>
            <a:r>
              <a:rPr lang="tr-TR" dirty="0"/>
              <a:t>sözlü  </a:t>
            </a:r>
            <a:r>
              <a:rPr lang="tr-TR" dirty="0" smtClean="0"/>
              <a:t> konuşmaları  değil </a:t>
            </a:r>
            <a:r>
              <a:rPr lang="tr-TR" dirty="0"/>
              <a:t>müzik</a:t>
            </a:r>
            <a:r>
              <a:rPr lang="tr-TR" dirty="0" smtClean="0"/>
              <a:t>,  resim,  heykel,   </a:t>
            </a:r>
            <a:r>
              <a:rPr lang="tr-TR" dirty="0"/>
              <a:t>tiyatro</a:t>
            </a:r>
            <a:r>
              <a:rPr lang="tr-TR" dirty="0" smtClean="0"/>
              <a:t>,  bale,  dans  gibi  </a:t>
            </a:r>
            <a:r>
              <a:rPr lang="tr-TR" dirty="0"/>
              <a:t>bütün </a:t>
            </a:r>
            <a:r>
              <a:rPr lang="tr-TR" dirty="0" smtClean="0"/>
              <a:t>  insan   davranışlarını  içine  alır</a:t>
            </a:r>
            <a:r>
              <a:rPr lang="tr-TR" dirty="0"/>
              <a:t>.</a:t>
            </a: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838200" y="5257800"/>
            <a:ext cx="7848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Verdana" pitchFamily="34" charset="0"/>
              </a:rPr>
              <a:t>İFADE ETMEK İSTEDİĞİNİZ DUYGULARINIZI ORTAYA KOYACAK DURUŞ SERGİLEYİN</a:t>
            </a:r>
            <a:endParaRPr lang="tr-TR" sz="2800">
              <a:latin typeface="Times New Roman" pitchFamily="18" charset="0"/>
            </a:endParaRPr>
          </a:p>
        </p:txBody>
      </p:sp>
      <p:pic>
        <p:nvPicPr>
          <p:cNvPr id="69635" name="Picture 3" descr="kom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70866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990600" y="4724400"/>
            <a:ext cx="7467600" cy="457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sz="2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676400" y="288925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sz="4000" b="1">
                <a:solidFill>
                  <a:srgbClr val="000066"/>
                </a:solidFill>
                <a:latin typeface="Verdana" pitchFamily="34" charset="0"/>
              </a:rPr>
              <a:t>Jestleri Unutmayın</a:t>
            </a:r>
            <a:r>
              <a:rPr lang="tr-TR" sz="3600" b="1">
                <a:solidFill>
                  <a:srgbClr val="000066"/>
                </a:solidFill>
                <a:latin typeface="Verdana" pitchFamily="34" charset="0"/>
              </a:rPr>
              <a:t> </a:t>
            </a:r>
            <a:endParaRPr lang="tr-TR" sz="36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85800" y="5257800"/>
            <a:ext cx="794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>
                <a:latin typeface="Verdana" pitchFamily="34" charset="0"/>
              </a:rPr>
              <a:t>Ellerinizi cebinizde tutmaktan ve kollarınızı kavuşturmaktan, ellerinizle ağzınızı örtmekten kaçının. 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95400"/>
            <a:ext cx="2657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295400" y="5943600"/>
            <a:ext cx="6581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Verdana" pitchFamily="34" charset="0"/>
              </a:rPr>
              <a:t>GÖZ TEMASINI İHMAL ETMEYİN</a:t>
            </a:r>
            <a:endParaRPr lang="tr-TR" sz="2800" b="1">
              <a:latin typeface="Times New Roman" pitchFamily="18" charset="0"/>
            </a:endParaRPr>
          </a:p>
        </p:txBody>
      </p:sp>
      <p:pic>
        <p:nvPicPr>
          <p:cNvPr id="71683" name="Picture 3" descr="nene-çoc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38" y="1219200"/>
            <a:ext cx="35099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tr-TR" sz="3600" b="1" i="1">
                <a:solidFill>
                  <a:srgbClr val="000066"/>
                </a:solidFill>
                <a:latin typeface="Verdana" pitchFamily="34" charset="0"/>
              </a:rPr>
              <a:t>Konuşurken Gözlere Bakın</a:t>
            </a:r>
            <a:r>
              <a:rPr lang="tr-TR" sz="3200" b="1" i="1">
                <a:solidFill>
                  <a:srgbClr val="000066"/>
                </a:solidFill>
                <a:latin typeface="Verdana" pitchFamily="34" charset="0"/>
              </a:rPr>
              <a:t> </a:t>
            </a:r>
            <a:endParaRPr lang="tr-TR" sz="320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9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4876800" y="19812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3962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i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"Çevrenizden Göreceğiniz </a:t>
            </a:r>
            <a:r>
              <a:rPr lang="tr-TR" sz="2800" b="1" i="1" dirty="0" smtClean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İtibar ve  </a:t>
            </a:r>
            <a:r>
              <a:rPr lang="tr-TR" sz="2800" b="1" i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Saygı, Kendinize Gösterdiğiniz </a:t>
            </a:r>
            <a:r>
              <a:rPr lang="tr-TR" sz="2800" b="1" i="1" dirty="0" smtClean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Özen  Kadardır</a:t>
            </a:r>
            <a:r>
              <a:rPr lang="tr-TR" sz="2800" b="1" i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."</a:t>
            </a:r>
            <a:r>
              <a:rPr lang="tr-TR" sz="2600" b="1" i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endParaRPr lang="tr-TR" sz="2600" b="1" dirty="0">
              <a:solidFill>
                <a:srgbClr val="DB053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609600" y="4905375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</a:t>
            </a:r>
            <a:r>
              <a:rPr lang="en-US" sz="2800" b="1" dirty="0" err="1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Doğru</a:t>
            </a:r>
            <a:r>
              <a:rPr lang="en-US" sz="2800" b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2800" b="1" dirty="0" err="1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giyinin</a:t>
            </a:r>
            <a:r>
              <a:rPr lang="en-US" sz="2800" b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, </a:t>
            </a:r>
            <a:r>
              <a:rPr lang="tr-TR" sz="2800" b="1" dirty="0" smtClean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düzgün </a:t>
            </a:r>
            <a:r>
              <a:rPr lang="en-US" sz="2800" b="1" dirty="0" smtClean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2800" b="1" dirty="0" err="1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görünün</a:t>
            </a:r>
            <a:r>
              <a:rPr lang="en-US" sz="2800" b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2800" b="1" dirty="0" err="1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karşılığını</a:t>
            </a:r>
            <a:r>
              <a:rPr lang="en-US" sz="2800" b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her </a:t>
            </a:r>
            <a:r>
              <a:rPr lang="en-US" sz="2800" b="1" dirty="0" err="1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zaman</a:t>
            </a:r>
            <a:r>
              <a:rPr lang="en-US" sz="2800" b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sz="2800" b="1" dirty="0" err="1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alırsınız</a:t>
            </a:r>
            <a:r>
              <a:rPr lang="en-US" sz="2800" b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.”</a:t>
            </a:r>
            <a:endParaRPr lang="tr-TR" sz="2800" b="1" dirty="0">
              <a:solidFill>
                <a:srgbClr val="DB053D"/>
              </a:solidFill>
              <a:latin typeface="Times New Roman" pitchFamily="18" charset="0"/>
            </a:endParaRPr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304800" y="133350"/>
            <a:ext cx="52133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sz="2800" b="1" i="1">
                <a:solidFill>
                  <a:srgbClr val="DB053D"/>
                </a:solidFill>
                <a:latin typeface="Verdana" pitchFamily="34" charset="0"/>
              </a:rPr>
              <a:t>Kendinize Özen Gösterin</a:t>
            </a:r>
            <a:r>
              <a:rPr lang="tr-TR" sz="2800" b="1" i="1">
                <a:latin typeface="Verdana" pitchFamily="34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tr-TR" sz="2800">
              <a:latin typeface="Times New Roman" pitchFamily="18" charset="0"/>
            </a:endParaRPr>
          </a:p>
        </p:txBody>
      </p:sp>
      <p:sp>
        <p:nvSpPr>
          <p:cNvPr id="72710" name="Text Box 10"/>
          <p:cNvSpPr txBox="1">
            <a:spLocks noChangeArrowheads="1"/>
          </p:cNvSpPr>
          <p:nvPr/>
        </p:nvSpPr>
        <p:spPr bwMode="auto">
          <a:xfrm>
            <a:off x="304800" y="3962400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-</a:t>
            </a:r>
            <a:endParaRPr lang="en-US" sz="2400" b="1" dirty="0">
              <a:latin typeface="Verdana" pitchFamily="34" charset="0"/>
            </a:endParaRPr>
          </a:p>
        </p:txBody>
      </p:sp>
      <p:pic>
        <p:nvPicPr>
          <p:cNvPr id="727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8534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2400" b="1" dirty="0">
                <a:solidFill>
                  <a:srgbClr val="FF0000"/>
                </a:solidFill>
                <a:latin typeface="Tahoma" pitchFamily="34" charset="0"/>
              </a:rPr>
              <a:t>YATAY İLETİŞİM :</a:t>
            </a:r>
            <a:br>
              <a:rPr lang="tr-TR" sz="2400" b="1" dirty="0">
                <a:solidFill>
                  <a:srgbClr val="FF0000"/>
                </a:solidFill>
                <a:latin typeface="Tahoma" pitchFamily="34" charset="0"/>
              </a:rPr>
            </a:br>
            <a:r>
              <a:rPr lang="tr-TR" sz="2400" dirty="0">
                <a:latin typeface="Tahoma" pitchFamily="34" charset="0"/>
              </a:rPr>
              <a:t/>
            </a:r>
            <a:br>
              <a:rPr lang="tr-TR" sz="2400" dirty="0">
                <a:latin typeface="Tahoma" pitchFamily="34" charset="0"/>
              </a:rPr>
            </a:br>
            <a:endParaRPr lang="tr-TR" sz="24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sz="2400" dirty="0">
                <a:latin typeface="Tahoma" pitchFamily="34" charset="0"/>
              </a:rPr>
              <a:t>Yatay </a:t>
            </a:r>
            <a:r>
              <a:rPr lang="tr-TR" sz="2400" dirty="0" smtClean="0">
                <a:latin typeface="Tahoma" pitchFamily="34" charset="0"/>
              </a:rPr>
              <a:t> iletişim</a:t>
            </a:r>
            <a:r>
              <a:rPr lang="tr-TR" sz="2400" dirty="0">
                <a:latin typeface="Tahoma" pitchFamily="34" charset="0"/>
              </a:rPr>
              <a:t>, </a:t>
            </a:r>
            <a:r>
              <a:rPr lang="tr-TR" sz="2400" dirty="0" smtClean="0">
                <a:latin typeface="Tahoma" pitchFamily="34" charset="0"/>
              </a:rPr>
              <a:t> bir  işyerindeki,  bölüm  </a:t>
            </a:r>
            <a:r>
              <a:rPr lang="tr-TR" sz="2400" dirty="0">
                <a:latin typeface="Tahoma" pitchFamily="34" charset="0"/>
              </a:rPr>
              <a:t>başkanları</a:t>
            </a:r>
            <a:r>
              <a:rPr lang="tr-TR" sz="2400" dirty="0" smtClean="0">
                <a:latin typeface="Tahoma" pitchFamily="34" charset="0"/>
              </a:rPr>
              <a:t>,  danışmanlar  </a:t>
            </a:r>
            <a:r>
              <a:rPr lang="tr-TR" sz="2400" dirty="0">
                <a:latin typeface="Tahoma" pitchFamily="34" charset="0"/>
              </a:rPr>
              <a:t>ve </a:t>
            </a:r>
            <a:r>
              <a:rPr lang="tr-TR" sz="2400" dirty="0" smtClean="0">
                <a:latin typeface="Tahoma" pitchFamily="34" charset="0"/>
              </a:rPr>
              <a:t> benzeri  </a:t>
            </a:r>
            <a:r>
              <a:rPr lang="tr-TR" sz="2400" dirty="0">
                <a:latin typeface="Tahoma" pitchFamily="34" charset="0"/>
              </a:rPr>
              <a:t>işlerle </a:t>
            </a:r>
            <a:r>
              <a:rPr lang="tr-TR" sz="2400" dirty="0" smtClean="0">
                <a:latin typeface="Tahoma" pitchFamily="34" charset="0"/>
              </a:rPr>
              <a:t> uğraşan  </a:t>
            </a:r>
            <a:r>
              <a:rPr lang="tr-TR" sz="2400" dirty="0">
                <a:latin typeface="Tahoma" pitchFamily="34" charset="0"/>
              </a:rPr>
              <a:t>fakat </a:t>
            </a:r>
            <a:endParaRPr lang="tr-TR" sz="2400" dirty="0" smtClean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sz="2400" dirty="0" smtClean="0">
                <a:latin typeface="Tahoma" pitchFamily="34" charset="0"/>
              </a:rPr>
              <a:t>bölümler arası aynı  </a:t>
            </a:r>
            <a:r>
              <a:rPr lang="tr-TR" sz="2400" dirty="0">
                <a:latin typeface="Tahoma" pitchFamily="34" charset="0"/>
              </a:rPr>
              <a:t>seviyede </a:t>
            </a:r>
            <a:r>
              <a:rPr lang="tr-TR" sz="2400" dirty="0" smtClean="0">
                <a:latin typeface="Tahoma" pitchFamily="34" charset="0"/>
              </a:rPr>
              <a:t> olan  kişiler  arasındaki  </a:t>
            </a:r>
            <a:r>
              <a:rPr lang="tr-TR" sz="2400" dirty="0">
                <a:latin typeface="Tahoma" pitchFamily="34" charset="0"/>
              </a:rPr>
              <a:t>iletişim </a:t>
            </a:r>
            <a:r>
              <a:rPr lang="tr-TR" sz="2400" dirty="0" smtClean="0">
                <a:latin typeface="Tahoma" pitchFamily="34" charset="0"/>
              </a:rPr>
              <a:t> yatay </a:t>
            </a:r>
            <a:r>
              <a:rPr lang="tr-TR" sz="2400" dirty="0">
                <a:latin typeface="Tahoma" pitchFamily="34" charset="0"/>
              </a:rPr>
              <a:t>iletişimdir.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800" smtClean="0">
                <a:solidFill>
                  <a:srgbClr val="FF33CC"/>
                </a:solidFill>
              </a:rPr>
              <a:t>Amacınızı </a:t>
            </a:r>
            <a:r>
              <a:rPr lang="tr-TR" smtClean="0"/>
              <a:t>Unutmayın…</a:t>
            </a:r>
          </a:p>
        </p:txBody>
      </p:sp>
      <p:sp>
        <p:nvSpPr>
          <p:cNvPr id="3891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5CC2C-ACC8-409D-85E1-647753DB63D8}" type="datetime1">
              <a:rPr lang="tr-TR"/>
              <a:pPr>
                <a:defRPr/>
              </a:pPr>
              <a:t>24.10.2017</a:t>
            </a:fld>
            <a:endParaRPr lang="tr-TR"/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84313"/>
            <a:ext cx="2571750" cy="4330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716338"/>
            <a:ext cx="2447925" cy="20875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1628775"/>
            <a:ext cx="1495425" cy="2089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404664"/>
            <a:ext cx="8208912" cy="5473849"/>
          </a:xfrm>
          <a:solidFill>
            <a:schemeClr val="hlink"/>
          </a:solidFill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lvl="2" eaLnBrk="1" hangingPunct="1">
              <a:defRPr/>
            </a:pPr>
            <a:r>
              <a:rPr lang="tr-TR" sz="4800" b="1" dirty="0" smtClean="0">
                <a:solidFill>
                  <a:schemeClr val="bg1"/>
                </a:solidFill>
              </a:rPr>
              <a:t>GÜZEL GÖREN, </a:t>
            </a:r>
          </a:p>
          <a:p>
            <a:pPr lvl="2" eaLnBrk="1" hangingPunct="1">
              <a:defRPr/>
            </a:pPr>
            <a:endParaRPr lang="tr-TR" sz="4800" b="1" dirty="0" smtClean="0">
              <a:solidFill>
                <a:schemeClr val="bg1"/>
              </a:solidFill>
            </a:endParaRPr>
          </a:p>
          <a:p>
            <a:pPr lvl="2" eaLnBrk="1" hangingPunct="1">
              <a:defRPr/>
            </a:pPr>
            <a:r>
              <a:rPr lang="tr-TR" sz="4800" b="1" dirty="0" smtClean="0">
                <a:solidFill>
                  <a:schemeClr val="bg1"/>
                </a:solidFill>
              </a:rPr>
              <a:t>GÜZEL DÜŞÜNÜR.</a:t>
            </a:r>
          </a:p>
          <a:p>
            <a:pPr lvl="2" eaLnBrk="1" hangingPunct="1">
              <a:defRPr/>
            </a:pPr>
            <a:endParaRPr lang="tr-TR" sz="4800" b="1" dirty="0" smtClean="0">
              <a:solidFill>
                <a:schemeClr val="bg1"/>
              </a:solidFill>
            </a:endParaRPr>
          </a:p>
          <a:p>
            <a:pPr lvl="2" eaLnBrk="1" hangingPunct="1">
              <a:defRPr/>
            </a:pPr>
            <a:r>
              <a:rPr lang="tr-TR" sz="4800" b="1" dirty="0" smtClean="0">
                <a:solidFill>
                  <a:schemeClr val="bg1"/>
                </a:solidFill>
              </a:rPr>
              <a:t>GÜZEL DÜŞÜNEN,</a:t>
            </a:r>
          </a:p>
          <a:p>
            <a:pPr lvl="2" eaLnBrk="1" hangingPunct="1">
              <a:defRPr/>
            </a:pPr>
            <a:r>
              <a:rPr lang="tr-TR" sz="4800" b="1" dirty="0" smtClean="0">
                <a:solidFill>
                  <a:schemeClr val="bg1"/>
                </a:solidFill>
              </a:rPr>
              <a:t> </a:t>
            </a:r>
          </a:p>
          <a:p>
            <a:pPr lvl="2" eaLnBrk="1" hangingPunct="1">
              <a:defRPr/>
            </a:pPr>
            <a:r>
              <a:rPr lang="tr-TR" sz="4800" b="1" dirty="0" smtClean="0">
                <a:solidFill>
                  <a:schemeClr val="bg1"/>
                </a:solidFill>
              </a:rPr>
              <a:t>HAYATINDAN LEZZET ALIR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3789040"/>
            <a:ext cx="8388350" cy="863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tr-TR" sz="2800" i="1" dirty="0" smtClean="0">
                <a:latin typeface="Comic Sans MS" pitchFamily="66" charset="0"/>
              </a:rPr>
              <a:t>YÜZÜNÜZDEN GÜLÜMSEME EKSİK OLMASIN</a:t>
            </a:r>
          </a:p>
        </p:txBody>
      </p:sp>
      <p:pic>
        <p:nvPicPr>
          <p:cNvPr id="119814" name="Picture 6" descr="j02190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692150"/>
            <a:ext cx="2736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5" name="WordArt 7"/>
          <p:cNvSpPr>
            <a:spLocks noChangeArrowheads="1" noChangeShapeType="1" noTextEdit="1"/>
          </p:cNvSpPr>
          <p:nvPr/>
        </p:nvSpPr>
        <p:spPr bwMode="auto">
          <a:xfrm rot="-1138304">
            <a:off x="3809174" y="4894645"/>
            <a:ext cx="4897438" cy="1321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412"/>
              </a:avLst>
            </a:prstTxWarp>
            <a:scene3d>
              <a:camera prst="legacyPerspectiveBottomRight">
                <a:rot lat="0" lon="21239993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kern="10" spc="72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alpha val="74001"/>
                      </a:schemeClr>
                    </a:gs>
                    <a:gs pos="100000">
                      <a:srgbClr val="FF66FF">
                        <a:alpha val="67998"/>
                      </a:srgbClr>
                    </a:gs>
                  </a:gsLst>
                  <a:lin ang="3780000" scaled="1"/>
                </a:gradFill>
                <a:latin typeface="Comic Sans MS"/>
              </a:rPr>
              <a:t>teşekkürler...</a:t>
            </a:r>
          </a:p>
        </p:txBody>
      </p:sp>
      <p:pic>
        <p:nvPicPr>
          <p:cNvPr id="4098" name="Picture 2" descr="C:\Users\Win10P32\Desktop\sonsuz-sevgi-19-beyaz-gul-at1836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6" y="-963488"/>
            <a:ext cx="9145016" cy="4392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aynı zamanda;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endParaRPr lang="tr-TR" b="1" dirty="0">
              <a:latin typeface="Times New Roman" pitchFamily="18" charset="0"/>
            </a:endParaRPr>
          </a:p>
          <a:p>
            <a:pPr>
              <a:defRPr/>
            </a:pPr>
            <a:r>
              <a:rPr lang="tr-TR" b="1" dirty="0">
                <a:solidFill>
                  <a:srgbClr val="DB053D"/>
                </a:solidFill>
                <a:latin typeface="Times New Roman" pitchFamily="18" charset="0"/>
              </a:rPr>
              <a:t>*</a:t>
            </a:r>
            <a:r>
              <a:rPr lang="tr-T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Ne</a:t>
            </a:r>
            <a:r>
              <a:rPr lang="tr-TR" dirty="0">
                <a:latin typeface="Times New Roman" pitchFamily="18" charset="0"/>
              </a:rPr>
              <a:t> söyleyeceğimizi </a:t>
            </a:r>
            <a:r>
              <a:rPr lang="tr-TR" dirty="0" smtClean="0">
                <a:latin typeface="Times New Roman" pitchFamily="18" charset="0"/>
              </a:rPr>
              <a:t>ve  bunu ne zaman </a:t>
            </a:r>
            <a:endParaRPr lang="tr-TR" dirty="0">
              <a:latin typeface="Times New Roman" pitchFamily="18" charset="0"/>
            </a:endParaRPr>
          </a:p>
          <a:p>
            <a:pPr>
              <a:defRPr/>
            </a:pPr>
            <a:r>
              <a:rPr lang="tr-TR" dirty="0">
                <a:latin typeface="Times New Roman" pitchFamily="18" charset="0"/>
              </a:rPr>
              <a:t/>
            </a:r>
            <a:br>
              <a:rPr lang="tr-TR" dirty="0">
                <a:latin typeface="Times New Roman" pitchFamily="18" charset="0"/>
              </a:rPr>
            </a:br>
            <a:r>
              <a:rPr lang="tr-TR" b="1" dirty="0">
                <a:latin typeface="Times New Roman" pitchFamily="18" charset="0"/>
              </a:rPr>
              <a:t>*</a:t>
            </a:r>
            <a:r>
              <a:rPr lang="tr-TR" dirty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</a:rPr>
              <a:t>söylemenin </a:t>
            </a:r>
            <a:r>
              <a:rPr lang="tr-TR" dirty="0">
                <a:latin typeface="Times New Roman" pitchFamily="18" charset="0"/>
              </a:rPr>
              <a:t>daha uygun </a:t>
            </a:r>
            <a:r>
              <a:rPr lang="tr-TR" dirty="0" smtClean="0">
                <a:latin typeface="Times New Roman" pitchFamily="18" charset="0"/>
              </a:rPr>
              <a:t>olacağını    </a:t>
            </a:r>
            <a:r>
              <a:rPr lang="tr-TR" dirty="0">
                <a:latin typeface="Times New Roman" pitchFamily="18" charset="0"/>
              </a:rPr>
              <a:t>bilmek,</a:t>
            </a:r>
          </a:p>
          <a:p>
            <a:pPr>
              <a:defRPr/>
            </a:pPr>
            <a:r>
              <a:rPr lang="tr-TR" dirty="0">
                <a:latin typeface="Times New Roman" pitchFamily="18" charset="0"/>
              </a:rPr>
              <a:t/>
            </a:r>
            <a:br>
              <a:rPr lang="tr-TR" dirty="0">
                <a:latin typeface="Times New Roman" pitchFamily="18" charset="0"/>
              </a:rPr>
            </a:br>
            <a:r>
              <a:rPr lang="tr-TR" b="1" dirty="0">
                <a:latin typeface="Times New Roman" pitchFamily="18" charset="0"/>
              </a:rPr>
              <a:t>*</a:t>
            </a:r>
            <a:r>
              <a:rPr lang="tr-TR" dirty="0">
                <a:latin typeface="Times New Roman" pitchFamily="18" charset="0"/>
              </a:rPr>
              <a:t> </a:t>
            </a:r>
            <a:r>
              <a:rPr lang="tr-T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Nerede </a:t>
            </a:r>
            <a:r>
              <a:rPr lang="tr-TR" dirty="0" smtClean="0">
                <a:latin typeface="Times New Roman" pitchFamily="18" charset="0"/>
              </a:rPr>
              <a:t> söylemenin  doğru  olduğuna  </a:t>
            </a:r>
            <a:r>
              <a:rPr lang="tr-TR" dirty="0">
                <a:latin typeface="Times New Roman" pitchFamily="18" charset="0"/>
              </a:rPr>
              <a:t>karar </a:t>
            </a:r>
            <a:r>
              <a:rPr lang="tr-TR" dirty="0" smtClean="0">
                <a:latin typeface="Times New Roman" pitchFamily="18" charset="0"/>
              </a:rPr>
              <a:t>  vermek</a:t>
            </a:r>
            <a:r>
              <a:rPr lang="tr-TR" dirty="0">
                <a:latin typeface="Times New Roman" pitchFamily="18" charset="0"/>
              </a:rPr>
              <a:t>,</a:t>
            </a:r>
            <a:br>
              <a:rPr lang="tr-TR" dirty="0">
                <a:latin typeface="Times New Roman" pitchFamily="18" charset="0"/>
              </a:rPr>
            </a:br>
            <a:endParaRPr lang="tr-TR" dirty="0">
              <a:latin typeface="Times New Roman" pitchFamily="18" charset="0"/>
            </a:endParaRPr>
          </a:p>
          <a:p>
            <a:pPr>
              <a:defRPr/>
            </a:pPr>
            <a:r>
              <a:rPr lang="tr-TR" b="1" dirty="0">
                <a:latin typeface="Times New Roman" pitchFamily="18" charset="0"/>
              </a:rPr>
              <a:t>*</a:t>
            </a:r>
            <a:r>
              <a:rPr lang="tr-TR" dirty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</a:rPr>
              <a:t>En  iyi  </a:t>
            </a:r>
            <a:r>
              <a:rPr lang="tr-T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nasıl</a:t>
            </a:r>
            <a:r>
              <a:rPr lang="tr-TR" dirty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</a:rPr>
              <a:t> söyleneceğini  </a:t>
            </a:r>
            <a:r>
              <a:rPr lang="tr-TR" dirty="0">
                <a:latin typeface="Times New Roman" pitchFamily="18" charset="0"/>
              </a:rPr>
              <a:t>düşünmek,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827584" y="908720"/>
            <a:ext cx="75612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tr-TR" sz="2800" b="1" dirty="0">
              <a:latin typeface="Times New Roman" pitchFamily="18" charset="0"/>
            </a:endParaRPr>
          </a:p>
          <a:p>
            <a:pPr>
              <a:defRPr/>
            </a:pPr>
            <a:endParaRPr lang="tr-TR" sz="2800" b="1" dirty="0">
              <a:latin typeface="Times New Roman" pitchFamily="18" charset="0"/>
            </a:endParaRPr>
          </a:p>
          <a:p>
            <a:pPr>
              <a:defRPr/>
            </a:pPr>
            <a:r>
              <a:rPr lang="tr-TR" sz="2800" b="1" dirty="0">
                <a:latin typeface="Times New Roman" pitchFamily="18" charset="0"/>
              </a:rPr>
              <a:t>*</a:t>
            </a:r>
            <a:r>
              <a:rPr lang="tr-TR" sz="2800" dirty="0">
                <a:latin typeface="Times New Roman" pitchFamily="18" charset="0"/>
              </a:rPr>
              <a:t> Olayları </a:t>
            </a:r>
            <a:r>
              <a:rPr lang="tr-TR" sz="2800" dirty="0" smtClean="0">
                <a:latin typeface="Times New Roman" pitchFamily="18" charset="0"/>
              </a:rPr>
              <a:t>  </a:t>
            </a:r>
            <a:r>
              <a:rPr lang="tr-T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basitçe  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>
                <a:latin typeface="Times New Roman" pitchFamily="18" charset="0"/>
              </a:rPr>
              <a:t>anlatabilmek,</a:t>
            </a:r>
            <a:br>
              <a:rPr lang="tr-TR" sz="2800" dirty="0">
                <a:latin typeface="Times New Roman" pitchFamily="18" charset="0"/>
              </a:rPr>
            </a:br>
            <a:endParaRPr lang="tr-TR" sz="2800" dirty="0">
              <a:latin typeface="Times New Roman" pitchFamily="18" charset="0"/>
            </a:endParaRPr>
          </a:p>
          <a:p>
            <a:pPr>
              <a:defRPr/>
            </a:pPr>
            <a:r>
              <a:rPr lang="tr-TR" sz="2800" b="1" dirty="0">
                <a:latin typeface="Times New Roman" pitchFamily="18" charset="0"/>
              </a:rPr>
              <a:t>*</a:t>
            </a:r>
            <a:r>
              <a:rPr lang="tr-TR" sz="2800" dirty="0">
                <a:latin typeface="Times New Roman" pitchFamily="18" charset="0"/>
              </a:rPr>
              <a:t> 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Akıcı</a:t>
            </a:r>
            <a:r>
              <a:rPr lang="tr-TR" sz="2800" dirty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</a:rPr>
              <a:t>  bir  dille    ve   </a:t>
            </a:r>
            <a:r>
              <a:rPr lang="tr-TR" sz="2800" dirty="0">
                <a:latin typeface="Times New Roman" pitchFamily="18" charset="0"/>
              </a:rPr>
              <a:t>karşımızdaki </a:t>
            </a:r>
            <a:r>
              <a:rPr lang="tr-TR" sz="2800" dirty="0" smtClean="0">
                <a:latin typeface="Times New Roman" pitchFamily="18" charset="0"/>
              </a:rPr>
              <a:t>  kişiyle  göz          </a:t>
            </a:r>
            <a:endParaRPr lang="tr-TR" sz="2800" dirty="0">
              <a:latin typeface="Times New Roman" pitchFamily="18" charset="0"/>
            </a:endParaRPr>
          </a:p>
          <a:p>
            <a:pPr>
              <a:defRPr/>
            </a:pPr>
            <a:r>
              <a:rPr lang="tr-TR" sz="2800" dirty="0">
                <a:latin typeface="Times New Roman" pitchFamily="18" charset="0"/>
              </a:rPr>
              <a:t>t</a:t>
            </a:r>
            <a:r>
              <a:rPr lang="tr-TR" sz="2800" dirty="0" smtClean="0">
                <a:latin typeface="Times New Roman" pitchFamily="18" charset="0"/>
              </a:rPr>
              <a:t>eması   kurarak   konuşabilmek</a:t>
            </a:r>
            <a:r>
              <a:rPr lang="tr-TR" sz="2800" dirty="0">
                <a:latin typeface="Times New Roman" pitchFamily="18" charset="0"/>
              </a:rPr>
              <a:t>,</a:t>
            </a:r>
            <a:br>
              <a:rPr lang="tr-TR" sz="2800" dirty="0">
                <a:latin typeface="Times New Roman" pitchFamily="18" charset="0"/>
              </a:rPr>
            </a:br>
            <a:endParaRPr lang="tr-TR" sz="2800" dirty="0">
              <a:latin typeface="Times New Roman" pitchFamily="18" charset="0"/>
            </a:endParaRPr>
          </a:p>
          <a:p>
            <a:pPr>
              <a:defRPr/>
            </a:pPr>
            <a:r>
              <a:rPr lang="tr-TR" sz="2800" b="1" dirty="0">
                <a:latin typeface="Times New Roman" pitchFamily="18" charset="0"/>
              </a:rPr>
              <a:t>*</a:t>
            </a:r>
            <a:r>
              <a:rPr lang="tr-TR" sz="2800" dirty="0">
                <a:latin typeface="Times New Roman" pitchFamily="18" charset="0"/>
              </a:rPr>
              <a:t> 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Dikkati</a:t>
            </a:r>
            <a:r>
              <a:rPr lang="tr-TR" sz="2800" dirty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</a:rPr>
              <a:t>  yoğunlaştırmak   ve   </a:t>
            </a:r>
            <a:r>
              <a:rPr lang="tr-TR" sz="2800" dirty="0">
                <a:latin typeface="Times New Roman" pitchFamily="18" charset="0"/>
              </a:rPr>
              <a:t>verdiğimiz mesajların </a:t>
            </a:r>
            <a:r>
              <a:rPr lang="tr-TR" sz="2800" dirty="0" smtClean="0">
                <a:latin typeface="Times New Roman" pitchFamily="18" charset="0"/>
              </a:rPr>
              <a:t>   alınıp    alınmadığını   </a:t>
            </a:r>
            <a:r>
              <a:rPr lang="tr-T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fark</a:t>
            </a:r>
            <a:r>
              <a:rPr lang="tr-TR" sz="28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edebilmek</a:t>
            </a:r>
            <a:r>
              <a:rPr lang="tr-TR" sz="2800" b="1" dirty="0" smtClean="0">
                <a:latin typeface="Times New Roman" pitchFamily="18" charset="0"/>
              </a:rPr>
              <a:t>tir</a:t>
            </a:r>
            <a:r>
              <a:rPr lang="tr-TR" sz="28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5344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Ancak 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doğru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iletişimle  düşüncelerimiz</a:t>
            </a:r>
          </a:p>
          <a:p>
            <a:pPr algn="ctr" eaLnBrk="1" hangingPunct="1">
              <a:spcBef>
                <a:spcPct val="50000"/>
              </a:spcBef>
            </a:pPr>
            <a:endParaRPr lang="tr-T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ilgili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herkes 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doğru  olarak </a:t>
            </a:r>
          </a:p>
          <a:p>
            <a:pPr algn="ctr" eaLnBrk="1" hangingPunct="1">
              <a:spcBef>
                <a:spcPct val="50000"/>
              </a:spcBef>
            </a:pP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algılanabilir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dirty="0">
                <a:latin typeface="Times New Roman" pitchFamily="18" charset="0"/>
                <a:cs typeface="Times New Roman" pitchFamily="18" charset="0"/>
              </a:rPr>
            </a:br>
            <a:endParaRPr lang="tr-TR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1305</Words>
  <Application>Microsoft Office PowerPoint</Application>
  <PresentationFormat>Ekran Gösterisi (4:3)</PresentationFormat>
  <Paragraphs>344</Paragraphs>
  <Slides>67</Slides>
  <Notes>3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68" baseType="lpstr">
      <vt:lpstr>Ofis Teması</vt:lpstr>
      <vt:lpstr>BEYAZ  KOD  İLETİŞİM TOPLANTIMIZA  HOŞ GELDİNİZ</vt:lpstr>
      <vt:lpstr>Slayt 2</vt:lpstr>
      <vt:lpstr>Slayt 3</vt:lpstr>
      <vt:lpstr>Slayt 4</vt:lpstr>
      <vt:lpstr>İLETİŞİM</vt:lpstr>
      <vt:lpstr>Slayt 6</vt:lpstr>
      <vt:lpstr>İletişim aynı zamanda;</vt:lpstr>
      <vt:lpstr>Slayt 8</vt:lpstr>
      <vt:lpstr>Slayt 9</vt:lpstr>
      <vt:lpstr>İLETİŞİMİN İLKELERİ</vt:lpstr>
      <vt:lpstr>İLETİŞİM SÜRECİ</vt:lpstr>
      <vt:lpstr>  İLETİŞİM  SÜRECİ</vt:lpstr>
      <vt:lpstr>KAYNAK</vt:lpstr>
      <vt:lpstr>MESAJ</vt:lpstr>
      <vt:lpstr>  </vt:lpstr>
      <vt:lpstr>KANAL</vt:lpstr>
      <vt:lpstr>GERİBİLDİRİM</vt:lpstr>
      <vt:lpstr>İletişim Neden Önemlidir?</vt:lpstr>
      <vt:lpstr>İletişimin Önemi </vt:lpstr>
      <vt:lpstr>İLETİŞİM</vt:lpstr>
      <vt:lpstr>Slayt 21</vt:lpstr>
      <vt:lpstr>ETKİN İLETİŞİM SİZE NE KAZANDIRIR</vt:lpstr>
      <vt:lpstr>Slayt 23</vt:lpstr>
      <vt:lpstr>Slayt 24</vt:lpstr>
      <vt:lpstr>Slayt 25</vt:lpstr>
      <vt:lpstr>Slayt 26</vt:lpstr>
      <vt:lpstr>Slayt 27</vt:lpstr>
      <vt:lpstr>İLETİŞİMDE   MESAFELER 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İyi bir dinleyici olmak için</vt:lpstr>
      <vt:lpstr>Slayt 39</vt:lpstr>
      <vt:lpstr>Giyim Bedensel temas  Beden duruşu Omuz duruşu (güven), kollar, eller, bacaklar,  Bedenin /ayak ucunun yönü Baş hareketleri, Jestler Göz teması Yüz ifadeleri (kaşlar, yüz, çene, ağız, burun)</vt:lpstr>
      <vt:lpstr>Slayt 41</vt:lpstr>
      <vt:lpstr> YALAN    samimiyetsizlik     İŞARETLERİ</vt:lpstr>
      <vt:lpstr>Slayt 43</vt:lpstr>
      <vt:lpstr>Slayt 44</vt:lpstr>
      <vt:lpstr>Slayt 45</vt:lpstr>
      <vt:lpstr>Slayt 46</vt:lpstr>
      <vt:lpstr>Slayt 47</vt:lpstr>
      <vt:lpstr>Çalışan- hasta ve yakınları ile iletişim</vt:lpstr>
      <vt:lpstr>Hasta </vt:lpstr>
      <vt:lpstr>Çalışan- hasta ve yakınları ile iletişim</vt:lpstr>
      <vt:lpstr>Hasta ve yakınları ile iletişim kurma ve sürdürme :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Amacınızı Unutmayın…</vt:lpstr>
      <vt:lpstr>Slayt 66</vt:lpstr>
      <vt:lpstr>Slayt 67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BEYAZ  KOD  İLETİŞİM TOPLANTIMIZA  HOŞ GELDİNİZ</dc:title>
  <dc:creator>Win10P32</dc:creator>
  <cp:lastModifiedBy>WIN10X64</cp:lastModifiedBy>
  <cp:revision>86</cp:revision>
  <dcterms:created xsi:type="dcterms:W3CDTF">2017-10-19T06:52:48Z</dcterms:created>
  <dcterms:modified xsi:type="dcterms:W3CDTF">2017-10-24T11:36:21Z</dcterms:modified>
</cp:coreProperties>
</file>